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7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20A0490C-1621-43BE-B04A-863F59DE62E6}" type="datetimeFigureOut">
              <a:rPr lang="uk-UA" smtClean="0"/>
              <a:t>11.10.2023</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9C80C4F4-D777-4763-8EFF-7869454D3526}" type="slidenum">
              <a:rPr lang="uk-UA" smtClean="0"/>
              <a:t>‹#›</a:t>
            </a:fld>
            <a:endParaRPr lang="uk-UA"/>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0A0490C-1621-43BE-B04A-863F59DE62E6}" type="datetimeFigureOut">
              <a:rPr lang="uk-UA" smtClean="0"/>
              <a:t>11.10.2023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0C4F4-D777-4763-8EFF-7869454D3526}"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0A0490C-1621-43BE-B04A-863F59DE62E6}" type="datetimeFigureOut">
              <a:rPr lang="uk-UA" smtClean="0"/>
              <a:t>11.10.2023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0C4F4-D777-4763-8EFF-7869454D3526}"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20A0490C-1621-43BE-B04A-863F59DE62E6}" type="datetimeFigureOut">
              <a:rPr lang="uk-UA" smtClean="0"/>
              <a:t>11.10.2023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C80C4F4-D777-4763-8EFF-7869454D3526}" type="slidenum">
              <a:rPr lang="uk-UA" smtClean="0"/>
              <a:t>‹#›</a:t>
            </a:fld>
            <a:endParaRPr lang="uk-UA"/>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0A0490C-1621-43BE-B04A-863F59DE62E6}" type="datetimeFigureOut">
              <a:rPr lang="uk-UA" smtClean="0"/>
              <a:t>11.10.2023</a:t>
            </a:fld>
            <a:endParaRPr lang="uk-UA"/>
          </a:p>
        </p:txBody>
      </p:sp>
      <p:sp>
        <p:nvSpPr>
          <p:cNvPr id="5" name="Нижний колонтитул 4"/>
          <p:cNvSpPr>
            <a:spLocks noGrp="1"/>
          </p:cNvSpPr>
          <p:nvPr>
            <p:ph type="ftr" sz="quarter" idx="11"/>
          </p:nvPr>
        </p:nvSpPr>
        <p:spPr>
          <a:xfrm>
            <a:off x="800100" y="6172200"/>
            <a:ext cx="4000500" cy="457200"/>
          </a:xfrm>
        </p:spPr>
        <p:txBody>
          <a:bodyPr/>
          <a:lstStyle/>
          <a:p>
            <a:endParaRPr lang="uk-UA"/>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9C80C4F4-D777-4763-8EFF-7869454D3526}"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20A0490C-1621-43BE-B04A-863F59DE62E6}" type="datetimeFigureOut">
              <a:rPr lang="uk-UA" smtClean="0"/>
              <a:t>11.10.2023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C80C4F4-D777-4763-8EFF-7869454D3526}" type="slidenum">
              <a:rPr lang="uk-UA" smtClean="0"/>
              <a:t>‹#›</a:t>
            </a:fld>
            <a:endParaRPr lang="uk-UA"/>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20A0490C-1621-43BE-B04A-863F59DE62E6}" type="datetimeFigureOut">
              <a:rPr lang="uk-UA" smtClean="0"/>
              <a:t>11.10.2023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9C80C4F4-D777-4763-8EFF-7869454D3526}" type="slidenum">
              <a:rPr lang="uk-UA" smtClean="0"/>
              <a:t>‹#›</a:t>
            </a:fld>
            <a:endParaRPr lang="uk-UA"/>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20A0490C-1621-43BE-B04A-863F59DE62E6}" type="datetimeFigureOut">
              <a:rPr lang="uk-UA" smtClean="0"/>
              <a:t>11.10.2023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9C80C4F4-D777-4763-8EFF-7869454D3526}"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A0490C-1621-43BE-B04A-863F59DE62E6}" type="datetimeFigureOut">
              <a:rPr lang="uk-UA" smtClean="0"/>
              <a:t>11.10.2023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9C80C4F4-D777-4763-8EFF-7869454D3526}"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0A0490C-1621-43BE-B04A-863F59DE62E6}" type="datetimeFigureOut">
              <a:rPr lang="uk-UA" smtClean="0"/>
              <a:t>11.10.2023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C80C4F4-D777-4763-8EFF-7869454D3526}" type="slidenum">
              <a:rPr lang="uk-UA" smtClean="0"/>
              <a:t>‹#›</a:t>
            </a:fld>
            <a:endParaRPr lang="uk-UA"/>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0A0490C-1621-43BE-B04A-863F59DE62E6}" type="datetimeFigureOut">
              <a:rPr lang="uk-UA" smtClean="0"/>
              <a:t>11.10.2023</a:t>
            </a:fld>
            <a:endParaRPr lang="uk-UA"/>
          </a:p>
        </p:txBody>
      </p:sp>
      <p:sp>
        <p:nvSpPr>
          <p:cNvPr id="6" name="Нижний колонтитул 5"/>
          <p:cNvSpPr>
            <a:spLocks noGrp="1"/>
          </p:cNvSpPr>
          <p:nvPr>
            <p:ph type="ftr" sz="quarter" idx="11"/>
          </p:nvPr>
        </p:nvSpPr>
        <p:spPr>
          <a:xfrm>
            <a:off x="914400" y="6172200"/>
            <a:ext cx="3886200" cy="457200"/>
          </a:xfrm>
        </p:spPr>
        <p:txBody>
          <a:bodyPr/>
          <a:lstStyle/>
          <a:p>
            <a:endParaRPr lang="uk-UA"/>
          </a:p>
        </p:txBody>
      </p:sp>
      <p:sp>
        <p:nvSpPr>
          <p:cNvPr id="7" name="Номер слайда 6"/>
          <p:cNvSpPr>
            <a:spLocks noGrp="1"/>
          </p:cNvSpPr>
          <p:nvPr>
            <p:ph type="sldNum" sz="quarter" idx="12"/>
          </p:nvPr>
        </p:nvSpPr>
        <p:spPr>
          <a:xfrm>
            <a:off x="146304" y="6208776"/>
            <a:ext cx="457200" cy="457200"/>
          </a:xfrm>
        </p:spPr>
        <p:txBody>
          <a:bodyPr/>
          <a:lstStyle/>
          <a:p>
            <a:fld id="{9C80C4F4-D777-4763-8EFF-7869454D3526}" type="slidenum">
              <a:rPr lang="uk-UA" smtClean="0"/>
              <a:t>‹#›</a:t>
            </a:fld>
            <a:endParaRPr lang="uk-UA"/>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0A0490C-1621-43BE-B04A-863F59DE62E6}" type="datetimeFigureOut">
              <a:rPr lang="uk-UA" smtClean="0"/>
              <a:t>11.10.2023</a:t>
            </a:fld>
            <a:endParaRPr lang="uk-UA"/>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C80C4F4-D777-4763-8EFF-7869454D3526}"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a:t/>
            </a:r>
            <a:br>
              <a:rPr lang="uk-UA" dirty="0"/>
            </a:br>
            <a:r>
              <a:rPr lang="uk-UA" b="1" dirty="0"/>
              <a:t>МАНІПУЛЯЦІЯ В ПЕРЕГОВОРАХ </a:t>
            </a:r>
            <a:endParaRPr lang="uk-UA" dirty="0"/>
          </a:p>
        </p:txBody>
      </p:sp>
    </p:spTree>
    <p:extLst>
      <p:ext uri="{BB962C8B-B14F-4D97-AF65-F5344CB8AC3E}">
        <p14:creationId xmlns:p14="http://schemas.microsoft.com/office/powerpoint/2010/main" val="3012183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2000" noProof="1" smtClean="0"/>
              <a:t>Техніка протидії:</a:t>
            </a:r>
          </a:p>
          <a:p>
            <a:pPr marL="0" indent="0" algn="just">
              <a:buNone/>
            </a:pPr>
            <a:r>
              <a:rPr lang="uk-UA" sz="2000" noProof="1" smtClean="0"/>
              <a:t>• Зберігайте спокій</a:t>
            </a:r>
          </a:p>
          <a:p>
            <a:pPr marL="0" indent="0" algn="just">
              <a:buNone/>
            </a:pPr>
            <a:r>
              <a:rPr lang="uk-UA" sz="2000" noProof="1" smtClean="0"/>
              <a:t>• Не погоджуйтеся на прийняття негайних рішень</a:t>
            </a:r>
          </a:p>
          <a:p>
            <a:pPr marL="0" indent="0" algn="just">
              <a:buNone/>
            </a:pPr>
            <a:r>
              <a:rPr lang="uk-UA" sz="2000" noProof="1" smtClean="0"/>
              <a:t>• Поцікавтеся, чому саме зараз необхідно дати відповідь</a:t>
            </a:r>
          </a:p>
          <a:p>
            <a:pPr marL="0" indent="0" algn="just">
              <a:buNone/>
            </a:pPr>
            <a:r>
              <a:rPr lang="uk-UA" sz="2000" b="1" noProof="1" smtClean="0"/>
              <a:t>Маніпуляція </a:t>
            </a:r>
            <a:r>
              <a:rPr lang="uk-UA" sz="2000" b="1" noProof="1" smtClean="0"/>
              <a:t>«Слон і Моська». </a:t>
            </a:r>
            <a:r>
              <a:rPr lang="uk-UA" sz="2000" noProof="1" smtClean="0"/>
              <a:t>Опонент вимагає від вас поступок, мотивуючи це тим, що ваша частка в його бізнесі мізерно мала.</a:t>
            </a:r>
          </a:p>
          <a:p>
            <a:pPr marL="0" indent="0" algn="just">
              <a:buNone/>
            </a:pPr>
            <a:r>
              <a:rPr lang="uk-UA" sz="2000" noProof="1" smtClean="0"/>
              <a:t>Техніка протидії:</a:t>
            </a:r>
          </a:p>
          <a:p>
            <a:pPr marL="0" indent="0" algn="just">
              <a:buNone/>
            </a:pPr>
            <a:r>
              <a:rPr lang="uk-UA" sz="2000" noProof="1" smtClean="0"/>
              <a:t>• Не давайте втягнути себе в обговорення вашої частки</a:t>
            </a:r>
          </a:p>
          <a:p>
            <a:pPr marL="0" indent="0" algn="just">
              <a:buNone/>
            </a:pPr>
            <a:r>
              <a:rPr lang="uk-UA" sz="2000" noProof="1" smtClean="0"/>
              <a:t>• Зберігайте спокій</a:t>
            </a:r>
          </a:p>
          <a:p>
            <a:pPr marL="0" indent="0" algn="just">
              <a:buNone/>
            </a:pPr>
            <a:r>
              <a:rPr lang="uk-UA" sz="2000" noProof="1" smtClean="0"/>
              <a:t>• Впевнено повідомте про свої сильні сторони</a:t>
            </a:r>
          </a:p>
          <a:p>
            <a:pPr marL="0" indent="0" algn="just">
              <a:buNone/>
            </a:pPr>
            <a:r>
              <a:rPr lang="uk-UA" sz="2000" noProof="1" smtClean="0"/>
              <a:t>• Запропонуйте повернутися до обговорюваного питання</a:t>
            </a:r>
          </a:p>
          <a:p>
            <a:pPr marL="0" indent="0" algn="just">
              <a:buNone/>
            </a:pPr>
            <a:r>
              <a:rPr lang="uk-UA" sz="2000" b="1" noProof="1" smtClean="0"/>
              <a:t>Маніпуляція </a:t>
            </a:r>
            <a:r>
              <a:rPr lang="uk-UA" sz="2000" b="1" noProof="1" smtClean="0"/>
              <a:t>«Конкуренти». </a:t>
            </a:r>
            <a:r>
              <a:rPr lang="uk-UA" sz="2000" noProof="1" smtClean="0"/>
              <a:t>Опонент повідомляє, що ваша пропозиція не цікава, тому що конкуренти запропонували в 1,5 рази більше.</a:t>
            </a:r>
          </a:p>
          <a:p>
            <a:pPr marL="0" indent="0" algn="just">
              <a:buNone/>
            </a:pPr>
            <a:r>
              <a:rPr lang="uk-UA" sz="2000" noProof="1" smtClean="0"/>
              <a:t>Техніка протидії:</a:t>
            </a:r>
          </a:p>
          <a:p>
            <a:pPr marL="0" indent="0" algn="just">
              <a:buNone/>
            </a:pPr>
            <a:r>
              <a:rPr lang="uk-UA" sz="2000" noProof="1" smtClean="0"/>
              <a:t>• Не давайте втягнути себе в обговорення конкурентів</a:t>
            </a:r>
          </a:p>
          <a:p>
            <a:pPr marL="0" indent="0" algn="just">
              <a:buNone/>
            </a:pPr>
            <a:r>
              <a:rPr lang="uk-UA" sz="2000" noProof="1" smtClean="0"/>
              <a:t>• Запропонуйте обговорити всі аспекти вашої пропозиції, щоб за підсумками зустрічі опонент сам міг прийняти найбільш вигідне для нього рішення.</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b="1" noProof="1" smtClean="0"/>
              <a:t>Маніпуляція </a:t>
            </a:r>
            <a:r>
              <a:rPr lang="uk-UA" sz="2000" b="1" noProof="1" smtClean="0"/>
              <a:t>«У мене мало часу». </a:t>
            </a:r>
            <a:r>
              <a:rPr lang="uk-UA" sz="2000" noProof="1" smtClean="0"/>
              <a:t>Опонент тисне, кажучи: «У мене мало часу!». Встановлюючи жорсткий (майже нереальний) крайній термін для вас він змушує швидко приймати рішення. Запитайте прямо, до чого такий поспіх і якщо хоча б щось вас збентежить, відмовтеся співпрацювати з такою людиною. Ця маніпуляція грає на жадібності, на емоційному напруженні. При цьому дедлайн може матися на увазі, а не бути встановленим безпосередньо: маніпулятор буде тонко натякати на терміни і всіляко вас квапити.</a:t>
            </a:r>
          </a:p>
          <a:p>
            <a:pPr marL="0" indent="0" algn="just">
              <a:buNone/>
            </a:pPr>
            <a:r>
              <a:rPr lang="uk-UA" sz="2000" noProof="1" smtClean="0"/>
              <a:t>Техніка протидії:</a:t>
            </a:r>
          </a:p>
          <a:p>
            <a:pPr marL="0" indent="0" algn="just">
              <a:buNone/>
            </a:pPr>
            <a:r>
              <a:rPr lang="uk-UA" sz="2000" noProof="1" smtClean="0"/>
              <a:t>• Зберігайте спокій</a:t>
            </a:r>
          </a:p>
          <a:p>
            <a:pPr marL="0" indent="0" algn="just">
              <a:buNone/>
            </a:pPr>
            <a:r>
              <a:rPr lang="uk-UA" sz="2000" noProof="1" smtClean="0"/>
              <a:t>• Повідомте, що розумієте опонента і так само обмежені в часі</a:t>
            </a:r>
          </a:p>
          <a:p>
            <a:pPr marL="0" indent="0" algn="just">
              <a:buNone/>
            </a:pPr>
            <a:r>
              <a:rPr lang="uk-UA" sz="2000" noProof="1" smtClean="0"/>
              <a:t>• Повідомте, що виходячи зі слів опонента, ви бачите два варіанти: домовлятися сьогодні або перенести зустріч</a:t>
            </a:r>
          </a:p>
          <a:p>
            <a:pPr marL="0" indent="0" algn="just">
              <a:buNone/>
            </a:pPr>
            <a:r>
              <a:rPr lang="uk-UA" sz="2000" noProof="1" smtClean="0"/>
              <a:t>• Запитаєте, який із запропонованих варіантів буде для опонента більш прийнятним</a:t>
            </a:r>
          </a:p>
          <a:p>
            <a:pPr marL="0" indent="0" algn="just">
              <a:buNone/>
            </a:pPr>
            <a:endParaRPr lang="uk-UA" sz="2000" noProof="1" smtClean="0"/>
          </a:p>
          <a:p>
            <a:pPr marL="0" indent="0" algn="ctr">
              <a:buNone/>
            </a:pPr>
            <a:r>
              <a:rPr lang="uk-UA" sz="2000" b="1" noProof="1" smtClean="0"/>
              <a:t>Варіанти </a:t>
            </a:r>
            <a:r>
              <a:rPr lang="uk-UA" sz="2000" b="1" noProof="1" smtClean="0"/>
              <a:t>маніпулятивної подачі інформації</a:t>
            </a:r>
            <a:endParaRPr lang="uk-UA" sz="2000" b="1" noProof="1"/>
          </a:p>
        </p:txBody>
      </p:sp>
    </p:spTree>
    <p:extLst>
      <p:ext uri="{BB962C8B-B14F-4D97-AF65-F5344CB8AC3E}">
        <p14:creationId xmlns:p14="http://schemas.microsoft.com/office/powerpoint/2010/main" val="2861175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b="1" noProof="1" smtClean="0"/>
              <a:t>Маніпуляція </a:t>
            </a:r>
            <a:r>
              <a:rPr lang="uk-UA" sz="2000" b="1" noProof="1" smtClean="0"/>
              <a:t>«Питання – відповідь». </a:t>
            </a:r>
            <a:r>
              <a:rPr lang="uk-UA" sz="2000" noProof="1" smtClean="0"/>
              <a:t>Ефективна маніпуляція, яку добре ілюструють переговори продавця і закупівельника. Невдалий продавець прийшов на переговори, щоб запропонувати поставки продукції на стандартних умовах, чекаючи, що товар потрібен закупівельнику. Однак закупівельник від самого початку переговорів взяв контроль над ситуацією у свої руки за допомогою цієї простої і водночас ефективної маніпуляції. Принцип її дії простий:</a:t>
            </a:r>
          </a:p>
          <a:p>
            <a:pPr marL="0" indent="0" algn="just">
              <a:buNone/>
            </a:pPr>
            <a:r>
              <a:rPr lang="uk-UA" sz="2000" noProof="1" smtClean="0"/>
              <a:t>На початку зустрічі опонент заявляє наказовим тоном, що переговори пройдуть за схемою: «Я задаю питання - ви відповідаєте!»</a:t>
            </a:r>
          </a:p>
          <a:p>
            <a:pPr marL="0" indent="0" algn="just">
              <a:buNone/>
            </a:pPr>
            <a:r>
              <a:rPr lang="uk-UA" sz="2000" noProof="1" smtClean="0"/>
              <a:t>Захист від маніпуляції:</a:t>
            </a:r>
          </a:p>
          <a:p>
            <a:pPr marL="0" indent="0" algn="just">
              <a:buNone/>
            </a:pPr>
            <a:r>
              <a:rPr lang="uk-UA" sz="2000" noProof="1" smtClean="0"/>
              <a:t>• Зберігайте спокій</a:t>
            </a:r>
          </a:p>
          <a:p>
            <a:pPr marL="0" indent="0" algn="just">
              <a:buNone/>
            </a:pPr>
            <a:r>
              <a:rPr lang="uk-UA" sz="2000" noProof="1" smtClean="0"/>
              <a:t>• Повідомте, що ви готові відповісти на питання опонента, але так само очікуєте відповідей на свої питання</a:t>
            </a:r>
          </a:p>
          <a:p>
            <a:pPr marL="0" indent="0" algn="just">
              <a:buNone/>
            </a:pPr>
            <a:r>
              <a:rPr lang="uk-UA" sz="2000" noProof="1" smtClean="0"/>
              <a:t>• Перехопіть ініціативу, запропонуйте визначити список тем для обговорення</a:t>
            </a:r>
          </a:p>
          <a:p>
            <a:pPr marL="0" indent="0" algn="just">
              <a:buNone/>
            </a:pPr>
            <a:r>
              <a:rPr lang="uk-UA" sz="2000" noProof="1" smtClean="0"/>
              <a:t>Зазвичай </a:t>
            </a:r>
            <a:r>
              <a:rPr lang="uk-UA" sz="2000" noProof="1" smtClean="0"/>
              <a:t>ця </a:t>
            </a:r>
            <a:r>
              <a:rPr lang="uk-UA" sz="2000" noProof="1" smtClean="0"/>
              <a:t>маніпуляція </a:t>
            </a:r>
            <a:r>
              <a:rPr lang="uk-UA" sz="2000" noProof="1" smtClean="0"/>
              <a:t>іде у зв'язці з маніпуляцією «У мене мало </a:t>
            </a:r>
            <a:r>
              <a:rPr lang="uk-UA" sz="2000" noProof="1" smtClean="0"/>
              <a:t>часу</a:t>
            </a:r>
            <a:r>
              <a:rPr lang="uk-UA" sz="2000" noProof="1" smtClean="0"/>
              <a:t>».</a:t>
            </a:r>
          </a:p>
          <a:p>
            <a:pPr marL="0" indent="0" algn="just">
              <a:buNone/>
            </a:pPr>
            <a:r>
              <a:rPr lang="ru-RU" sz="2000" b="1" noProof="1" smtClean="0"/>
              <a:t>Маніпуляція </a:t>
            </a:r>
            <a:r>
              <a:rPr lang="ru-RU" sz="2000" b="1" noProof="1"/>
              <a:t>«Закидування цифрами». </a:t>
            </a:r>
            <a:r>
              <a:rPr lang="ru-RU" sz="2000" noProof="1"/>
              <a:t>Опонент буквально закидає вас цифрами, не даючи перепочинку і можливості розібратися що й до чого.</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1900" noProof="1" smtClean="0"/>
              <a:t>Техніка протидії:</a:t>
            </a:r>
          </a:p>
          <a:p>
            <a:pPr marL="0" indent="0" algn="just">
              <a:buNone/>
            </a:pPr>
            <a:r>
              <a:rPr lang="uk-UA" sz="1900" noProof="1" smtClean="0"/>
              <a:t>• Зберігайте спокій</a:t>
            </a:r>
          </a:p>
          <a:p>
            <a:pPr marL="0" indent="0" algn="just">
              <a:buNone/>
            </a:pPr>
            <a:r>
              <a:rPr lang="uk-UA" sz="1900" noProof="1" smtClean="0"/>
              <a:t>• Попросіть опонента повторити все, щоб ви могли записати інформацію</a:t>
            </a:r>
          </a:p>
          <a:p>
            <a:pPr marL="0" indent="0" algn="just">
              <a:buNone/>
            </a:pPr>
            <a:r>
              <a:rPr lang="uk-UA" sz="1900" noProof="1" smtClean="0"/>
              <a:t>• Запишіть всі цифри</a:t>
            </a:r>
          </a:p>
          <a:p>
            <a:pPr marL="0" indent="0" algn="just">
              <a:buNone/>
            </a:pPr>
            <a:r>
              <a:rPr lang="uk-UA" sz="1900" noProof="1" smtClean="0"/>
              <a:t>• Візьміть паузу, щоб перевірити інформацію</a:t>
            </a:r>
          </a:p>
          <a:p>
            <a:pPr marL="0" indent="0" algn="just">
              <a:buNone/>
            </a:pPr>
            <a:r>
              <a:rPr lang="uk-UA" sz="1900" b="1" noProof="1" smtClean="0"/>
              <a:t>Маніпуляція «Ось документ!». </a:t>
            </a:r>
            <a:r>
              <a:rPr lang="uk-UA" sz="1900" noProof="1" smtClean="0"/>
              <a:t>Опонент підкріплює свою аргументацію письмовою документацією, з якою ви не були ознайомлені заздалегідь.</a:t>
            </a:r>
          </a:p>
          <a:p>
            <a:pPr marL="0" indent="0" algn="just">
              <a:buNone/>
            </a:pPr>
            <a:r>
              <a:rPr lang="uk-UA" sz="1900" noProof="1" smtClean="0"/>
              <a:t>Техніка протидії:</a:t>
            </a:r>
          </a:p>
          <a:p>
            <a:pPr marL="0" indent="0" algn="just">
              <a:buNone/>
            </a:pPr>
            <a:r>
              <a:rPr lang="uk-UA" sz="1900" noProof="1" smtClean="0"/>
              <a:t>• Якщо дозволяє час, уважно ознайомтеся зі змістом документа</a:t>
            </a:r>
          </a:p>
          <a:p>
            <a:pPr marL="0" indent="0" algn="just">
              <a:buNone/>
            </a:pPr>
            <a:r>
              <a:rPr lang="uk-UA" sz="1900" noProof="1" smtClean="0"/>
              <a:t>• Якщо час не дозволяє, повідомте, що вам потрібно уважно ознайомитися з документом і ви не готові продовжувати обговорення цього питання</a:t>
            </a:r>
          </a:p>
          <a:p>
            <a:pPr marL="0" indent="0" algn="just">
              <a:buNone/>
            </a:pPr>
            <a:r>
              <a:rPr lang="uk-UA" sz="1900" noProof="1" smtClean="0"/>
              <a:t>• Запропонуйте перейти до наступних питань зустрічі</a:t>
            </a:r>
          </a:p>
          <a:p>
            <a:pPr marL="0" indent="0" algn="just">
              <a:buNone/>
            </a:pPr>
            <a:r>
              <a:rPr lang="uk-UA" sz="1900" b="1" noProof="1" smtClean="0"/>
              <a:t>Маніпуляція «Вибіркова відповідь». </a:t>
            </a:r>
            <a:r>
              <a:rPr lang="uk-UA" sz="1900" noProof="1" smtClean="0"/>
              <a:t>Опонент фокусує увагу виключно на зручних для нього моментах, пропускаючи незручні питання.</a:t>
            </a:r>
          </a:p>
          <a:p>
            <a:pPr marL="0" indent="0" algn="just">
              <a:buNone/>
            </a:pPr>
            <a:r>
              <a:rPr lang="uk-UA" sz="1900" noProof="1" smtClean="0"/>
              <a:t>Техніка протидії:</a:t>
            </a:r>
          </a:p>
          <a:p>
            <a:pPr marL="0" indent="0" algn="just">
              <a:buNone/>
            </a:pPr>
            <a:r>
              <a:rPr lang="uk-UA" sz="1900" noProof="1" smtClean="0"/>
              <a:t>• Поверніть опонента до обговорення питань, які він обходить стороною</a:t>
            </a:r>
          </a:p>
          <a:p>
            <a:pPr marL="0" indent="0" algn="just">
              <a:buNone/>
            </a:pPr>
            <a:r>
              <a:rPr lang="uk-UA" sz="1900" noProof="1" smtClean="0"/>
              <a:t>• Вимагайте поступок, якщо опонент не буде готовий обговорювати </a:t>
            </a:r>
            <a:r>
              <a:rPr lang="uk-UA" sz="1900" noProof="1" smtClean="0"/>
              <a:t>будь-які </a:t>
            </a:r>
            <a:r>
              <a:rPr lang="uk-UA" sz="1900" noProof="1" smtClean="0"/>
              <a:t>питання</a:t>
            </a:r>
            <a:endParaRPr lang="uk-UA" sz="1900" noProof="1" smtClean="0"/>
          </a:p>
        </p:txBody>
      </p:sp>
    </p:spTree>
    <p:extLst>
      <p:ext uri="{BB962C8B-B14F-4D97-AF65-F5344CB8AC3E}">
        <p14:creationId xmlns:p14="http://schemas.microsoft.com/office/powerpoint/2010/main" val="286117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b="1" noProof="1" smtClean="0"/>
              <a:t>Маніпуляція «Надумані проблеми». </a:t>
            </a:r>
            <a:r>
              <a:rPr lang="uk-UA" sz="2000" noProof="1" smtClean="0"/>
              <a:t>Опонент повідомляє, що з вашим продуктом / послугами / компанією завжди багато проблем і вимагає поступку з обговорюваного питання.</a:t>
            </a:r>
          </a:p>
          <a:p>
            <a:pPr marL="0" indent="0" algn="just">
              <a:buNone/>
            </a:pPr>
            <a:r>
              <a:rPr lang="uk-UA" sz="2000" noProof="1" smtClean="0"/>
              <a:t>Техніка протидії:</a:t>
            </a:r>
          </a:p>
          <a:p>
            <a:pPr marL="0" indent="0" algn="just">
              <a:buNone/>
            </a:pPr>
            <a:r>
              <a:rPr lang="uk-UA" sz="2000" noProof="1" smtClean="0"/>
              <a:t>• Повідомте, що якщо є конкретні проблеми, що вимагають вашої участі, ви можете обговорити їх пізніше</a:t>
            </a:r>
          </a:p>
          <a:p>
            <a:pPr marL="0" indent="0" algn="just">
              <a:buNone/>
            </a:pPr>
            <a:r>
              <a:rPr lang="uk-UA" sz="2000" noProof="1" smtClean="0"/>
              <a:t>• Поверніть опонента до теми обговорення</a:t>
            </a:r>
          </a:p>
          <a:p>
            <a:pPr marL="0" indent="0" algn="just">
              <a:buNone/>
            </a:pPr>
            <a:r>
              <a:rPr lang="uk-UA" sz="2000" b="1" noProof="1" smtClean="0"/>
              <a:t>Маніпуляція </a:t>
            </a:r>
            <a:r>
              <a:rPr lang="uk-UA" sz="2000" b="1" noProof="1" smtClean="0"/>
              <a:t>«Надлишок аргументів». </a:t>
            </a:r>
            <a:r>
              <a:rPr lang="uk-UA" sz="2000" noProof="1" smtClean="0"/>
              <a:t>Опонент просить вас називати додаткові аргументи на підтримку вашої позиції до тих пір, поки не знаходить слабкий аргумент, який легко оскаржити. Потім, оскарживши Ваш слабкий аргумент, повідомляє, що ваша точка зору не вірна і вам слід погодитися з його точкою зору.</a:t>
            </a:r>
          </a:p>
          <a:p>
            <a:pPr marL="0" indent="0" algn="just">
              <a:buNone/>
            </a:pPr>
            <a:r>
              <a:rPr lang="uk-UA" sz="2000" noProof="1" smtClean="0"/>
              <a:t>Техніка протидії:</a:t>
            </a:r>
          </a:p>
          <a:p>
            <a:pPr marL="0" indent="0" algn="just">
              <a:buNone/>
            </a:pPr>
            <a:r>
              <a:rPr lang="uk-UA" sz="2000" noProof="1" smtClean="0"/>
              <a:t>Якщо у Вас є причина щоб опонент прийняв вашу точку зору або пропозицію, скажіть про це </a:t>
            </a:r>
            <a:r>
              <a:rPr lang="uk-UA" sz="2000" noProof="1" smtClean="0"/>
              <a:t>і </a:t>
            </a:r>
            <a:r>
              <a:rPr lang="uk-UA" sz="2000" noProof="1" smtClean="0"/>
              <a:t>замовкніть.</a:t>
            </a:r>
          </a:p>
          <a:p>
            <a:pPr marL="0" indent="0" algn="just">
              <a:buNone/>
            </a:pPr>
            <a:r>
              <a:rPr lang="ru-RU" sz="2000" b="1" noProof="1" smtClean="0"/>
              <a:t>Маніпуляція </a:t>
            </a:r>
            <a:r>
              <a:rPr lang="ru-RU" sz="2000" b="1" noProof="1"/>
              <a:t>«Смішні гроші». </a:t>
            </a:r>
            <a:r>
              <a:rPr lang="ru-RU" sz="2000" noProof="1"/>
              <a:t>Опонент робить розрахунки виходячи з вартості кожної одиниці продукції, а не всього контракту в цілому.</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noProof="1" smtClean="0"/>
              <a:t>Техніка протидії:</a:t>
            </a:r>
          </a:p>
          <a:p>
            <a:pPr marL="0" indent="0" algn="just">
              <a:buNone/>
            </a:pPr>
            <a:r>
              <a:rPr lang="uk-UA" sz="2000" noProof="1" smtClean="0"/>
              <a:t>• Відмовтеся слідувати за логікою опонента і не рахуйте показники в тих одиницях або валюті, якими він оперує</a:t>
            </a:r>
          </a:p>
          <a:p>
            <a:pPr marL="0" indent="0" algn="just">
              <a:buNone/>
            </a:pPr>
            <a:r>
              <a:rPr lang="uk-UA" sz="2000" noProof="1" smtClean="0"/>
              <a:t>• Завжди розраховуйте вартість угоди в цілому</a:t>
            </a:r>
          </a:p>
          <a:p>
            <a:pPr marL="0" indent="0" algn="just">
              <a:buNone/>
            </a:pPr>
            <a:r>
              <a:rPr lang="uk-UA" sz="2000" noProof="1" smtClean="0"/>
              <a:t>• Візьміть калькулятор, і так, щоб бачила інша сторона, порахуйте загальну суму</a:t>
            </a:r>
          </a:p>
          <a:p>
            <a:pPr marL="0" indent="0" algn="just">
              <a:buNone/>
            </a:pPr>
            <a:r>
              <a:rPr lang="uk-UA" sz="2000" noProof="1" smtClean="0"/>
              <a:t>• Оцініть, наскільки сума, що вийшла відповідає тому, що показує опонент</a:t>
            </a:r>
          </a:p>
          <a:p>
            <a:pPr marL="0" indent="0" algn="just">
              <a:buNone/>
            </a:pPr>
            <a:r>
              <a:rPr lang="uk-UA" sz="2000" noProof="1" smtClean="0"/>
              <a:t>• Поверніться до обговорення, але вже в форматі вартості всієї угоди</a:t>
            </a:r>
          </a:p>
          <a:p>
            <a:pPr marL="0" indent="0" algn="just">
              <a:buNone/>
            </a:pPr>
            <a:r>
              <a:rPr lang="uk-UA" sz="2000" b="1" noProof="1" smtClean="0"/>
              <a:t>Маніпуляція </a:t>
            </a:r>
            <a:r>
              <a:rPr lang="uk-UA" sz="2000" b="1" noProof="1" smtClean="0"/>
              <a:t>«Гроші – відсотки».</a:t>
            </a:r>
            <a:r>
              <a:rPr lang="uk-UA" sz="2000" noProof="1" smtClean="0"/>
              <a:t> Опонент переводить розрахунки з гривень (чи доларів, євро тощо) у відсотки і назад, коли йому це найбільш вигідно.</a:t>
            </a:r>
          </a:p>
          <a:p>
            <a:pPr marL="0" indent="0" algn="just">
              <a:buNone/>
            </a:pPr>
            <a:r>
              <a:rPr lang="uk-UA" sz="2000" noProof="1" smtClean="0"/>
              <a:t>Техніка протидії:</a:t>
            </a:r>
          </a:p>
          <a:p>
            <a:pPr marL="0" indent="0" algn="just">
              <a:buNone/>
            </a:pPr>
            <a:r>
              <a:rPr lang="uk-UA" sz="2000" noProof="1" smtClean="0"/>
              <a:t>• Не розраховуйте показники в тих одиницях, якими оперує опонент, якщо це недоречно</a:t>
            </a:r>
          </a:p>
          <a:p>
            <a:pPr marL="0" indent="0" algn="just">
              <a:buNone/>
            </a:pPr>
            <a:r>
              <a:rPr lang="uk-UA" sz="2000" noProof="1" smtClean="0"/>
              <a:t>• Просіть пояснити логіку виникнення чисел, якими оперує інша сторона</a:t>
            </a:r>
          </a:p>
          <a:p>
            <a:pPr marL="0" indent="0" algn="just">
              <a:buNone/>
            </a:pPr>
            <a:r>
              <a:rPr lang="uk-UA" sz="2000" noProof="1" smtClean="0"/>
              <a:t>• Використовуйте зв'язку «Що якщо ..», щоб обговорити перспективні пропозиції опонента</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lnSpcReduction="10000"/>
          </a:bodyPr>
          <a:lstStyle/>
          <a:p>
            <a:pPr marL="0" indent="0" algn="ctr">
              <a:buNone/>
            </a:pPr>
            <a:r>
              <a:rPr lang="uk-UA" sz="2000" b="1" noProof="1" smtClean="0"/>
              <a:t>Популярні </a:t>
            </a:r>
            <a:r>
              <a:rPr lang="uk-UA" sz="2000" b="1" noProof="1" smtClean="0"/>
              <a:t>маніпулятивні </a:t>
            </a:r>
            <a:r>
              <a:rPr lang="uk-UA" sz="2000" b="1" noProof="1" smtClean="0"/>
              <a:t>тактики</a:t>
            </a:r>
          </a:p>
          <a:p>
            <a:pPr marL="0" indent="0" algn="just">
              <a:buNone/>
            </a:pPr>
            <a:endParaRPr lang="uk-UA" sz="2000" noProof="1" smtClean="0"/>
          </a:p>
          <a:p>
            <a:pPr marL="0" indent="0" algn="just">
              <a:buNone/>
            </a:pPr>
            <a:r>
              <a:rPr lang="uk-UA" sz="2000" noProof="1" smtClean="0"/>
              <a:t>У переговорах маніпуляції часто не вважаються чимось ганебним. Головне – це перемога. Тому важливо знати, які тактики можуть бути використані проти вас. Ми не закликаємо користуватися ними, але пам'ятати про їх існування і робити все, щоб уникнути пасток, необхідно кожному.</a:t>
            </a:r>
          </a:p>
          <a:p>
            <a:pPr marL="0" indent="0" algn="just">
              <a:buNone/>
            </a:pPr>
            <a:r>
              <a:rPr lang="uk-UA" sz="2000" noProof="1" smtClean="0"/>
              <a:t>Ось найбільш цікаві тактики, які використовують маніпулятори в переговорах.</a:t>
            </a:r>
          </a:p>
          <a:p>
            <a:pPr marL="0" indent="0" algn="just">
              <a:buNone/>
            </a:pPr>
            <a:r>
              <a:rPr lang="uk-UA" sz="2000" b="1" noProof="1" smtClean="0"/>
              <a:t>«Подвійний </a:t>
            </a:r>
            <a:r>
              <a:rPr lang="uk-UA" sz="2000" b="1" noProof="1" smtClean="0"/>
              <a:t>агент». </a:t>
            </a:r>
            <a:r>
              <a:rPr lang="uk-UA" sz="2000" noProof="1" smtClean="0"/>
              <a:t>Маніпулятор переконує когось за столом переговорів діяти в його інтересах. Або просить надати корисну інформацію, яка нібито піде на користь всім учасникам процесу. «Жертва» в цьому випадку діє на стороні маніпулятора або через незнання, під дією його майстерності, або свідомо, перебуваючи під тиском (у тому числі через шантаж, погрози тощо).</a:t>
            </a:r>
          </a:p>
          <a:p>
            <a:pPr marL="0" indent="0" algn="just">
              <a:buNone/>
            </a:pPr>
            <a:r>
              <a:rPr lang="uk-UA" sz="2000" b="1" noProof="1" smtClean="0"/>
              <a:t>«Вторгнення</a:t>
            </a:r>
            <a:r>
              <a:rPr lang="uk-UA" sz="2000" b="1" noProof="1" smtClean="0"/>
              <a:t>».</a:t>
            </a:r>
            <a:r>
              <a:rPr lang="uk-UA" sz="2000" noProof="1" smtClean="0"/>
              <a:t> Застосовуючи цю тактику, маніпулятор вторгається у процес прийняття рішень протилежного боку. Окремі прийоми:</a:t>
            </a:r>
          </a:p>
          <a:p>
            <a:pPr marL="0" indent="0" algn="just">
              <a:buNone/>
            </a:pPr>
            <a:r>
              <a:rPr lang="uk-UA" sz="2000" noProof="1" smtClean="0"/>
              <a:t>• Вторгнутися в особистий простір.</a:t>
            </a:r>
          </a:p>
          <a:p>
            <a:pPr marL="0" indent="0" algn="just">
              <a:buNone/>
            </a:pPr>
            <a:r>
              <a:rPr lang="uk-UA" sz="2000" noProof="1" smtClean="0"/>
              <a:t>• Влаштувати провокацію під час того, як опоненти розмірковують.</a:t>
            </a:r>
            <a:endParaRPr lang="uk-UA" sz="2000" noProof="1"/>
          </a:p>
        </p:txBody>
      </p:sp>
    </p:spTree>
    <p:extLst>
      <p:ext uri="{BB962C8B-B14F-4D97-AF65-F5344CB8AC3E}">
        <p14:creationId xmlns:p14="http://schemas.microsoft.com/office/powerpoint/2010/main" val="1749568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1800" noProof="1" smtClean="0"/>
              <a:t>6.3. «Здригання».</a:t>
            </a:r>
          </a:p>
          <a:p>
            <a:pPr marL="0" indent="0" algn="just">
              <a:buNone/>
            </a:pPr>
            <a:r>
              <a:rPr lang="uk-UA" sz="1800" noProof="1" smtClean="0"/>
              <a:t>6.4. «Що якщо…».</a:t>
            </a:r>
          </a:p>
          <a:p>
            <a:pPr marL="0" indent="0" algn="just">
              <a:buNone/>
            </a:pPr>
            <a:r>
              <a:rPr lang="uk-UA" sz="1800" noProof="1" smtClean="0"/>
              <a:t>6.5. «Контроль їжі».</a:t>
            </a:r>
          </a:p>
          <a:p>
            <a:pPr marL="0" indent="0" algn="just">
              <a:buNone/>
            </a:pPr>
            <a:r>
              <a:rPr lang="uk-UA" sz="1800" noProof="1" smtClean="0"/>
              <a:t>6.6. «Блеф».</a:t>
            </a:r>
          </a:p>
          <a:p>
            <a:pPr marL="0" indent="0" algn="just">
              <a:buNone/>
            </a:pPr>
            <a:r>
              <a:rPr lang="uk-UA" sz="1800" noProof="1" smtClean="0"/>
              <a:t>6.7. «Велика шишка» (високе начальство).</a:t>
            </a:r>
          </a:p>
          <a:p>
            <a:pPr marL="0" indent="0" algn="just">
              <a:buNone/>
            </a:pPr>
            <a:r>
              <a:rPr lang="uk-UA" sz="1800" noProof="1" smtClean="0"/>
              <a:t>6.8. «Зміна стандартів».</a:t>
            </a:r>
          </a:p>
          <a:p>
            <a:pPr marL="0" indent="0" algn="just">
              <a:buNone/>
            </a:pPr>
            <a:endParaRPr lang="uk-UA" sz="1800" noProof="1" smtClean="0"/>
          </a:p>
          <a:p>
            <a:pPr marL="0" indent="0" algn="ctr">
              <a:buNone/>
            </a:pPr>
            <a:r>
              <a:rPr lang="uk-UA" sz="1800" b="1" noProof="1" smtClean="0"/>
              <a:t>Типи маніпуляторів за Евереттом Шостромом</a:t>
            </a:r>
          </a:p>
          <a:p>
            <a:pPr marL="0" indent="0" algn="just">
              <a:buNone/>
            </a:pPr>
            <a:endParaRPr lang="uk-UA" sz="1800" noProof="1" smtClean="0"/>
          </a:p>
          <a:p>
            <a:pPr marL="0" indent="0" algn="just">
              <a:buNone/>
            </a:pPr>
            <a:r>
              <a:rPr lang="uk-UA" sz="1800" noProof="1" smtClean="0"/>
              <a:t>Відомий психолог Еверетт Шостром виділяє такі типи маніпуляторів:</a:t>
            </a:r>
          </a:p>
          <a:p>
            <a:pPr marL="0" indent="0" algn="just">
              <a:buNone/>
            </a:pPr>
            <a:r>
              <a:rPr lang="uk-UA" sz="1800" noProof="1" smtClean="0"/>
              <a:t>1. Маніпулятор-диктатор. Це своєрідний тиран, направо і наліво роздає укази, що сиплються окриками, погрозами. Він прагне керувати, зневажати оточуючих за допомогою грубої сили, суворого і жорстокого слова і, звичайно ж, дії. Такі маніпулятори часто рвуться до влади, а, отримавши її, використовують весь свій деспотизм.</a:t>
            </a:r>
          </a:p>
          <a:p>
            <a:pPr marL="0" indent="0" algn="just">
              <a:buNone/>
            </a:pPr>
            <a:r>
              <a:rPr lang="uk-UA" sz="1800" noProof="1" smtClean="0"/>
              <a:t>2. Маніпулятор-калькулятор (обчислювач). Така людина в спілкуванні з іншими постійно шукає вигоду, його наміри корисливі. Він весь час щось вираховує, вигадує, бажає залишатися «у виграшному становищі» у будь-якій ситуації. Йому невідомо просте щире дружнє спілкування, турбота та участь у долі близьких.</a:t>
            </a:r>
            <a:endParaRPr lang="uk-UA" sz="1800" noProof="1"/>
          </a:p>
        </p:txBody>
      </p:sp>
    </p:spTree>
    <p:extLst>
      <p:ext uri="{BB962C8B-B14F-4D97-AF65-F5344CB8AC3E}">
        <p14:creationId xmlns:p14="http://schemas.microsoft.com/office/powerpoint/2010/main" val="1749568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1900" noProof="1" smtClean="0"/>
              <a:t>3. Маніпулятор-ганчірка. Підкорює всіх своєю інфантильністю, безпечністю, безвільністю, слабкістю. Хоче, щоб його жаліли, щоб були поруч тільки з ним, сам стелеться і бажає, щоб стелилися біля нього. Як би жорстоко це не звучало, в приклад можна привести зніжену жінку, яка вічно жаліється на головний біль, яка докоряє домочадців в черствості, неуважності до своєї персони.</a:t>
            </a:r>
          </a:p>
          <a:p>
            <a:pPr marL="0" indent="0" algn="just">
              <a:buNone/>
            </a:pPr>
            <a:r>
              <a:rPr lang="uk-UA" sz="1900" noProof="1" smtClean="0"/>
              <a:t>4. Прилипало. Цей маніпулятор прагне бути веденим, керованим, керованою. Він теж слабкий і безвладний. Але на відміну від «ганчірки» (егоїста, дрібного шантажиста), прилипало дійсно слабкий, ледачий, настирливий.</a:t>
            </a:r>
          </a:p>
          <a:p>
            <a:pPr marL="0" indent="0" algn="just">
              <a:buNone/>
            </a:pPr>
            <a:r>
              <a:rPr lang="uk-UA" sz="1900" noProof="1" smtClean="0"/>
              <a:t>5. Маніпулятор-суддя. Вічно всім незадоволений, засуджує і критикує весь світ, приписує кожній людині мислимі і немислимі гріхи, бачить у кожному ворога, брехуна, ходить із «незадоволеною міною». Це саме про таких говорять: «Навіть якщо ви навчитеся ходити по воді, знайдуться люди, які скажуть: Подивіться, який нездара! Він і плавати не вміє!».</a:t>
            </a:r>
          </a:p>
          <a:p>
            <a:pPr marL="0" indent="0" algn="just">
              <a:buNone/>
            </a:pPr>
            <a:r>
              <a:rPr lang="uk-UA" sz="1900" noProof="1" smtClean="0"/>
              <a:t>6. Маніпулятор-захисник. Готовий вигородити, виправдати будь-який вчинок близької людини. Так, «добра» бабуся «не дає образити» батькам свого улюбленого онука, не карає, не пояснює йому його помилки, хвалить за будь-яку дію і слово. Тим самим вона псує дитину, заважає йому розвиватися, не готує до майбутнього життя, не виховує уміння змушувати себе виконувати певні щоденні рутинні обов’язки, а тим самим вирощує для себе і для своїх родичів великі проблеми.</a:t>
            </a:r>
            <a:endParaRPr lang="uk-UA" sz="1900" noProof="1"/>
          </a:p>
        </p:txBody>
      </p:sp>
    </p:spTree>
    <p:extLst>
      <p:ext uri="{BB962C8B-B14F-4D97-AF65-F5344CB8AC3E}">
        <p14:creationId xmlns:p14="http://schemas.microsoft.com/office/powerpoint/2010/main" val="1749568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lnSpcReduction="10000"/>
          </a:bodyPr>
          <a:lstStyle/>
          <a:p>
            <a:pPr marL="0" indent="0" algn="just">
              <a:buNone/>
            </a:pPr>
            <a:r>
              <a:rPr lang="uk-UA" sz="2000" noProof="1" smtClean="0"/>
              <a:t>7. Славний хлопець. Цей маніпулятор убиває наповал своєю добротою, але доброта його нещира, солодка до нудоти, нав’язлива. Така людина, мило посміхаючись, готова піти на будь-яку підлість. Люди, що контактують з ним і які мали через нього неприємності, дивуються, що фальшива доброта так спритно підкупила їх.</a:t>
            </a:r>
          </a:p>
          <a:p>
            <a:pPr marL="0" indent="0" algn="just">
              <a:buNone/>
            </a:pPr>
            <a:r>
              <a:rPr lang="uk-UA" sz="2000" noProof="1" smtClean="0"/>
              <a:t>8. Маніпулятор-хуліган. Ця людина звикла «наводити порядок» у своєму оточенні за допомогою кулаків, агресії, сили, пияцтва. Він громить все і вся, якщо хтось не згоден з ним.</a:t>
            </a:r>
          </a:p>
          <a:p>
            <a:pPr marL="0" indent="0" algn="just">
              <a:buNone/>
            </a:pPr>
            <a:r>
              <a:rPr lang="uk-UA" sz="2000" noProof="1" smtClean="0"/>
              <a:t>На думку Е. Шострома, для будь-якого маніпулятора характерні такі особистісні характеристики як брехня, фальш, недовіра, відстороненість від людей. Е. Шостром підрозділяє всіх маніпуляторів на активних (хуліган, диктатор), пасивних (ганчірка, прилипало), що конкурують (обчислювач) і байдужих.</a:t>
            </a:r>
          </a:p>
          <a:p>
            <a:pPr marL="0" indent="0" algn="just">
              <a:buNone/>
            </a:pPr>
            <a:endParaRPr lang="uk-UA" sz="2000" noProof="1" smtClean="0"/>
          </a:p>
          <a:p>
            <a:pPr marL="0" indent="0" algn="ctr">
              <a:buNone/>
            </a:pPr>
            <a:r>
              <a:rPr lang="uk-UA" sz="2000" b="1" noProof="1" smtClean="0"/>
              <a:t>Причини маніпулятивної поведінки та прийоми захисту від маніпуляторів</a:t>
            </a:r>
          </a:p>
          <a:p>
            <a:pPr marL="0" indent="0" algn="just">
              <a:buNone/>
            </a:pPr>
            <a:endParaRPr lang="uk-UA" sz="2000" noProof="1" smtClean="0"/>
          </a:p>
          <a:p>
            <a:pPr marL="0" indent="0" algn="just">
              <a:buNone/>
            </a:pPr>
            <a:r>
              <a:rPr lang="uk-UA" sz="2000" noProof="1" smtClean="0"/>
              <a:t>Основна причина маніпуляції, як вважає Фредерік Перлз, полягає у постійному конфлікті людини з собою, вона ніколи не довіряє собі повністю, але й іншим не довіряє ще сильніше.</a:t>
            </a:r>
            <a:endParaRPr lang="uk-UA" sz="2000" noProof="1"/>
          </a:p>
        </p:txBody>
      </p:sp>
    </p:spTree>
    <p:extLst>
      <p:ext uri="{BB962C8B-B14F-4D97-AF65-F5344CB8AC3E}">
        <p14:creationId xmlns:p14="http://schemas.microsoft.com/office/powerpoint/2010/main" val="174956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ctr">
              <a:buNone/>
            </a:pPr>
            <a:r>
              <a:rPr lang="uk-UA" sz="2000" b="1" noProof="1" smtClean="0"/>
              <a:t>Поняття маніпуляції в переговорах</a:t>
            </a:r>
          </a:p>
          <a:p>
            <a:pPr marL="0" indent="0" algn="just">
              <a:buNone/>
            </a:pPr>
            <a:endParaRPr lang="uk-UA" sz="2000" noProof="1" smtClean="0"/>
          </a:p>
          <a:p>
            <a:pPr marL="0" indent="0" algn="just">
              <a:buNone/>
            </a:pPr>
            <a:r>
              <a:rPr lang="uk-UA" sz="2000" noProof="1" smtClean="0"/>
              <a:t>Маніпуляція в переговорах – це прихований психологічний вплив на опонента з метою домогтися від нього вигідного рішення або поведінки, які суперечать його інтересам.</a:t>
            </a:r>
          </a:p>
          <a:p>
            <a:pPr marL="0" indent="0" algn="just">
              <a:buNone/>
            </a:pPr>
            <a:r>
              <a:rPr lang="uk-UA" sz="2000" noProof="1" smtClean="0"/>
              <a:t>Однак, маніпуляціям у переговорах можна протидіяти, якщо знати як їх ідентифікувати і яку техніку захисту від маніпуляції застосувати. У переговорах існує чотири основні типи маніпуляції:</a:t>
            </a:r>
          </a:p>
          <a:p>
            <a:pPr marL="0" indent="0" algn="just">
              <a:buNone/>
            </a:pPr>
            <a:r>
              <a:rPr lang="uk-UA" sz="2000" noProof="1" smtClean="0"/>
              <a:t>1. Емоційний тиск</a:t>
            </a:r>
          </a:p>
          <a:p>
            <a:pPr marL="0" indent="0" algn="just">
              <a:buNone/>
            </a:pPr>
            <a:r>
              <a:rPr lang="uk-UA" sz="2000" noProof="1" smtClean="0"/>
              <a:t>2. Маніпуляція довірою</a:t>
            </a:r>
          </a:p>
          <a:p>
            <a:pPr marL="0" indent="0" algn="just">
              <a:buNone/>
            </a:pPr>
            <a:r>
              <a:rPr lang="uk-UA" sz="2000" noProof="1" smtClean="0"/>
              <a:t>3. Маніпуляція обставинами</a:t>
            </a:r>
          </a:p>
          <a:p>
            <a:pPr marL="0" indent="0" algn="just">
              <a:buNone/>
            </a:pPr>
            <a:r>
              <a:rPr lang="uk-UA" sz="2000" noProof="1" smtClean="0"/>
              <a:t>4. Маніпулятивна </a:t>
            </a:r>
            <a:r>
              <a:rPr lang="uk-UA" sz="2000" noProof="1" smtClean="0"/>
              <a:t>подача </a:t>
            </a:r>
            <a:r>
              <a:rPr lang="uk-UA" sz="2000" noProof="1" smtClean="0"/>
              <a:t>інформації</a:t>
            </a:r>
          </a:p>
          <a:p>
            <a:pPr marL="0" indent="0" algn="just">
              <a:buNone/>
            </a:pPr>
            <a:endParaRPr lang="uk-UA" sz="2000" noProof="1" smtClean="0"/>
          </a:p>
          <a:p>
            <a:pPr marL="0" indent="0" algn="ctr">
              <a:buNone/>
            </a:pPr>
            <a:r>
              <a:rPr lang="uk-UA" sz="2000" b="1" noProof="1" smtClean="0"/>
              <a:t>Варіанти </a:t>
            </a:r>
            <a:r>
              <a:rPr lang="uk-UA" sz="2000" b="1" noProof="1" smtClean="0"/>
              <a:t>емоційного </a:t>
            </a:r>
            <a:r>
              <a:rPr lang="uk-UA" sz="2000" b="1" noProof="1" smtClean="0"/>
              <a:t>тиску</a:t>
            </a:r>
          </a:p>
          <a:p>
            <a:pPr marL="0" indent="0" algn="just">
              <a:buNone/>
            </a:pPr>
            <a:endParaRPr lang="uk-UA" sz="2000" noProof="1" smtClean="0"/>
          </a:p>
          <a:p>
            <a:pPr marL="0" indent="0" algn="just">
              <a:buNone/>
            </a:pPr>
            <a:r>
              <a:rPr lang="uk-UA" sz="2000" noProof="1" smtClean="0"/>
              <a:t>Емоційний тиск – цей тип маніпуляцій спрямований на придушення емоційного стану опонента через виклик таких емоцій, як невпевненість, тривога, страх, почуття провини, сорому, розгубленості</a:t>
            </a:r>
            <a:r>
              <a:rPr lang="uk-UA" sz="2000" noProof="1" smtClean="0"/>
              <a:t>. </a:t>
            </a:r>
            <a:endParaRPr lang="uk-UA" sz="2000" noProof="1"/>
          </a:p>
        </p:txBody>
      </p:sp>
    </p:spTree>
    <p:extLst>
      <p:ext uri="{BB962C8B-B14F-4D97-AF65-F5344CB8AC3E}">
        <p14:creationId xmlns:p14="http://schemas.microsoft.com/office/powerpoint/2010/main" val="15582471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fontScale="77500" lnSpcReduction="20000"/>
          </a:bodyPr>
          <a:lstStyle/>
          <a:p>
            <a:pPr marL="0" indent="0" algn="just">
              <a:buNone/>
            </a:pPr>
            <a:r>
              <a:rPr lang="uk-UA" noProof="1" smtClean="0"/>
              <a:t>«Тому вона вступає на шлях маніпуляцій, щоб інші завжди були у неї на прив'язі, щоб вона могла їх контролювати і, за такої умови, довіряти їм більше», – зазначав Ф. Перлз.</a:t>
            </a:r>
          </a:p>
          <a:p>
            <a:pPr marL="0" indent="0" algn="just">
              <a:buNone/>
            </a:pPr>
            <a:r>
              <a:rPr lang="uk-UA" noProof="1" smtClean="0"/>
              <a:t>Друга причина маніпулювання: бажаючи отримати прихильність, маніпулятор прагне захопити повну владу над іншою особою, яку він змушує робити, думати, відчувати так, як він хоче.</a:t>
            </a:r>
          </a:p>
          <a:p>
            <a:pPr marL="0" indent="0" algn="just">
              <a:buNone/>
            </a:pPr>
            <a:r>
              <a:rPr lang="uk-UA" noProof="1" smtClean="0"/>
              <a:t>Третя причина маніпуляцій: оскільки ризик і невизначеність оточують людей з усіх боків, людина часто відчуває себе безпорадною, і пасивний маніпулятор каже: «Я не можу контролювати все, що може зі мною статися, тому я нічого не буду контролювати. Я здаюся, робіть зі мною що хочете!», домагаючись своїх цілей за допомогою уявної своєї зовнішньої безпорадності. Активний маніпулятор користується безсиллям інших людей, із задоволенням панує над ними, прагнучи зробити їх максимально залежними від себе.</a:t>
            </a:r>
          </a:p>
          <a:p>
            <a:pPr marL="0" indent="0" algn="just">
              <a:buNone/>
            </a:pPr>
            <a:r>
              <a:rPr lang="uk-UA" noProof="1" smtClean="0"/>
              <a:t>Четверта причина маніпуляцій: маніпулятор – це особистість, яка прагне уникнути довірливих відносин і скрутного становища, до якого ці відносини можуть привести. Тобто вони не хочуть брати на себе відповідальність ні за які можливі ситуації, тому відноситься до людей ритуально (Е. Берн, В. Глассер).</a:t>
            </a:r>
          </a:p>
          <a:p>
            <a:pPr marL="0" indent="0" algn="just">
              <a:buNone/>
            </a:pPr>
            <a:r>
              <a:rPr lang="uk-UA" noProof="1" smtClean="0"/>
              <a:t>П'ята причина: людина хоче отримати схвалення від усіх і кожного, тому змушена прикидатися, приховувати свої почуття, думки і бажання, не може бути правдивою і чесною з оточуючими, але зате всіма правдами і неправдами намагається догодити всім (А. Елліс).</a:t>
            </a:r>
            <a:endParaRPr lang="uk-UA" noProof="1"/>
          </a:p>
        </p:txBody>
      </p:sp>
    </p:spTree>
    <p:extLst>
      <p:ext uri="{BB962C8B-B14F-4D97-AF65-F5344CB8AC3E}">
        <p14:creationId xmlns:p14="http://schemas.microsoft.com/office/powerpoint/2010/main" val="1749568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noProof="1" smtClean="0"/>
              <a:t>Знаючи основні типи маніпуляторів і розуміючи, як маніпуляції виявляються в переговорах, ви можете не тільки ідентифікувати їх, а й застосовувати техніки захисту від маніпуляції. Наведу універсальну модель поведінки для протидії маніпуляціям в переговорах:</a:t>
            </a:r>
          </a:p>
          <a:p>
            <a:pPr marL="0" indent="0" algn="just">
              <a:buNone/>
            </a:pPr>
            <a:r>
              <a:rPr lang="uk-UA" sz="2000" noProof="1" smtClean="0"/>
              <a:t>• Будьте морально готові до маніпуляції з боку опонента</a:t>
            </a:r>
          </a:p>
          <a:p>
            <a:pPr marL="0" indent="0" algn="just">
              <a:buNone/>
            </a:pPr>
            <a:r>
              <a:rPr lang="uk-UA" sz="2000" noProof="1" smtClean="0"/>
              <a:t>• Зберігайте спокій і не поспішайте</a:t>
            </a:r>
          </a:p>
          <a:p>
            <a:pPr marL="0" indent="0" algn="just">
              <a:buNone/>
            </a:pPr>
            <a:r>
              <a:rPr lang="uk-UA" sz="2000" noProof="1" smtClean="0"/>
              <a:t>• Задавайте уточнюючі питання</a:t>
            </a:r>
          </a:p>
          <a:p>
            <a:pPr marL="0" indent="0" algn="just">
              <a:buNone/>
            </a:pPr>
            <a:r>
              <a:rPr lang="uk-UA" sz="2000" noProof="1" smtClean="0"/>
              <a:t>• Весь час повертайте обговорення до плану переговорів</a:t>
            </a:r>
            <a:endParaRPr lang="uk-UA" sz="2000" noProof="1"/>
          </a:p>
        </p:txBody>
      </p:sp>
    </p:spTree>
    <p:extLst>
      <p:ext uri="{BB962C8B-B14F-4D97-AF65-F5344CB8AC3E}">
        <p14:creationId xmlns:p14="http://schemas.microsoft.com/office/powerpoint/2010/main" val="1749568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708920"/>
            <a:ext cx="7772400" cy="1143000"/>
          </a:xfrm>
        </p:spPr>
        <p:txBody>
          <a:bodyPr/>
          <a:lstStyle/>
          <a:p>
            <a:pPr algn="ctr"/>
            <a:r>
              <a:rPr lang="uk-UA" dirty="0" smtClean="0">
                <a:solidFill>
                  <a:schemeClr val="tx1"/>
                </a:solidFill>
              </a:rPr>
              <a:t>Дякую за увагу!</a:t>
            </a:r>
            <a:endParaRPr lang="uk-UA" dirty="0">
              <a:solidFill>
                <a:schemeClr val="tx1"/>
              </a:solidFill>
            </a:endParaRPr>
          </a:p>
        </p:txBody>
      </p:sp>
    </p:spTree>
    <p:extLst>
      <p:ext uri="{BB962C8B-B14F-4D97-AF65-F5344CB8AC3E}">
        <p14:creationId xmlns:p14="http://schemas.microsoft.com/office/powerpoint/2010/main" val="2622904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noProof="1" smtClean="0"/>
              <a:t>При використанні іншою стороною «Емоційного тиску» ви відчуваєте тиск з боку опонента, виникає відчуття, що ви не контролюєте ситуацію, що ви особисто, ваш продукт, ваша компанія нічого з себе не представляють і не цікаві опонентові.</a:t>
            </a:r>
          </a:p>
          <a:p>
            <a:pPr marL="0" indent="0" algn="just">
              <a:buNone/>
            </a:pPr>
            <a:r>
              <a:rPr lang="uk-UA" sz="2000" noProof="1" smtClean="0"/>
              <a:t>Варіанти емоційного тиску:</a:t>
            </a:r>
          </a:p>
          <a:p>
            <a:pPr marL="0" indent="0" algn="just">
              <a:buNone/>
            </a:pPr>
            <a:r>
              <a:rPr lang="uk-UA" sz="2000" b="1" noProof="1" smtClean="0"/>
              <a:t>Маніпуляція «Мовчанка». </a:t>
            </a:r>
            <a:r>
              <a:rPr lang="uk-UA" sz="2000" noProof="1" smtClean="0"/>
              <a:t>Ви зробили пропозицію і чекаєте відповіді від опонента, але замість відповіді, отримуєте крижане мовчання і зарозумілий погляд. У такій ситуації може з'явитися сумнів у тому, що ваша пропозиція буде прийнято опонентом хоча б до розгляду. Ви продовжуєте переживати і ваш сумнів переростає у невпевненість, виникає бажання поступитися трохи, щоб опонент поміняв свій жорсткий настрій і пішов на діалог. Що ж, саме цього і домагається маніпулятор.</a:t>
            </a:r>
          </a:p>
          <a:p>
            <a:pPr marL="0" indent="0" algn="just">
              <a:buNone/>
            </a:pPr>
            <a:r>
              <a:rPr lang="uk-UA" sz="2000" noProof="1" smtClean="0"/>
              <a:t>Завдання цієї маніпуляції придушити емоційний настрій, змусити відчувати візаві невпевнено, а також змусити його піти на поступки ще до початку торгу.</a:t>
            </a:r>
          </a:p>
          <a:p>
            <a:pPr marL="0" indent="0" algn="just">
              <a:buNone/>
            </a:pPr>
            <a:r>
              <a:rPr lang="uk-UA" sz="2000" noProof="1" smtClean="0"/>
              <a:t>Техніка протидії:</a:t>
            </a:r>
          </a:p>
          <a:p>
            <a:pPr marL="0" indent="0" algn="just">
              <a:buNone/>
            </a:pPr>
            <a:r>
              <a:rPr lang="uk-UA" sz="2000" noProof="1" smtClean="0"/>
              <a:t>• Зберігайте спокій</a:t>
            </a:r>
          </a:p>
          <a:p>
            <a:pPr marL="0" indent="0" algn="just">
              <a:buNone/>
            </a:pPr>
            <a:r>
              <a:rPr lang="uk-UA" sz="2000" noProof="1" smtClean="0"/>
              <a:t>• Не реагуйте</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lnSpcReduction="10000"/>
          </a:bodyPr>
          <a:lstStyle/>
          <a:p>
            <a:pPr marL="0" indent="0" algn="just">
              <a:buNone/>
            </a:pPr>
            <a:r>
              <a:rPr lang="uk-UA" sz="2000" noProof="1" smtClean="0"/>
              <a:t>• Не поспішайте робити поступки</a:t>
            </a:r>
          </a:p>
          <a:p>
            <a:pPr marL="0" indent="0" algn="just">
              <a:buNone/>
            </a:pPr>
            <a:r>
              <a:rPr lang="uk-UA" sz="2000" noProof="1" smtClean="0"/>
              <a:t>• Зачекайте трохи</a:t>
            </a:r>
          </a:p>
          <a:p>
            <a:pPr marL="0" indent="0" algn="just">
              <a:buNone/>
            </a:pPr>
            <a:r>
              <a:rPr lang="uk-UA" sz="2000" noProof="1" smtClean="0"/>
              <a:t>• Задайте питання: «Ви зрозуміли мою пропозицію?»</a:t>
            </a:r>
          </a:p>
          <a:p>
            <a:pPr marL="0" indent="0" algn="just">
              <a:buNone/>
            </a:pPr>
            <a:r>
              <a:rPr lang="uk-UA" sz="2000" b="1" noProof="1" smtClean="0"/>
              <a:t>Маніпуляція «Зовнішні подразники». </a:t>
            </a:r>
            <a:r>
              <a:rPr lang="uk-UA" sz="2000" noProof="1" smtClean="0"/>
              <a:t>Опонент використовує зовнішні подразники (дуже незручне місце, до нього весь час хтось підходить і відволікає, у приміщенні жарко, впливають зовнішні джерела шуму і т.д.).</a:t>
            </a:r>
          </a:p>
          <a:p>
            <a:pPr marL="0" indent="0" algn="just">
              <a:buNone/>
            </a:pPr>
            <a:r>
              <a:rPr lang="uk-UA" sz="2000" noProof="1" smtClean="0"/>
              <a:t>Техніка протидії:</a:t>
            </a:r>
          </a:p>
          <a:p>
            <a:pPr marL="0" indent="0" algn="just">
              <a:buNone/>
            </a:pPr>
            <a:r>
              <a:rPr lang="uk-UA" sz="2000" noProof="1" smtClean="0"/>
              <a:t>• Зберігайте спокій</a:t>
            </a:r>
          </a:p>
          <a:p>
            <a:pPr marL="0" indent="0" algn="just">
              <a:buNone/>
            </a:pPr>
            <a:r>
              <a:rPr lang="uk-UA" sz="2000" noProof="1" smtClean="0"/>
              <a:t>• Фокусуйтеся на темі переговорів</a:t>
            </a:r>
          </a:p>
          <a:p>
            <a:pPr marL="0" indent="0" algn="just">
              <a:buNone/>
            </a:pPr>
            <a:r>
              <a:rPr lang="uk-UA" sz="2000" noProof="1" smtClean="0"/>
              <a:t>• Використовуйте елементи емоційної підготовки</a:t>
            </a:r>
          </a:p>
          <a:p>
            <a:pPr marL="0" indent="0" algn="just">
              <a:buNone/>
            </a:pPr>
            <a:r>
              <a:rPr lang="uk-UA" sz="2000" b="1" noProof="1" smtClean="0"/>
              <a:t>Маніпуляція «Образа особистості». </a:t>
            </a:r>
            <a:r>
              <a:rPr lang="uk-UA" sz="2000" noProof="1" smtClean="0"/>
              <a:t>Опонент робить ремарки, що зачіпають безпосередньо вашу особистість.</a:t>
            </a:r>
          </a:p>
          <a:p>
            <a:pPr marL="0" indent="0" algn="just">
              <a:buNone/>
            </a:pPr>
            <a:r>
              <a:rPr lang="uk-UA" sz="2000" noProof="1" smtClean="0"/>
              <a:t>Техніка протидії:</a:t>
            </a:r>
          </a:p>
          <a:p>
            <a:pPr marL="0" indent="0" algn="just">
              <a:buNone/>
            </a:pPr>
            <a:r>
              <a:rPr lang="uk-UA" sz="2000" noProof="1" smtClean="0"/>
              <a:t>• Не звертай</a:t>
            </a:r>
            <a:r>
              <a:rPr lang="uk-UA" sz="2000" noProof="1" smtClean="0"/>
              <a:t>те </a:t>
            </a:r>
            <a:r>
              <a:rPr lang="uk-UA" sz="2000" noProof="1" smtClean="0"/>
              <a:t>уваги</a:t>
            </a:r>
          </a:p>
          <a:p>
            <a:pPr marL="0" indent="0" algn="just">
              <a:buNone/>
            </a:pPr>
            <a:r>
              <a:rPr lang="ru-RU" sz="2000" noProof="1"/>
              <a:t>• Зберігайте спокій</a:t>
            </a:r>
          </a:p>
          <a:p>
            <a:pPr marL="0" indent="0" algn="just">
              <a:buNone/>
            </a:pPr>
            <a:r>
              <a:rPr lang="ru-RU" sz="2000" noProof="1"/>
              <a:t>• Попросіть озвучити тему переговорів</a:t>
            </a:r>
          </a:p>
          <a:p>
            <a:pPr marL="0" indent="0" algn="just">
              <a:buNone/>
            </a:pPr>
            <a:r>
              <a:rPr lang="ru-RU" sz="2000" noProof="1"/>
              <a:t>• Запропонуйте опонентові повернутися до теми переговорів</a:t>
            </a:r>
          </a:p>
          <a:p>
            <a:pPr marL="0" indent="0" algn="just">
              <a:buNone/>
            </a:pPr>
            <a:r>
              <a:rPr lang="ru-RU" sz="2000" noProof="1"/>
              <a:t>• Продовжуйте вести переговори за планом</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b="1" noProof="1" smtClean="0"/>
              <a:t>Маніпуляція </a:t>
            </a:r>
            <a:r>
              <a:rPr lang="uk-UA" sz="2000" b="1" noProof="1" smtClean="0"/>
              <a:t>«Емоційний сплеск». </a:t>
            </a:r>
            <a:r>
              <a:rPr lang="uk-UA" sz="2000" noProof="1" smtClean="0"/>
              <a:t>Емоційний сплеск у відповідь на ваші аргументи.</a:t>
            </a:r>
          </a:p>
          <a:p>
            <a:pPr marL="0" indent="0" algn="just">
              <a:buNone/>
            </a:pPr>
            <a:r>
              <a:rPr lang="uk-UA" sz="2000" noProof="1" smtClean="0"/>
              <a:t>Техніка протидії:</a:t>
            </a:r>
          </a:p>
          <a:p>
            <a:pPr marL="0" indent="0" algn="just">
              <a:buNone/>
            </a:pPr>
            <a:r>
              <a:rPr lang="uk-UA" sz="2000" noProof="1" smtClean="0"/>
              <a:t>• Проігноруйте емоційне забарвлення</a:t>
            </a:r>
          </a:p>
          <a:p>
            <a:pPr marL="0" indent="0" algn="just">
              <a:buNone/>
            </a:pPr>
            <a:r>
              <a:rPr lang="uk-UA" sz="2000" noProof="1" smtClean="0"/>
              <a:t>• Зберігайте спокій</a:t>
            </a:r>
          </a:p>
          <a:p>
            <a:pPr marL="0" indent="0" algn="just">
              <a:buNone/>
            </a:pPr>
            <a:r>
              <a:rPr lang="uk-UA" sz="2000" noProof="1" smtClean="0"/>
              <a:t>• Стійте на своєму</a:t>
            </a:r>
          </a:p>
          <a:p>
            <a:pPr marL="0" indent="0" algn="just">
              <a:buNone/>
            </a:pPr>
            <a:r>
              <a:rPr lang="uk-UA" sz="2000" b="1" noProof="1" smtClean="0"/>
              <a:t>Маніпуляція </a:t>
            </a:r>
            <a:r>
              <a:rPr lang="uk-UA" sz="2000" b="1" noProof="1" smtClean="0"/>
              <a:t>«Перша пропозиція». </a:t>
            </a:r>
            <a:r>
              <a:rPr lang="uk-UA" sz="2000" noProof="1" smtClean="0"/>
              <a:t>Опонент голосно і вкрай негативно реагує на першу пропозицію: «Ви знущаєтеся? Ви вважаєте ЦЕ пропозицією? »</a:t>
            </a:r>
          </a:p>
          <a:p>
            <a:pPr marL="0" indent="0" algn="just">
              <a:buNone/>
            </a:pPr>
            <a:r>
              <a:rPr lang="uk-UA" sz="2000" noProof="1" smtClean="0"/>
              <a:t>Техніка протидії:</a:t>
            </a:r>
          </a:p>
          <a:p>
            <a:pPr marL="0" indent="0" algn="just">
              <a:buNone/>
            </a:pPr>
            <a:r>
              <a:rPr lang="uk-UA" sz="2000" noProof="1" smtClean="0"/>
              <a:t>• Зберігайте спокій</a:t>
            </a:r>
          </a:p>
          <a:p>
            <a:pPr marL="0" indent="0" algn="just">
              <a:buNone/>
            </a:pPr>
            <a:r>
              <a:rPr lang="uk-UA" sz="2000" noProof="1" smtClean="0"/>
              <a:t>• Поцікавтеся, що саме у вашій пропозиції не влаштувало опонента</a:t>
            </a:r>
          </a:p>
          <a:p>
            <a:pPr marL="0" indent="0" algn="just">
              <a:buNone/>
            </a:pPr>
            <a:r>
              <a:rPr lang="uk-UA" sz="2000" noProof="1" smtClean="0"/>
              <a:t>• Запитайте, якою ваш опонент бачить справедливу пропозицію.</a:t>
            </a:r>
          </a:p>
          <a:p>
            <a:pPr marL="0" indent="0" algn="just">
              <a:buNone/>
            </a:pPr>
            <a:r>
              <a:rPr lang="uk-UA" sz="2000" noProof="1" smtClean="0"/>
              <a:t>• Попросіть пояснити його логіку: на чому ґрунтується його пропозиція і чому він вважає свою пропозицію справедливою</a:t>
            </a:r>
          </a:p>
          <a:p>
            <a:pPr marL="0" indent="0" algn="just">
              <a:buNone/>
            </a:pPr>
            <a:r>
              <a:rPr lang="uk-UA" sz="2000" b="1" noProof="1" smtClean="0"/>
              <a:t>Маніпуляція </a:t>
            </a:r>
            <a:r>
              <a:rPr lang="uk-UA" sz="2000" b="1" noProof="1" smtClean="0"/>
              <a:t>«Нереальні запити». </a:t>
            </a:r>
            <a:r>
              <a:rPr lang="uk-UA" sz="2000" noProof="1" smtClean="0"/>
              <a:t>Опонент вимагає неможливого. Наприклад ціну в два рази нижче або інвестиції в 10 разів </a:t>
            </a:r>
            <a:r>
              <a:rPr lang="uk-UA" sz="2000" noProof="1" smtClean="0"/>
              <a:t>більші</a:t>
            </a:r>
            <a:r>
              <a:rPr lang="uk-UA" sz="2000" noProof="1" smtClean="0"/>
              <a:t>.</a:t>
            </a:r>
            <a:endParaRPr lang="uk-UA" sz="2000" noProof="1" smtClean="0"/>
          </a:p>
        </p:txBody>
      </p:sp>
    </p:spTree>
    <p:extLst>
      <p:ext uri="{BB962C8B-B14F-4D97-AF65-F5344CB8AC3E}">
        <p14:creationId xmlns:p14="http://schemas.microsoft.com/office/powerpoint/2010/main" val="2861175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noProof="1"/>
              <a:t>Техніка протидії:</a:t>
            </a:r>
          </a:p>
          <a:p>
            <a:pPr marL="0" indent="0" algn="just">
              <a:buNone/>
            </a:pPr>
            <a:r>
              <a:rPr lang="uk-UA" sz="2000" noProof="1"/>
              <a:t>• Не сперечайтеся. Це зміцнює позиції опонента</a:t>
            </a:r>
          </a:p>
          <a:p>
            <a:pPr marL="0" indent="0" algn="just">
              <a:buNone/>
            </a:pPr>
            <a:r>
              <a:rPr lang="uk-UA" sz="2000" noProof="1"/>
              <a:t>• Попросіть опонента пояснити його логіку</a:t>
            </a:r>
          </a:p>
          <a:p>
            <a:pPr marL="0" indent="0" algn="just">
              <a:buNone/>
            </a:pPr>
            <a:r>
              <a:rPr lang="uk-UA" sz="2000" noProof="1"/>
              <a:t>• Висуньте зустрічну вимогу, яка буде його дзеркальним відображенням, тобто такою ж нереалістичною</a:t>
            </a:r>
          </a:p>
          <a:p>
            <a:pPr marL="0" indent="0" algn="just">
              <a:buNone/>
            </a:pPr>
            <a:r>
              <a:rPr lang="uk-UA" sz="2000" noProof="1"/>
              <a:t>• Перехопить ініціативу за допомогою </a:t>
            </a:r>
            <a:r>
              <a:rPr lang="uk-UA" sz="2000" noProof="1"/>
              <a:t>реалістичної </a:t>
            </a:r>
            <a:r>
              <a:rPr lang="uk-UA" sz="2000" noProof="1" smtClean="0"/>
              <a:t>пропозиції</a:t>
            </a:r>
          </a:p>
          <a:p>
            <a:pPr marL="0" indent="0" algn="just">
              <a:buNone/>
            </a:pPr>
            <a:r>
              <a:rPr lang="uk-UA" sz="2000" b="1" noProof="1" smtClean="0"/>
              <a:t>Маніпуляція </a:t>
            </a:r>
            <a:r>
              <a:rPr lang="uk-UA" sz="2000" b="1" noProof="1"/>
              <a:t>«Ви мені грубіяните?» </a:t>
            </a:r>
            <a:r>
              <a:rPr lang="uk-UA" sz="2000" noProof="1"/>
              <a:t>Опонент емоційно реагує на ваші коментарі щодо коректності його поведінки на переговорах: «Що це за грубість? Вийдіть звідси!»</a:t>
            </a:r>
          </a:p>
          <a:p>
            <a:pPr marL="0" indent="0" algn="just">
              <a:buNone/>
            </a:pPr>
            <a:r>
              <a:rPr lang="uk-UA" sz="2000" noProof="1"/>
              <a:t>Техніка протидії:</a:t>
            </a:r>
          </a:p>
          <a:p>
            <a:pPr marL="0" indent="0" algn="just">
              <a:buNone/>
            </a:pPr>
            <a:r>
              <a:rPr lang="uk-UA" sz="2000" noProof="1"/>
              <a:t>• Проігноруйте емоційне забарвлення</a:t>
            </a:r>
          </a:p>
          <a:p>
            <a:pPr marL="0" indent="0" algn="just">
              <a:buNone/>
            </a:pPr>
            <a:r>
              <a:rPr lang="uk-UA" sz="2000" noProof="1"/>
              <a:t>• Зберігайте спокій</a:t>
            </a:r>
          </a:p>
          <a:p>
            <a:pPr marL="0" indent="0" algn="just">
              <a:buNone/>
            </a:pPr>
            <a:r>
              <a:rPr lang="uk-UA" sz="2000" noProof="1"/>
              <a:t>• Повідомте, що у вас немає мети нагрубити опоненту</a:t>
            </a:r>
          </a:p>
          <a:p>
            <a:pPr marL="0" indent="0" algn="just">
              <a:buNone/>
            </a:pPr>
            <a:r>
              <a:rPr lang="uk-UA" sz="2000" noProof="1"/>
              <a:t>• Повідомте, що ваша мета – домовитися по темі переговорів</a:t>
            </a:r>
          </a:p>
          <a:p>
            <a:pPr marL="0" indent="0" algn="just">
              <a:buNone/>
            </a:pPr>
            <a:r>
              <a:rPr lang="uk-UA" sz="2000" noProof="1"/>
              <a:t>• Запропонуйте повернутися до теми переговорів</a:t>
            </a:r>
          </a:p>
          <a:p>
            <a:pPr marL="0" indent="0" algn="just">
              <a:buNone/>
            </a:pPr>
            <a:r>
              <a:rPr lang="uk-UA" sz="2000" noProof="1"/>
              <a:t>Тут наведені лише найбільш популярні маніпуляції, насправді їх набагато більше.</a:t>
            </a:r>
          </a:p>
          <a:p>
            <a:pPr marL="0" indent="0">
              <a:buNone/>
            </a:pPr>
            <a:endParaRPr lang="uk-UA" sz="2000" dirty="0"/>
          </a:p>
        </p:txBody>
      </p:sp>
    </p:spTree>
    <p:extLst>
      <p:ext uri="{BB962C8B-B14F-4D97-AF65-F5344CB8AC3E}">
        <p14:creationId xmlns:p14="http://schemas.microsoft.com/office/powerpoint/2010/main" val="2861175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ctr">
              <a:buNone/>
            </a:pPr>
            <a:r>
              <a:rPr lang="uk-UA" sz="2000" b="1" noProof="1" smtClean="0"/>
              <a:t>Варіанти маніпуляції довірою</a:t>
            </a:r>
          </a:p>
          <a:p>
            <a:pPr marL="0" indent="0" algn="just">
              <a:buNone/>
            </a:pPr>
            <a:endParaRPr lang="uk-UA" sz="2000" noProof="1" smtClean="0"/>
          </a:p>
          <a:p>
            <a:pPr marL="0" indent="0" algn="just">
              <a:buNone/>
            </a:pPr>
            <a:r>
              <a:rPr lang="uk-UA" sz="2000" noProof="1" smtClean="0"/>
              <a:t>Маніпуляція довірою. При використанні в переговорах прийомів «Маніпуляції довірою» виникають сильні емоції, такі як доброта, порядність, чесність, справедливість, великодушність, людяність, а також почуття жалості, провини і сорому (у вас все добре, а у нас немає, як вам не соромно). І саме ці емоції змушують вас зробити дію, в якому зацікавлена інша сторона.</a:t>
            </a:r>
          </a:p>
          <a:p>
            <a:pPr marL="0" indent="0" algn="just">
              <a:buNone/>
            </a:pPr>
            <a:r>
              <a:rPr lang="uk-UA" sz="2000" b="1" noProof="1" smtClean="0"/>
              <a:t>Маніпуляція «Коломбо». </a:t>
            </a:r>
            <a:r>
              <a:rPr lang="uk-UA" sz="2000" noProof="1" smtClean="0"/>
              <a:t>Опонент грає роль наївної і дурнуватої людини (яку часто недооцінюють і роблять помилки).</a:t>
            </a:r>
          </a:p>
          <a:p>
            <a:pPr marL="0" indent="0" algn="just">
              <a:buNone/>
            </a:pPr>
            <a:r>
              <a:rPr lang="uk-UA" sz="2000" noProof="1" smtClean="0"/>
              <a:t>Техніка протидії:</a:t>
            </a:r>
          </a:p>
          <a:p>
            <a:pPr marL="0" indent="0" algn="just">
              <a:buNone/>
            </a:pPr>
            <a:r>
              <a:rPr lang="uk-UA" sz="2000" noProof="1" smtClean="0"/>
              <a:t>Незважаючи на те, яким дурним або наївним здається вам опонент, завжди слід сприймати його як найрозумнішого переговірника, якого ви коли-небудь зустрічали.</a:t>
            </a:r>
          </a:p>
          <a:p>
            <a:pPr marL="0" indent="0" algn="just">
              <a:buNone/>
            </a:pPr>
            <a:r>
              <a:rPr lang="uk-UA" sz="2000" b="1" noProof="1" smtClean="0"/>
              <a:t>Маніпуляція «Відкрити карти». </a:t>
            </a:r>
            <a:r>
              <a:rPr lang="uk-UA" sz="2000" noProof="1" smtClean="0"/>
              <a:t>Опонент пропонує вам відкрито озвучити ваші максимальні вимоги (чого ви хочете) і ваші можливості (бюджет, поступки).</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fontScale="77500" lnSpcReduction="20000"/>
          </a:bodyPr>
          <a:lstStyle/>
          <a:p>
            <a:pPr marL="0" indent="0" algn="just">
              <a:buNone/>
            </a:pPr>
            <a:r>
              <a:rPr lang="uk-UA" noProof="1" smtClean="0"/>
              <a:t>Техніка протидії:</a:t>
            </a:r>
          </a:p>
          <a:p>
            <a:pPr marL="0" indent="0" algn="just">
              <a:buNone/>
            </a:pPr>
            <a:r>
              <a:rPr lang="uk-UA" noProof="1" smtClean="0"/>
              <a:t>• Повідомте, що угода складається з окремих домовленостей по кожній умові</a:t>
            </a:r>
          </a:p>
          <a:p>
            <a:pPr marL="0" indent="0" algn="just">
              <a:buNone/>
            </a:pPr>
            <a:r>
              <a:rPr lang="uk-UA" noProof="1" smtClean="0"/>
              <a:t>• Повідомте, що визначите, на які поступки будете готові, після обговорення кожної умови</a:t>
            </a:r>
          </a:p>
          <a:p>
            <a:pPr marL="0" indent="0" algn="just">
              <a:buNone/>
            </a:pPr>
            <a:r>
              <a:rPr lang="uk-UA" noProof="1" smtClean="0"/>
              <a:t>• Запропонуйте повернутися до детального обговорення умов угоди</a:t>
            </a:r>
          </a:p>
          <a:p>
            <a:pPr marL="0" indent="0" algn="just">
              <a:buNone/>
            </a:pPr>
            <a:r>
              <a:rPr lang="uk-UA" b="1" noProof="1" smtClean="0"/>
              <a:t>Маніпуляція «Повірте мені на слово». </a:t>
            </a:r>
            <a:r>
              <a:rPr lang="uk-UA" noProof="1" smtClean="0"/>
              <a:t>Опонент пропонує повірити йому на слово, аргументуючи тим, що він не та людина, яка буде вводити вас в оману.</a:t>
            </a:r>
          </a:p>
          <a:p>
            <a:pPr marL="0" indent="0" algn="just">
              <a:buNone/>
            </a:pPr>
            <a:r>
              <a:rPr lang="uk-UA" noProof="1" smtClean="0"/>
              <a:t>Техніка протидії:</a:t>
            </a:r>
          </a:p>
          <a:p>
            <a:pPr marL="0" indent="0" algn="just">
              <a:buNone/>
            </a:pPr>
            <a:r>
              <a:rPr lang="uk-UA" noProof="1" smtClean="0"/>
              <a:t>Повідомте, що ви не вели з ним раніше спільних справ і не знаєте його як партнера, тому в першому спільному ділі ви ЗОБОВ'ЯЗАНІ проявити розумну обережність.</a:t>
            </a:r>
          </a:p>
          <a:p>
            <a:pPr marL="0" indent="0" algn="just">
              <a:buNone/>
            </a:pPr>
            <a:r>
              <a:rPr lang="uk-UA" b="1" noProof="1" smtClean="0"/>
              <a:t>Маніпуляція «Жалість». </a:t>
            </a:r>
            <a:r>
              <a:rPr lang="uk-UA" noProof="1" smtClean="0"/>
              <a:t>Опонент повідомляє як йому важко в нинішній ситуації, і просить вас допомогти йому, уклавши угоду на його умовах.</a:t>
            </a:r>
          </a:p>
          <a:p>
            <a:pPr marL="0" indent="0" algn="just">
              <a:buNone/>
            </a:pPr>
            <a:r>
              <a:rPr lang="uk-UA" noProof="1" smtClean="0"/>
              <a:t>Техніка протидії:</a:t>
            </a:r>
          </a:p>
          <a:p>
            <a:pPr marL="0" indent="0" algn="just">
              <a:buNone/>
            </a:pPr>
            <a:r>
              <a:rPr lang="uk-UA" noProof="1" smtClean="0"/>
              <a:t>• Повідомте, що у всіх своя ситуація і свої складності.</a:t>
            </a:r>
          </a:p>
          <a:p>
            <a:pPr marL="0" indent="0" algn="just">
              <a:buNone/>
            </a:pPr>
            <a:r>
              <a:rPr lang="uk-UA" noProof="1" smtClean="0"/>
              <a:t>• Повідомте, що укладати угоду собі на шкоду ви не можете і будете готові до угоди тільки на прийнятних для вас умовах.</a:t>
            </a:r>
            <a:endParaRPr lang="uk-UA" noProof="1"/>
          </a:p>
        </p:txBody>
      </p:sp>
    </p:spTree>
    <p:extLst>
      <p:ext uri="{BB962C8B-B14F-4D97-AF65-F5344CB8AC3E}">
        <p14:creationId xmlns:p14="http://schemas.microsoft.com/office/powerpoint/2010/main" val="2861175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ctr">
              <a:buNone/>
            </a:pPr>
            <a:r>
              <a:rPr lang="uk-UA" sz="2000" b="1" noProof="1" smtClean="0"/>
              <a:t>Варіанти маніпуляції обставинами</a:t>
            </a:r>
          </a:p>
          <a:p>
            <a:pPr marL="0" indent="0" algn="just">
              <a:buNone/>
            </a:pPr>
            <a:endParaRPr lang="uk-UA" sz="2000" noProof="1" smtClean="0"/>
          </a:p>
          <a:p>
            <a:pPr marL="0" indent="0" algn="just">
              <a:buNone/>
            </a:pPr>
            <a:r>
              <a:rPr lang="uk-UA" sz="2000" noProof="1" smtClean="0"/>
              <a:t>Цей тип маніпуляції заснований на використанні обставин, які послаблюють вашу позицію або які ви не можете перевірити. Наприклад вам можуть повідомити, що час на ухвалення рішення вкрай обмежений і вам потрібно прийняти рішення прямо зараз. Або, що конкуренти вже запропонували більш вигідні умови, а вас слухають тільки тому, що очікують ще більш вигідних умов. Або, що умова, яку висуває ваш опонент є принциповою для іншої сторони, якщо ви не приймете цю умову, переговори закінчені.</a:t>
            </a:r>
          </a:p>
          <a:p>
            <a:pPr marL="0" indent="0" algn="just">
              <a:buNone/>
            </a:pPr>
            <a:r>
              <a:rPr lang="uk-UA" sz="2000" b="1" noProof="1" smtClean="0"/>
              <a:t>Маніпуляція </a:t>
            </a:r>
            <a:r>
              <a:rPr lang="uk-UA" sz="2000" b="1" noProof="1" smtClean="0"/>
              <a:t>«Зараз або ніколи». </a:t>
            </a:r>
            <a:r>
              <a:rPr lang="uk-UA" sz="2000" noProof="1" smtClean="0"/>
              <a:t>Завдання маніпуляції «Зараз або ніколи» – не дати опонентові добре обміркувати висунуту пропозицію і схилити до негайного прийняття рішення. Найкраще сенс цієї маніпуляції передають рекламні акції з обмеженим строком дії. Ви приходите в магазин і бачите спеціальну пропозицію з дуже привабливою ціною, яка діє тільки сьогодні. Обмеження акції в часі допомагає усунути коливання і підштовхнути споживача до прийняття рішення про купівлю. Згадайте, чи ви купували якісь речі, без яких могли обійтися, під час розпродажу?</a:t>
            </a:r>
            <a:endParaRPr lang="uk-UA" sz="2000" noProof="1"/>
          </a:p>
        </p:txBody>
      </p:sp>
    </p:spTree>
    <p:extLst>
      <p:ext uri="{BB962C8B-B14F-4D97-AF65-F5344CB8AC3E}">
        <p14:creationId xmlns:p14="http://schemas.microsoft.com/office/powerpoint/2010/main" val="28611753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TotalTime>
  <Words>3390</Words>
  <Application>Microsoft Office PowerPoint</Application>
  <PresentationFormat>Экран (4:3)</PresentationFormat>
  <Paragraphs>187</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Справедливость</vt:lpstr>
      <vt:lpstr> МАНІПУЛЯЦІЯ В ПЕРЕГОВОРАХ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МАНІПУЛЯЦІЯ В ПЕРЕГОВОРАХ</dc:title>
  <dc:creator>Azso</dc:creator>
  <cp:lastModifiedBy>Azso</cp:lastModifiedBy>
  <cp:revision>15</cp:revision>
  <dcterms:created xsi:type="dcterms:W3CDTF">2023-10-11T09:24:01Z</dcterms:created>
  <dcterms:modified xsi:type="dcterms:W3CDTF">2023-10-11T10:02:34Z</dcterms:modified>
</cp:coreProperties>
</file>