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Roboto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45" autoAdjust="0"/>
    <p:restoredTop sz="94660"/>
  </p:normalViewPr>
  <p:slideViewPr>
    <p:cSldViewPr snapToGrid="0">
      <p:cViewPr>
        <p:scale>
          <a:sx n="102" d="100"/>
          <a:sy n="102" d="100"/>
        </p:scale>
        <p:origin x="-40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981644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06d781a5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06d781a56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44250" y="557550"/>
            <a:ext cx="8213700" cy="299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Обладнання підприємств торівлі та </a:t>
            </a:r>
            <a:r>
              <a:rPr lang="ru" dirty="0" smtClean="0"/>
              <a:t>сфери послуг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808600" y="4243764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Полусмяк Юлія Ігорівна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8580"/>
            <a:ext cx="7199572" cy="194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1587" y="2527300"/>
            <a:ext cx="6602413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4450" y="698500"/>
            <a:ext cx="6513513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ÐÐ°ÑÑÐ¸Ð½ÐºÐ¸ Ð¿Ð¾ Ð·Ð°Ð¿ÑÐ¾ÑÑ Ð²Ð°Ð³Ð¸ Ð½Ð°ÑÑÑÐ»ÑÐ½Ñ ÑÐ¸ÑÐµÑÐ±Ð»Ð°ÑÐ½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Ð²Ð°Ð³Ð¸ Ð½Ð°ÑÑÑÐ»ÑÐ½Ñ ÑÐ¸ÑÐµÑÐ±Ð»Ð°ÑÐ½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ÐÐ°ÑÑÐ¸Ð½ÐºÐ¸ Ð¿Ð¾ Ð·Ð°Ð¿ÑÐ¾ÑÑ Ð²Ð°Ð³Ð¸ Ð½Ð°ÑÑÑÐ»ÑÐ½Ñ ÑÐ¸ÑÐµÑÐ±Ð»Ð°ÑÐ½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Ð°ÑÑÐ¸Ð½ÐºÐ¸ Ð¿Ð¾ Ð·Ð°Ð¿ÑÐ¾ÑÑ Ð²Ð°Ð³Ð¸ Ð½Ð°ÑÑÑÐ»ÑÐ½Ñ ÑÐ¸ÑÐµÑÐ±Ð»Ð°ÑÐ½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ÐÐ°ÑÑÐ¸Ð½ÐºÐ¸ Ð¿Ð¾ Ð·Ð°Ð¿ÑÐ¾ÑÑ Ð²Ð°Ð³Ð¸ Ð½Ð°ÑÑÑÐ»ÑÐ½Ñ ÑÐ¸ÑÐµÑÐ±Ð»Ð°ÑÐ½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103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1800" y="2502418"/>
            <a:ext cx="49022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147" y="61476"/>
            <a:ext cx="5648031" cy="508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10" y="187779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114" y="831461"/>
            <a:ext cx="7012085" cy="176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216" y="2503585"/>
            <a:ext cx="682469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4756" y="2960137"/>
            <a:ext cx="48387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7518" y="0"/>
            <a:ext cx="64754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79450"/>
            <a:ext cx="62103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27200"/>
            <a:ext cx="6273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050" y="139700"/>
            <a:ext cx="63119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274" y="617634"/>
            <a:ext cx="6450013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627" y="1727199"/>
            <a:ext cx="5973823" cy="108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504" y="728176"/>
            <a:ext cx="601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15916" y="11959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397256" y="1657818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b="1" i="1" dirty="0" smtClean="0"/>
              <a:t>Тема 6.  Контрольно-касове обладнання</a:t>
            </a:r>
          </a:p>
          <a:p>
            <a:endParaRPr lang="ru-RU" dirty="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5. Вимірювальне устаткування підприємств торгівлі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5. Вимірювальне устаткування підприємств торгівлі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851" y="2096147"/>
            <a:ext cx="7832384" cy="163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utoShape 4" descr="ÐÐ°ÑÑÐ¸Ð½ÐºÐ¸ Ð¿Ð¾ Ð·Ð°Ð¿ÑÐ¾ÑÑ ÐºÐ¾Ð½ÑÑÐ¾Ð»ÑÐ½Ð¾ ÐºÐ°ÑÐ¾Ð²Ðµ Ð¾Ð±Ð»Ð°Ð´Ð½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ÐÐ°ÑÑÐ¸Ð½ÐºÐ¸ Ð¿Ð¾ Ð·Ð°Ð¿ÑÐ¾ÑÑ ÐºÐ¾Ð½ÑÑÐ¾Ð»ÑÐ½Ð¾ ÐºÐ°ÑÐ¾Ð²Ðµ Ð¾Ð±Ð»Ð°Ð´Ð½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9453"/>
            <a:ext cx="2328713" cy="1530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75" y="176213"/>
            <a:ext cx="47434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869" y="289508"/>
            <a:ext cx="62357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1469" y="2418962"/>
            <a:ext cx="62865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10" y="267089"/>
            <a:ext cx="65262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1800" b="1" dirty="0" smtClean="0">
                <a:solidFill>
                  <a:schemeClr val="bg2"/>
                </a:solidFill>
              </a:rPr>
              <a:t>1.</a:t>
            </a:r>
            <a:endParaRPr lang="uk-UA" sz="1800" b="1" dirty="0">
              <a:solidFill>
                <a:schemeClr val="bg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7952" y="1912776"/>
            <a:ext cx="4292082" cy="3230724"/>
          </a:xfrm>
          <a:ln>
            <a:solidFill>
              <a:schemeClr val="bg2"/>
            </a:solidFill>
          </a:ln>
        </p:spPr>
        <p:txBody>
          <a:bodyPr/>
          <a:lstStyle/>
          <a:p>
            <a:pPr algn="just">
              <a:lnSpc>
                <a:spcPct val="100000"/>
              </a:lnSpc>
              <a:buNone/>
            </a:pPr>
            <a:r>
              <a:rPr lang="ru-RU" b="1" u="sng" dirty="0" err="1" smtClean="0">
                <a:solidFill>
                  <a:schemeClr val="bg2"/>
                </a:solidFill>
              </a:rPr>
              <a:t>Розрахункова</a:t>
            </a:r>
            <a:r>
              <a:rPr lang="ru-RU" b="1" u="sng" dirty="0" smtClean="0">
                <a:solidFill>
                  <a:schemeClr val="bg2"/>
                </a:solidFill>
              </a:rPr>
              <a:t>  </a:t>
            </a:r>
            <a:r>
              <a:rPr lang="ru-RU" b="1" u="sng" dirty="0" err="1" smtClean="0">
                <a:solidFill>
                  <a:schemeClr val="bg2"/>
                </a:solidFill>
              </a:rPr>
              <a:t>операція</a:t>
            </a:r>
            <a:r>
              <a:rPr lang="ru-RU" b="1" u="sng" dirty="0" smtClean="0">
                <a:solidFill>
                  <a:schemeClr val="bg2"/>
                </a:solidFill>
              </a:rPr>
              <a:t>  </a:t>
            </a:r>
            <a:r>
              <a:rPr lang="ru-RU" dirty="0" smtClean="0">
                <a:solidFill>
                  <a:schemeClr val="bg2"/>
                </a:solidFill>
              </a:rPr>
              <a:t>–  </a:t>
            </a:r>
            <a:r>
              <a:rPr lang="ru-RU" dirty="0" err="1" smtClean="0">
                <a:solidFill>
                  <a:schemeClr val="bg2"/>
                </a:solidFill>
              </a:rPr>
              <a:t>приймання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від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покупця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готівкових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коштів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dirty="0" err="1" smtClean="0">
                <a:solidFill>
                  <a:schemeClr val="bg2"/>
                </a:solidFill>
              </a:rPr>
              <a:t>платіжних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карток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dirty="0" err="1" smtClean="0">
                <a:solidFill>
                  <a:schemeClr val="bg2"/>
                </a:solidFill>
              </a:rPr>
              <a:t>платіжних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чеків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dirty="0" err="1" smtClean="0">
                <a:solidFill>
                  <a:schemeClr val="bg2"/>
                </a:solidFill>
              </a:rPr>
              <a:t>жетонів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тощо</a:t>
            </a:r>
            <a:r>
              <a:rPr lang="ru-RU" dirty="0" smtClean="0">
                <a:solidFill>
                  <a:schemeClr val="bg2"/>
                </a:solidFill>
              </a:rPr>
              <a:t> за </a:t>
            </a:r>
            <a:r>
              <a:rPr lang="ru-RU" dirty="0" err="1" smtClean="0">
                <a:solidFill>
                  <a:schemeClr val="bg2"/>
                </a:solidFill>
              </a:rPr>
              <a:t>місцем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реалізації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товарів</a:t>
            </a:r>
            <a:r>
              <a:rPr lang="ru-RU" dirty="0" smtClean="0">
                <a:solidFill>
                  <a:schemeClr val="bg2"/>
                </a:solidFill>
              </a:rPr>
              <a:t> (</a:t>
            </a:r>
            <a:r>
              <a:rPr lang="ru-RU" dirty="0" err="1" smtClean="0">
                <a:solidFill>
                  <a:schemeClr val="bg2"/>
                </a:solidFill>
              </a:rPr>
              <a:t>послуг</a:t>
            </a:r>
            <a:r>
              <a:rPr lang="ru-RU" dirty="0" smtClean="0">
                <a:solidFill>
                  <a:schemeClr val="bg2"/>
                </a:solidFill>
              </a:rPr>
              <a:t>),  </a:t>
            </a:r>
            <a:r>
              <a:rPr lang="ru-RU" dirty="0" err="1" smtClean="0">
                <a:solidFill>
                  <a:schemeClr val="bg2"/>
                </a:solidFill>
              </a:rPr>
              <a:t>видача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готівкових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коштів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за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овернутий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покупцем</a:t>
            </a:r>
            <a:r>
              <a:rPr lang="ru-RU" dirty="0" smtClean="0">
                <a:solidFill>
                  <a:schemeClr val="bg2"/>
                </a:solidFill>
              </a:rPr>
              <a:t>  товар  (</a:t>
            </a:r>
            <a:r>
              <a:rPr lang="ru-RU" dirty="0" err="1" smtClean="0">
                <a:solidFill>
                  <a:schemeClr val="bg2"/>
                </a:solidFill>
              </a:rPr>
              <a:t>ненадану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послугу</a:t>
            </a:r>
            <a:r>
              <a:rPr lang="ru-RU" dirty="0" smtClean="0">
                <a:solidFill>
                  <a:schemeClr val="bg2"/>
                </a:solidFill>
              </a:rPr>
              <a:t>),  а  у  </a:t>
            </a:r>
            <a:r>
              <a:rPr lang="ru-RU" dirty="0" err="1" smtClean="0">
                <a:solidFill>
                  <a:schemeClr val="bg2"/>
                </a:solidFill>
              </a:rPr>
              <a:t>разі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застосування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банківської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платіжної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картки</a:t>
            </a:r>
            <a:r>
              <a:rPr lang="ru-RU" dirty="0" smtClean="0">
                <a:solidFill>
                  <a:schemeClr val="bg2"/>
                </a:solidFill>
              </a:rPr>
              <a:t>  –  </a:t>
            </a:r>
            <a:r>
              <a:rPr lang="ru-RU" dirty="0" err="1" smtClean="0">
                <a:solidFill>
                  <a:schemeClr val="bg2"/>
                </a:solidFill>
              </a:rPr>
              <a:t>оформлення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відповідного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розрахункового</a:t>
            </a:r>
            <a:r>
              <a:rPr lang="ru-RU" dirty="0" smtClean="0">
                <a:solidFill>
                  <a:schemeClr val="bg2"/>
                </a:solidFill>
              </a:rPr>
              <a:t>  документа  </a:t>
            </a:r>
            <a:r>
              <a:rPr lang="ru-RU" dirty="0" err="1" smtClean="0">
                <a:solidFill>
                  <a:schemeClr val="bg2"/>
                </a:solidFill>
              </a:rPr>
              <a:t>щодо</a:t>
            </a:r>
            <a:r>
              <a:rPr lang="ru-RU" dirty="0" smtClean="0">
                <a:solidFill>
                  <a:schemeClr val="bg2"/>
                </a:solidFill>
              </a:rPr>
              <a:t>  оплати  в  </a:t>
            </a:r>
            <a:r>
              <a:rPr lang="ru-RU" dirty="0" err="1" smtClean="0">
                <a:solidFill>
                  <a:schemeClr val="bg2"/>
                </a:solidFill>
              </a:rPr>
              <a:t>безготівковій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формі</a:t>
            </a:r>
            <a:r>
              <a:rPr lang="ru-RU" dirty="0" smtClean="0">
                <a:solidFill>
                  <a:schemeClr val="bg2"/>
                </a:solidFill>
              </a:rPr>
              <a:t> товару (</a:t>
            </a:r>
            <a:r>
              <a:rPr lang="ru-RU" dirty="0" err="1" smtClean="0">
                <a:solidFill>
                  <a:schemeClr val="bg2"/>
                </a:solidFill>
              </a:rPr>
              <a:t>послуги</a:t>
            </a:r>
            <a:r>
              <a:rPr lang="ru-RU" dirty="0" smtClean="0">
                <a:solidFill>
                  <a:schemeClr val="bg2"/>
                </a:solidFill>
              </a:rPr>
              <a:t>) банком </a:t>
            </a:r>
            <a:r>
              <a:rPr lang="ru-RU" dirty="0" err="1" smtClean="0">
                <a:solidFill>
                  <a:schemeClr val="bg2"/>
                </a:solidFill>
              </a:rPr>
              <a:t>покупця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або</a:t>
            </a:r>
            <a:r>
              <a:rPr lang="ru-RU" dirty="0" smtClean="0">
                <a:solidFill>
                  <a:schemeClr val="bg2"/>
                </a:solidFill>
              </a:rPr>
              <a:t> у </a:t>
            </a:r>
            <a:r>
              <a:rPr lang="ru-RU" dirty="0" err="1" smtClean="0">
                <a:solidFill>
                  <a:schemeClr val="bg2"/>
                </a:solidFill>
              </a:rPr>
              <a:t>разі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повернення</a:t>
            </a:r>
            <a:r>
              <a:rPr lang="ru-RU" dirty="0" smtClean="0">
                <a:solidFill>
                  <a:schemeClr val="bg2"/>
                </a:solidFill>
              </a:rPr>
              <a:t> (</a:t>
            </a:r>
            <a:r>
              <a:rPr lang="ru-RU" dirty="0" err="1" smtClean="0">
                <a:solidFill>
                  <a:schemeClr val="bg2"/>
                </a:solidFill>
              </a:rPr>
              <a:t>відмови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від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послуги</a:t>
            </a:r>
            <a:r>
              <a:rPr lang="ru-RU" dirty="0" smtClean="0">
                <a:solidFill>
                  <a:schemeClr val="bg2"/>
                </a:solidFill>
              </a:rPr>
              <a:t>), </a:t>
            </a:r>
            <a:r>
              <a:rPr lang="ru-RU" dirty="0" err="1" smtClean="0">
                <a:solidFill>
                  <a:schemeClr val="bg2"/>
                </a:solidFill>
              </a:rPr>
              <a:t>розрахункових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документів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щодо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перерахування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коштів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dirty="0" err="1" smtClean="0">
                <a:solidFill>
                  <a:schemeClr val="bg2"/>
                </a:solidFill>
              </a:rPr>
              <a:t>у</a:t>
            </a:r>
            <a:r>
              <a:rPr lang="ru-RU" dirty="0" smtClean="0">
                <a:solidFill>
                  <a:schemeClr val="bg2"/>
                </a:solidFill>
              </a:rPr>
              <a:t>  банк </a:t>
            </a:r>
            <a:r>
              <a:rPr lang="ru-RU" dirty="0" err="1" smtClean="0">
                <a:solidFill>
                  <a:schemeClr val="bg2"/>
                </a:solidFill>
              </a:rPr>
              <a:t>покупця</a:t>
            </a:r>
            <a:r>
              <a:rPr lang="ru-RU" dirty="0" smtClean="0">
                <a:solidFill>
                  <a:schemeClr val="bg2"/>
                </a:solidFill>
              </a:rPr>
              <a:t>. 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37314" y="1919074"/>
            <a:ext cx="4056836" cy="2895521"/>
          </a:xfrm>
          <a:ln>
            <a:solidFill>
              <a:schemeClr val="bg2"/>
            </a:solidFill>
          </a:ln>
        </p:spPr>
        <p:txBody>
          <a:bodyPr/>
          <a:lstStyle/>
          <a:p>
            <a:pPr>
              <a:buNone/>
            </a:pPr>
            <a:r>
              <a:rPr lang="uk-UA" b="1" u="sng" dirty="0" smtClean="0">
                <a:solidFill>
                  <a:schemeClr val="bg2"/>
                </a:solidFill>
              </a:rPr>
              <a:t>Реєстратор    розрахункових    операцій    (РРО)    </a:t>
            </a:r>
            <a:r>
              <a:rPr lang="uk-UA" dirty="0" smtClean="0">
                <a:solidFill>
                  <a:schemeClr val="bg2"/>
                </a:solidFill>
              </a:rPr>
              <a:t>–    це    пристрій    або  програмно-технічний  комплекс,  в  якому  реалізовано  фіскальні  функції  який призначено   для   реєстрації   розрахункових   операцій   при   продажу   товарів (наданні послуг), та реєстрації кількості проданих товарів (наданих послуг). </a:t>
            </a:r>
            <a:endParaRPr lang="uk-UA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518" y="494522"/>
            <a:ext cx="8286055" cy="430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AutoShape 3" descr="ÐÐ°ÑÑÐ¸Ð½ÐºÐ¸ Ð¿Ð¾ Ð·Ð°Ð¿ÑÐ¾ÑÑ ÐµÐ»ÐµÐºÑÑÐ¾Ð½Ð½Ð¸Ð¹ ÐºÐ¾Ð½ÑÑÐ¾Ð»ÑÐ½Ð¾-ÐºÐ°ÑÐ¾Ð²Ð¸Ð¹ Ð°Ð¿Ð°ÑÐ°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0" name="Picture 20" descr="ÐÐ°ÑÑÐ¸Ð½ÐºÐ¸ Ð¿Ð¾ Ð·Ð°Ð¿ÑÐ¾ÑÑ ÑÑÐ°ÑÑÐ¾Ð½Ð°ÑÐ½Ð¸Ð¹ ÐµÐº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195161" y="0"/>
            <a:ext cx="1184988" cy="1184988"/>
          </a:xfrm>
          <a:prstGeom prst="rect">
            <a:avLst/>
          </a:prstGeom>
          <a:noFill/>
        </p:spPr>
      </p:pic>
      <p:pic>
        <p:nvPicPr>
          <p:cNvPr id="15376" name="Picture 16" descr="ÐÐ°ÑÑÐ¸Ð½ÐºÐ¸ Ð¿Ð¾ Ð·Ð°Ð¿ÑÐ¾ÑÑ ÐºÐ¾Ð¼Ð¿'ÑÑÐµÑÐ½Ð° ÐºÐ°ÑÐ¾Ð²Ð° ÑÐ¸ÑÑÐµÐ¼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675" y="2122714"/>
            <a:ext cx="1936995" cy="9190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1829" y="159138"/>
            <a:ext cx="63119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3" name="AutoShape 3" descr="ÐÐ°ÑÑÐ¸Ð½ÐºÐ¸ Ð¿Ð¾ Ð·Ð°Ð¿ÑÐ¾ÑÑ ÐµÐ»ÐµÐºÑÑÐ¾Ð½Ð½Ð¸Ð¹ ÐºÐ¾Ð½ÑÑÐ¾Ð»ÑÐ½Ð¾-ÐºÐ°ÑÐ¾Ð²Ð¸Ð¹ Ð°Ð¿Ð°ÑÐ°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5" name="AutoShape 5" descr="ÐÐ°ÑÑÐ¸Ð½ÐºÐ¸ Ð¿Ð¾ Ð·Ð°Ð¿ÑÐ¾ÑÑ ÐµÐ»ÐµÐºÑÑÐ¾Ð½Ð½Ð¸Ð¹ ÐºÐ¾Ð½ÑÑÐ¾Ð»ÑÐ½Ð¾-ÐºÐ°ÑÐ¾Ð²Ð¸Ð¹ Ð°Ð¿Ð°ÑÐ°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7" name="AutoShape 7" descr="ÐÐ°ÑÑÐ¸Ð½ÐºÐ¸ Ð¿Ð¾ Ð·Ð°Ð¿ÑÐ¾ÑÑ ÐµÐ»ÐµÐºÑÑÐ¾Ð½Ð½Ð¸Ð¹ ÐºÐ¾Ð½ÑÑÐ¾Ð»ÑÐ½Ð¾-ÐºÐ°ÑÐ¾Ð²Ð¸Ð¹ Ð°Ð¿Ð°ÑÐ°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9" name="AutoShape 9" descr="ÐÐ°ÑÑÐ¸Ð½ÐºÐ¸ Ð¿Ð¾ Ð·Ð°Ð¿ÑÐ¾ÑÑ ÐµÐ»ÐµÐºÑÑÐ¾Ð½Ð½Ð¸Ð¹ ÐºÐ¾Ð½ÑÑÐ¾Ð»ÑÐ½Ð¾-ÐºÐ°ÑÐ¾Ð²Ð¸Ð¹ Ð°Ð¿Ð°ÑÐ°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1" name="AutoShape 11" descr="ÐÐ°ÑÑÐ¸Ð½ÐºÐ¸ Ð¿Ð¾ Ð·Ð°Ð¿ÑÐ¾ÑÑ ÐµÐ»ÐµÐºÑÑÐ¾Ð½Ð½Ð¸Ð¹ ÐºÐ¾Ð½ÑÑÐ¾Ð»ÑÐ½Ð¾ ÐºÐ°ÑÐ¾Ð²Ð¸Ð¹ ÑÐµÑÑÑÑÐ°ÑÐ¾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3" name="AutoShape 13" descr="ÐÐ°ÑÑÐ¸Ð½ÐºÐ¸ Ð¿Ð¾ Ð·Ð°Ð¿ÑÐ¾ÑÑ ÐµÐ»ÐµÐºÑÑÐ¾Ð½Ð½Ð¸Ð¹ ÐºÐ¾Ð½ÑÑÐ¾Ð»ÑÐ½Ð¾ ÐºÐ°ÑÐ¾Ð²Ð¸Ð¹ ÑÐµÑÑÑÑÐ°ÑÐ¾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4" name="Picture 14" descr="D:\ЗНУ\++ Обладнання підприємств торгівлі та сфери послуг\ОПТСП\загружен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19248"/>
            <a:ext cx="1380931" cy="1362600"/>
          </a:xfrm>
          <a:prstGeom prst="rect">
            <a:avLst/>
          </a:prstGeom>
          <a:noFill/>
        </p:spPr>
      </p:pic>
      <p:pic>
        <p:nvPicPr>
          <p:cNvPr id="15378" name="Picture 18" descr="ÐÐ°ÑÑÐ¸Ð½ÐºÐ¸ Ð¿Ð¾ Ð·Ð°Ð¿ÑÐ¾ÑÑ Ð¿Ð¾ÑÑÐ°ÑÐ¸Ð²Ð½Ð¸Ð¹ ÐµÐºÐºÐ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3772" y="3265135"/>
            <a:ext cx="1428426" cy="1045608"/>
          </a:xfrm>
          <a:prstGeom prst="rect">
            <a:avLst/>
          </a:prstGeom>
          <a:noFill/>
        </p:spPr>
      </p:pic>
      <p:pic>
        <p:nvPicPr>
          <p:cNvPr id="15382" name="Picture 22" descr="ÐÐ°ÑÑÐ¸Ð½ÐºÐ¸ Ð¿Ð¾ Ð·Ð°Ð¿ÑÐ¾ÑÑ Ð°Ð²ÑÐ¾Ð½Ð¾Ð¼Ð½Ð¸Ð¹ ÑÑÐ°ÑÑÐ¾Ð½Ð°ÑÐ½Ð¸Ð¹ ÐµÐºÐºÐ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2697" y="4351337"/>
            <a:ext cx="1038006" cy="79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ÐÐ°ÑÑÐ¸Ð½ÐºÐ¸ Ð¿Ð¾ Ð·Ð°Ð¿ÑÐ¾ÑÑ ÑÐ½ÑÐ²ÐµÑÑÐ°Ð»ÑÐ½Ð¸Ð¹ ÐµÐº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9332" y="2341984"/>
            <a:ext cx="1933982" cy="1418254"/>
          </a:xfrm>
          <a:prstGeom prst="rect">
            <a:avLst/>
          </a:prstGeom>
          <a:noFill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17571"/>
            <a:ext cx="4721290" cy="332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38530" y="2388637"/>
            <a:ext cx="3655619" cy="22406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4081" y="0"/>
            <a:ext cx="5739919" cy="214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380396" y="3781230"/>
            <a:ext cx="1362270" cy="1362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636" y="267477"/>
            <a:ext cx="7454642" cy="333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127" y="3241868"/>
            <a:ext cx="7269843" cy="57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527050"/>
            <a:ext cx="59055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" y="1586203"/>
            <a:ext cx="4646645" cy="3557297"/>
          </a:xfrm>
          <a:ln>
            <a:solidFill>
              <a:schemeClr val="bg2"/>
            </a:solidFill>
          </a:ln>
        </p:spPr>
        <p:txBody>
          <a:bodyPr/>
          <a:lstStyle/>
          <a:p>
            <a:pPr algn="just">
              <a:lnSpc>
                <a:spcPct val="100000"/>
              </a:lnSpc>
              <a:buNone/>
            </a:pPr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66258" y="1586204"/>
            <a:ext cx="4328452" cy="3557296"/>
          </a:xfrm>
          <a:ln>
            <a:solidFill>
              <a:schemeClr val="bg2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"/>
            <a:ext cx="6096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146</Words>
  <Application>Microsoft Office PowerPoint</Application>
  <PresentationFormat>Экран (16:9)</PresentationFormat>
  <Paragraphs>9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Roboto</vt:lpstr>
      <vt:lpstr>Times New Roman</vt:lpstr>
      <vt:lpstr>Material</vt:lpstr>
      <vt:lpstr>Обладнання підприємств торівлі та сфери послуг</vt:lpstr>
      <vt:lpstr>  </vt:lpstr>
      <vt:lpstr>1.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Обладнання підприємств торівлі та послуг</dc:title>
  <cp:lastModifiedBy>admin</cp:lastModifiedBy>
  <cp:revision>58</cp:revision>
  <dcterms:modified xsi:type="dcterms:W3CDTF">2019-10-07T10:28:51Z</dcterms:modified>
</cp:coreProperties>
</file>