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44"/>
  </p:notesMasterIdLst>
  <p:sldIdLst>
    <p:sldId id="289" r:id="rId2"/>
    <p:sldId id="300" r:id="rId3"/>
    <p:sldId id="269" r:id="rId4"/>
    <p:sldId id="271" r:id="rId5"/>
    <p:sldId id="272" r:id="rId6"/>
    <p:sldId id="273" r:id="rId7"/>
    <p:sldId id="275" r:id="rId8"/>
    <p:sldId id="312" r:id="rId9"/>
    <p:sldId id="310" r:id="rId10"/>
    <p:sldId id="302" r:id="rId11"/>
    <p:sldId id="309" r:id="rId12"/>
    <p:sldId id="301" r:id="rId13"/>
    <p:sldId id="277" r:id="rId14"/>
    <p:sldId id="324" r:id="rId15"/>
    <p:sldId id="313" r:id="rId16"/>
    <p:sldId id="314" r:id="rId17"/>
    <p:sldId id="278" r:id="rId18"/>
    <p:sldId id="281" r:id="rId19"/>
    <p:sldId id="311" r:id="rId20"/>
    <p:sldId id="282" r:id="rId21"/>
    <p:sldId id="290" r:id="rId22"/>
    <p:sldId id="292" r:id="rId23"/>
    <p:sldId id="318" r:id="rId24"/>
    <p:sldId id="307" r:id="rId25"/>
    <p:sldId id="308" r:id="rId26"/>
    <p:sldId id="305" r:id="rId27"/>
    <p:sldId id="286" r:id="rId28"/>
    <p:sldId id="306" r:id="rId29"/>
    <p:sldId id="315" r:id="rId30"/>
    <p:sldId id="304" r:id="rId31"/>
    <p:sldId id="283" r:id="rId32"/>
    <p:sldId id="325" r:id="rId33"/>
    <p:sldId id="319" r:id="rId34"/>
    <p:sldId id="322" r:id="rId35"/>
    <p:sldId id="320" r:id="rId36"/>
    <p:sldId id="323" r:id="rId37"/>
    <p:sldId id="285" r:id="rId38"/>
    <p:sldId id="287" r:id="rId39"/>
    <p:sldId id="303" r:id="rId40"/>
    <p:sldId id="316" r:id="rId41"/>
    <p:sldId id="317" r:id="rId42"/>
    <p:sldId id="267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10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EED0-B089-4959-870C-DFF5CA57B6D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7B4A4-FD5A-4D41-9812-9FB4E4138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6C6-6BB1-41E4-9FA7-E1F9DFAA8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72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6C6-6BB1-41E4-9FA7-E1F9DFAA8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350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6C6-6BB1-41E4-9FA7-E1F9DFAA86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83024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6C6-6BB1-41E4-9FA7-E1F9DFAA8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530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6C6-6BB1-41E4-9FA7-E1F9DFAA8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9359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6C6-6BB1-41E4-9FA7-E1F9DFAA8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268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6EC1-C00E-41FA-AABB-58E36D7C8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B3AE-3466-421F-9278-31AAFFB3A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DE59AB65-0EF7-4DFF-B882-427EA71B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F9C-6C86-427F-8E2A-C2324F1BC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1A0-84E8-4F66-A3AF-4DEC32728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6E77-6F54-49C1-9FDC-2F25C2F54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2157-BAAF-4E38-9D9E-663A3E06C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36C6-6BB1-41E4-9FA7-E1F9DFAA8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4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63688" y="1340768"/>
            <a:ext cx="7056784" cy="35283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kumimoji="0" lang="uk-UA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9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Лекція № </a:t>
            </a:r>
            <a:r>
              <a:rPr kumimoji="0" lang="en-US" sz="49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uk-UA" sz="49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uk-UA" sz="49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uk-UA" sz="4900" b="1" cap="all" baseline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Рефрактометрія</a:t>
            </a:r>
            <a:r>
              <a:rPr lang="en-US" sz="49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uk-UA" sz="49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uk-UA" sz="4900" b="1" cap="all" baseline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поляримеТрія</a:t>
            </a:r>
            <a:r>
              <a:rPr lang="uk-UA" sz="49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49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6632"/>
            <a:ext cx="5753472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/>
                </a:solidFill>
              </a:rPr>
              <a:t>Запорізький національній університет</a:t>
            </a:r>
          </a:p>
          <a:p>
            <a:pPr algn="ctr"/>
            <a:r>
              <a:rPr lang="uk-UA" sz="3200" b="1" dirty="0" smtClean="0">
                <a:solidFill>
                  <a:schemeClr val="bg2"/>
                </a:solidFill>
              </a:rPr>
              <a:t>Кафедра хімії </a:t>
            </a:r>
            <a:endParaRPr lang="en-US" sz="3200" b="1" dirty="0" smtClean="0">
              <a:solidFill>
                <a:schemeClr val="bg2"/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29499" cy="5782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РЕФРАКТОМЕТРИ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AB65-0EF7-4DFF-B882-427EA71BD0D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376" t="22281" r="54724" b="37425"/>
          <a:stretch/>
        </p:blipFill>
        <p:spPr>
          <a:xfrm>
            <a:off x="323528" y="1052736"/>
            <a:ext cx="4824536" cy="3168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4296636"/>
            <a:ext cx="1068049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ручний</a:t>
            </a:r>
            <a:endParaRPr lang="uk-UA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5286010" cy="3524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27038" y="2132856"/>
            <a:ext cx="1954253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промисловий </a:t>
            </a:r>
          </a:p>
          <a:p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стаціонарний</a:t>
            </a:r>
            <a:endParaRPr lang="uk-UA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03836"/>
            <a:ext cx="4576142" cy="3057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84112" y="5890061"/>
            <a:ext cx="3691844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2"/>
                </a:solidFill>
              </a:rPr>
              <a:t>рефрактометр </a:t>
            </a:r>
            <a:r>
              <a:rPr lang="uk-UA" sz="3200" dirty="0">
                <a:solidFill>
                  <a:schemeClr val="bg2"/>
                </a:solidFill>
              </a:rPr>
              <a:t>портативний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1124" y="0"/>
            <a:ext cx="3565976" cy="543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bg2">
                    <a:lumMod val="75000"/>
                  </a:schemeClr>
                </a:solidFill>
              </a:rPr>
              <a:t>РЕФРАКТОМЕТРИ</a:t>
            </a:r>
            <a:endParaRPr lang="uk-UA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4139" y="3912055"/>
            <a:ext cx="2501006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ручний цифровий</a:t>
            </a:r>
            <a:endParaRPr lang="uk-UA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35300" r="8066" b="35300"/>
          <a:stretch/>
        </p:blipFill>
        <p:spPr>
          <a:xfrm>
            <a:off x="107504" y="836712"/>
            <a:ext cx="4104456" cy="28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AB65-0EF7-4DFF-B882-427EA71BD0D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5900" r="3747" b="1701"/>
          <a:stretch/>
        </p:blipFill>
        <p:spPr>
          <a:xfrm>
            <a:off x="539552" y="836712"/>
            <a:ext cx="3816424" cy="4662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645209"/>
            <a:ext cx="22322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лабораторний</a:t>
            </a:r>
            <a:endParaRPr lang="uk-UA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0410"/>
            <a:ext cx="439248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2">
                    <a:lumMod val="75000"/>
                  </a:schemeClr>
                </a:solidFill>
              </a:rPr>
              <a:t>РЕФРАКТОМЕТРИ</a:t>
            </a:r>
            <a:endParaRPr lang="uk-UA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05849"/>
            <a:ext cx="3955064" cy="46932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03434" y="5645209"/>
            <a:ext cx="3324243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автоматичний цифровий</a:t>
            </a:r>
            <a:endParaRPr lang="uk-UA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776" y="1142030"/>
            <a:ext cx="4608512" cy="411848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AB65-0EF7-4DFF-B882-427EA71BD0D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Rectangle 7"/>
          <p:cNvSpPr txBox="1">
            <a:spLocks noRot="1" noChangeArrowheads="1"/>
          </p:cNvSpPr>
          <p:nvPr/>
        </p:nvSpPr>
        <p:spPr>
          <a:xfrm>
            <a:off x="4932040" y="1581093"/>
            <a:ext cx="4031803" cy="32403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шкала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 – призма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Амічі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(компенсатор дисперсії)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 –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призменний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блок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 – освітлювальна призма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 – шар випробовуваної рідини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 – вимірювальна призма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 – перехрестя для регулювання світла і тіні в окулярі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267920"/>
            <a:ext cx="473020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</a:rPr>
              <a:t>БУДОВА РЕФРАКТОМЕТРУ</a:t>
            </a:r>
            <a:endParaRPr lang="uk-UA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2157-BAAF-4E38-9D9E-663A3E06C10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34973"/>
          <a:stretch/>
        </p:blipFill>
        <p:spPr>
          <a:xfrm>
            <a:off x="2987824" y="116632"/>
            <a:ext cx="3312368" cy="31821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667" r="19048"/>
          <a:stretch/>
        </p:blipFill>
        <p:spPr>
          <a:xfrm>
            <a:off x="107504" y="2420888"/>
            <a:ext cx="2757618" cy="4255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623215" cy="36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7"/>
            <a:ext cx="8424936" cy="62646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Ручний</a:t>
            </a:r>
            <a:r>
              <a:rPr lang="ru-RU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рефрактометр </a:t>
            </a:r>
            <a:r>
              <a:rPr lang="ru-RU" sz="4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Abbe</a:t>
            </a:r>
            <a:r>
              <a:rPr lang="ru-RU" sz="4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лабораторний</a:t>
            </a:r>
            <a:endParaRPr lang="ru-RU"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Надійний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рефрактометр,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низький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технічного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Недорогий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дбати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обережність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подряпати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поверхню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призми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чистити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кожного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не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грубими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матеріалами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Кожне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повинно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реєструватися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руки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Потребує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калібрування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uk-UA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189"/>
            <a:ext cx="8352927" cy="5832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51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Цифровий рефрактометр</a:t>
            </a:r>
            <a:endParaRPr lang="uk-UA" sz="51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читати, оскільки </a:t>
            </a:r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 вимірювання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з’являються безпосередньо на екрані.</a:t>
            </a:r>
          </a:p>
          <a:p>
            <a:pPr algn="just"/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зберігати та експортувати отримані дані та мати можливість проконсультуватися з ними в будь-який час.</a:t>
            </a:r>
          </a:p>
          <a:p>
            <a:pPr algn="just"/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адзвичайно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точні навіть для речовин, показник заломлення яких важко виміряти.</a:t>
            </a:r>
          </a:p>
          <a:p>
            <a:pPr algn="just"/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моделі включають вимірювання </a:t>
            </a:r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густини, або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 бути підключені до </a:t>
            </a:r>
            <a:r>
              <a:rPr lang="uk-UA" sz="29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-метрів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 приладів,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заощадити час та отримати одночасні вимірювання.</a:t>
            </a:r>
          </a:p>
          <a:p>
            <a:pPr algn="just"/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 проводити їх </a:t>
            </a:r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калібрування.</a:t>
            </a:r>
            <a:endParaRPr lang="uk-UA" sz="2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9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орожчі </a:t>
            </a:r>
            <a:r>
              <a:rPr lang="uk-UA" sz="2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ручні рефрактометри.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AB65-0EF7-4DFF-B882-427EA71BD0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53864" y="188640"/>
            <a:ext cx="7355160" cy="59223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Якісний 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аналіз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780877"/>
            <a:ext cx="8496944" cy="2448272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itchFamily="18" charset="0"/>
              </a:rPr>
              <a:t>Кожна чиста, оптично прозора речовина (рідина, кристал) характеризується певним числовим значенням показника заломлення, що і застосовується в якісному аналізі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метанол</a:t>
            </a:r>
            <a:r>
              <a:rPr lang="ru-RU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– 1,3286;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етанол</a:t>
            </a:r>
            <a:r>
              <a:rPr lang="ru-RU" dirty="0">
                <a:latin typeface="Times New Roman" pitchFamily="18" charset="0"/>
              </a:rPr>
              <a:t> – 1,3613;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ацетон</a:t>
            </a:r>
            <a:r>
              <a:rPr lang="ru-RU" dirty="0">
                <a:latin typeface="Times New Roman" pitchFamily="18" charset="0"/>
              </a:rPr>
              <a:t> – 1,3591;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хлороформ</a:t>
            </a:r>
            <a:r>
              <a:rPr lang="ru-RU" dirty="0">
                <a:latin typeface="Times New Roman" pitchFamily="18" charset="0"/>
              </a:rPr>
              <a:t> – 1,4456;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вода</a:t>
            </a:r>
            <a:r>
              <a:rPr lang="ru-RU" dirty="0">
                <a:latin typeface="Times New Roman" pitchFamily="18" charset="0"/>
              </a:rPr>
              <a:t> –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1,3330</a:t>
            </a:r>
            <a:r>
              <a:rPr lang="ru-RU" dirty="0" smtClean="0">
                <a:latin typeface="Times New Roman" pitchFamily="18" charset="0"/>
              </a:rPr>
              <a:t>).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AB65-0EF7-4DFF-B882-427EA71BD0D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577343" y="3318904"/>
            <a:ext cx="6419056" cy="520229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Кількісний аналіз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323528" y="3839133"/>
            <a:ext cx="8496944" cy="30188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uk-UA" baseline="0" dirty="0" smtClean="0">
                <a:latin typeface="Times New Roman" pitchFamily="18" charset="0"/>
              </a:rPr>
              <a:t>Базується на використанні </a:t>
            </a:r>
            <a:r>
              <a:rPr lang="uk-UA" b="1" i="1" baseline="0" dirty="0" smtClean="0">
                <a:latin typeface="Times New Roman" pitchFamily="18" charset="0"/>
              </a:rPr>
              <a:t>залежності між </a:t>
            </a:r>
            <a:r>
              <a:rPr lang="uk-UA" b="1" i="1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показником заломлення </a:t>
            </a:r>
            <a:r>
              <a:rPr lang="uk-UA" b="1" i="1" baseline="0" dirty="0" smtClean="0">
                <a:latin typeface="Times New Roman" pitchFamily="18" charset="0"/>
              </a:rPr>
              <a:t>досліджуваного розчину і </a:t>
            </a:r>
            <a:r>
              <a:rPr lang="uk-UA" b="1" i="1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вмістом X</a:t>
            </a:r>
            <a:r>
              <a:rPr lang="uk-UA" baseline="0" dirty="0" smtClean="0">
                <a:latin typeface="Times New Roman" pitchFamily="18" charset="0"/>
              </a:rPr>
              <a:t> визначуваної речовини. </a:t>
            </a:r>
            <a:endParaRPr lang="uk-UA" baseline="0" dirty="0">
              <a:latin typeface="Times New Roman" pitchFamily="18" charset="0"/>
            </a:endParaRP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aseline="0" dirty="0" smtClean="0">
                <a:latin typeface="Times New Roman" pitchFamily="18" charset="0"/>
              </a:rPr>
              <a:t>n – </a:t>
            </a:r>
            <a:r>
              <a:rPr lang="uk-UA" sz="1800" baseline="0" dirty="0" smtClean="0">
                <a:latin typeface="Times New Roman" pitchFamily="18" charset="0"/>
              </a:rPr>
              <a:t>показник заломлення розчину</a:t>
            </a:r>
            <a:endParaRPr lang="en-US" sz="1800" baseline="0" dirty="0" smtClean="0">
              <a:latin typeface="Times New Roman" pitchFamily="18" charset="0"/>
            </a:endParaRP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aseline="0" dirty="0" smtClean="0">
                <a:latin typeface="Times New Roman" pitchFamily="18" charset="0"/>
              </a:rPr>
              <a:t>n</a:t>
            </a:r>
            <a:r>
              <a:rPr lang="uk-UA" sz="1800" dirty="0" smtClean="0">
                <a:latin typeface="Times New Roman" pitchFamily="18" charset="0"/>
              </a:rPr>
              <a:t>0 </a:t>
            </a:r>
            <a:r>
              <a:rPr lang="uk-UA" sz="1800" baseline="0" dirty="0" smtClean="0">
                <a:latin typeface="Times New Roman" pitchFamily="18" charset="0"/>
              </a:rPr>
              <a:t>– показник заломлення розчинника</a:t>
            </a: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aseline="0" dirty="0" smtClean="0">
                <a:latin typeface="Times New Roman" pitchFamily="18" charset="0"/>
              </a:rPr>
              <a:t>F – </a:t>
            </a:r>
            <a:r>
              <a:rPr lang="uk-UA" sz="1800" baseline="0" dirty="0" smtClean="0">
                <a:latin typeface="Times New Roman" pitchFamily="18" charset="0"/>
              </a:rPr>
              <a:t>фактор, що дорівнює величині приросту показника заломлення при збільшенні концентрації на 1 %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uk-UA" baseline="0" dirty="0">
              <a:latin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ru-RU" baseline="0" dirty="0">
              <a:latin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96788"/>
              </p:ext>
            </p:extLst>
          </p:nvPr>
        </p:nvGraphicFramePr>
        <p:xfrm>
          <a:off x="5508104" y="4941168"/>
          <a:ext cx="1917926" cy="107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43" name="Формула" r:id="rId3" imgW="698400" imgH="393480" progId="Equation.3">
                  <p:embed/>
                </p:oleObj>
              </mc:Choice>
              <mc:Fallback>
                <p:oleObj name="Формула" r:id="rId3" imgW="698400" imgH="393480" progId="Equation.3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941168"/>
                        <a:ext cx="1917926" cy="10723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1520" y="908720"/>
            <a:ext cx="8640960" cy="475252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4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Переваги методу:</a:t>
            </a:r>
            <a:r>
              <a:rPr lang="uk-UA" sz="4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простота апаратурного </a:t>
            </a:r>
            <a:r>
              <a:rPr lang="uk-UA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оформлення та виконання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4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швидкість</a:t>
            </a:r>
            <a:r>
              <a:rPr lang="ru-RU" sz="4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виконання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(</a:t>
            </a:r>
            <a:r>
              <a:rPr lang="ru-RU" sz="4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експресність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), </a:t>
            </a:r>
            <a:r>
              <a:rPr lang="ru-RU" sz="4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мінімальна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кількість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проби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44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44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Недоліки методу:</a:t>
            </a:r>
            <a:r>
              <a:rPr lang="uk-UA" sz="4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невисока точність і низька </a:t>
            </a:r>
            <a:r>
              <a:rPr lang="uk-UA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чутливість.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424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26" y="332656"/>
            <a:ext cx="7429499" cy="65024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Застосування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2898"/>
            <a:ext cx="8208911" cy="561445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контролю якості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лікарських препаратів, розчинників та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розчинів;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аналізу ступеня забруднення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 (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максимального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вмісту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сухих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поєднанні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контролем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каламутності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рідкого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 метою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виявлення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викидів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харчовій промисловості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контролі якості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соняшникової олії, вина, пива; визначення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цукру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солодких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напоях, джемах,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молоці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контролю якості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парфумерії та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миючих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текстильній промисловості;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виробництві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паперу і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клею;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нафтової </a:t>
            </a:r>
            <a:r>
              <a:rPr lang="uk-UA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газової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промисловості.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bg2"/>
              </a:solidFill>
              <a:latin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06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642" y="119022"/>
            <a:ext cx="7429499" cy="64568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ЛІТЕРАТУРА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Солодовнік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В. Аналітична хімія: практикум: навчальний посібник. Черкаси, 2019. 308 с.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Юсіна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Фізико-хімічні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ідентифікації органічних </a:t>
            </a:r>
            <a:r>
              <a:rPr lang="uk-UA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скорочений конспект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лекцій. Краматорськ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ДДМА, 2020.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endParaRPr lang="uk-UA" sz="18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Корнет М. М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Бражко О. А., Омельянчик Л. О. Фізичні методи в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біології: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 посібник для здобувачів ступеня вищої освіти бакалавра напряму підготовки «Біологія».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Запоріжжя: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ЗНУ, 2015. 102 с.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Мураєва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О. Конспект лекцій з дисципліни «Фізико-хімічні методи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води».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ків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ун-т 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госп-ва ім. О. М. 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Бекетова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Харків : ХНУМГ ім. О. М. 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Бекетова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2015. 64 с.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Пальчевська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А.,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Строкань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 П., Тарасенко Г. В.,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Майборода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 І.,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Куришко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Г.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Аналітична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інструментальні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КНУТД, 2013. 237 с.</a:t>
            </a:r>
            <a:endParaRPr lang="uk-UA" sz="1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Зінчук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Левицька Г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Дубенська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 О.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Фізико-хімічні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Львів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Видавничий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 ЛНУ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імені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Івана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Франка, 2008.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362 с.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uk-UA" sz="18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Казин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uk-UA" sz="18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Урванцева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А.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Физико-химические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исследования в экологии и биологии: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учебное пособие. Ярославль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2002. 172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</a:p>
          <a:p>
            <a:pPr marL="457200" indent="-457200">
              <a:buAutoNum type="arabicPeriod"/>
            </a:pPr>
            <a:endParaRPr lang="uk-UA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AB65-0EF7-4DFF-B882-427EA71BD0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720" y="188641"/>
            <a:ext cx="4690863" cy="576064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Поляриметрія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942058"/>
            <a:ext cx="8136904" cy="20875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Інструментальний метод 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аналізу, який базується на вимірюванні кута обертання площини поляризації 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 при 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проходженні його через оптично 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активне середовище.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images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4968552" cy="2915416"/>
          </a:xfrm>
          <a:prstGeom prst="rect">
            <a:avLst/>
          </a:prstGeom>
          <a:solidFill>
            <a:srgbClr val="E60005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1522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6575" algn="l"/>
              </a:tabLst>
            </a:pP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Поширення світла пояснюється </a:t>
            </a:r>
            <a:r>
              <a:rPr lang="uk-UA" sz="2400" b="1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корпускулярно-хвильовою теорією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Відповідно до неї, світло це – потік частинок, що йдуть від джерела в усі сторони. І, водночас, світло – це хвилі.</a:t>
            </a:r>
          </a:p>
          <a:p>
            <a:pPr algn="just">
              <a:tabLst>
                <a:tab pos="536575" algn="l"/>
              </a:tabLst>
            </a:pP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 неполяризованого </a:t>
            </a:r>
            <a:r>
              <a:rPr lang="uk-UA" sz="2400" baseline="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променя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світла коливання відбуваються в усіх </a:t>
            </a:r>
            <a:r>
              <a:rPr lang="uk-UA" sz="2400" baseline="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площинах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перпендикулярних до направлення його поширення. Тобто світлові хвилі є поперечними.</a:t>
            </a:r>
          </a:p>
          <a:p>
            <a:pPr algn="just">
              <a:tabLst>
                <a:tab pos="536575" algn="l"/>
              </a:tabLst>
            </a:pP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Якщо поперечні коливання світлових хвиль лише в одній площині, то таке світло називають </a:t>
            </a:r>
            <a:r>
              <a:rPr lang="uk-UA" sz="2400" b="1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поляризованим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536575" algn="l"/>
              </a:tabLst>
            </a:pP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Площину, в якій коливаються світлові хвилі, називають </a:t>
            </a:r>
            <a:r>
              <a:rPr lang="uk-UA" sz="2400" b="1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площиною коливання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площину, перпендикулярну до неї, - </a:t>
            </a:r>
            <a:r>
              <a:rPr lang="uk-UA" sz="2400" b="1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площиною поляризації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uk-UA" baseline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</a:t>
            </a:r>
            <a:endParaRPr lang="uk-UA" baseline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076996"/>
            <a:ext cx="5184576" cy="1612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951" t="29139" r="38450" b="29168"/>
          <a:stretch/>
        </p:blipFill>
        <p:spPr>
          <a:xfrm>
            <a:off x="364394" y="116632"/>
            <a:ext cx="8568952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3"/>
          <a:stretch/>
        </p:blipFill>
        <p:spPr>
          <a:xfrm>
            <a:off x="2051720" y="4160445"/>
            <a:ext cx="5194300" cy="2636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88640"/>
            <a:ext cx="3960440" cy="62646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Вікінги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наприкінці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століття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використовували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сонячний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камінь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могли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Сонця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похмуру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сонячну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погоду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«сонячного каменю» використовували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кристал, який поляризував світло, що проходить через нього. При проходженні через такий кристал світло розщеплюється на два промені з різною поляризацією. Відповідно, яскравість видимих зображень залежить від поляризації вихідного світла і відрізняється між собою. Вікінги змогли зрозуміти цю закономірність, і плавно змінювали положення кристала, поки обидва видимих зображення не будуть мати однакову яскравість. Метод дуже ефективний навіть в туманну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погоду. 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r="27163"/>
          <a:stretch/>
        </p:blipFill>
        <p:spPr>
          <a:xfrm>
            <a:off x="107504" y="1052736"/>
            <a:ext cx="4751960" cy="39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2157-BAAF-4E38-9D9E-663A3E06C10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00" t="26482" r="35301" b="23960"/>
          <a:stretch/>
        </p:blipFill>
        <p:spPr>
          <a:xfrm>
            <a:off x="251520" y="764704"/>
            <a:ext cx="86409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2157-BAAF-4E38-9D9E-663A3E06C10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325" t="32092" r="75977" b="40155"/>
          <a:stretch/>
        </p:blipFill>
        <p:spPr>
          <a:xfrm>
            <a:off x="323528" y="908721"/>
            <a:ext cx="4824536" cy="4248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539" t="49063" r="34250" b="23960"/>
          <a:stretch/>
        </p:blipFill>
        <p:spPr>
          <a:xfrm>
            <a:off x="5292080" y="4005064"/>
            <a:ext cx="3672408" cy="2601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8752" y="188640"/>
            <a:ext cx="5544018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</a:rPr>
              <a:t>ОПТИЧНО АКТИВНІ РЕЧОВИНИ</a:t>
            </a:r>
            <a:endParaRPr lang="uk-UA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01" t="26299" r="68266" b="48050"/>
          <a:stretch/>
        </p:blipFill>
        <p:spPr>
          <a:xfrm>
            <a:off x="2087723" y="3356992"/>
            <a:ext cx="4968551" cy="3106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01" t="53874" r="35283" b="25641"/>
          <a:stretch/>
        </p:blipFill>
        <p:spPr>
          <a:xfrm>
            <a:off x="179512" y="260648"/>
            <a:ext cx="8784976" cy="2240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5796" y="2512571"/>
            <a:ext cx="381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chemeClr val="bg2">
                    <a:lumMod val="75000"/>
                  </a:schemeClr>
                </a:solidFill>
              </a:rPr>
              <a:t>КУТ ОБЕРТАННЯ</a:t>
            </a:r>
          </a:p>
        </p:txBody>
      </p:sp>
    </p:spTree>
    <p:extLst>
      <p:ext uri="{BB962C8B-B14F-4D97-AF65-F5344CB8AC3E}">
        <p14:creationId xmlns:p14="http://schemas.microsoft.com/office/powerpoint/2010/main" val="12194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75" t="28160" r="36350" b="44084"/>
          <a:stretch/>
        </p:blipFill>
        <p:spPr>
          <a:xfrm>
            <a:off x="575556" y="451060"/>
            <a:ext cx="7992888" cy="2379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38499"/>
            <a:ext cx="3911636" cy="2887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7941"/>
          <a:stretch/>
        </p:blipFill>
        <p:spPr>
          <a:xfrm>
            <a:off x="4572000" y="3208754"/>
            <a:ext cx="3906507" cy="2917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76" t="26480" r="34250" b="22280"/>
          <a:stretch/>
        </p:blipFill>
        <p:spPr>
          <a:xfrm>
            <a:off x="179512" y="548680"/>
            <a:ext cx="88569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908720"/>
            <a:ext cx="4217615" cy="4320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«Батько» сучасних поляриметрів – апарат </a:t>
            </a:r>
            <a:r>
              <a:rPr lang="uk-UA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Мітчерліха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(1844 р). </a:t>
            </a:r>
          </a:p>
          <a:p>
            <a:pPr marL="0" indent="0" algn="just">
              <a:buNone/>
            </a:pPr>
            <a:endParaRPr lang="uk-UA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Вдосконалив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прилад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1845 р.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французкий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оптик 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Жан-Батист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Франсуа Солей (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1798–1878 </a:t>
            </a:r>
            <a:r>
              <a:rPr lang="ru-RU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uk-UA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397" r="6708" b="14042"/>
          <a:stretch/>
        </p:blipFill>
        <p:spPr>
          <a:xfrm>
            <a:off x="395536" y="404664"/>
            <a:ext cx="3888432" cy="48245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597" y="5356443"/>
            <a:ext cx="3282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>
                <a:solidFill>
                  <a:schemeClr val="bg2"/>
                </a:solidFill>
              </a:rPr>
              <a:t>Ейльгард</a:t>
            </a:r>
            <a:r>
              <a:rPr lang="uk-UA" sz="3600" b="1" dirty="0">
                <a:solidFill>
                  <a:schemeClr val="bg2"/>
                </a:solidFill>
              </a:rPr>
              <a:t> </a:t>
            </a:r>
            <a:r>
              <a:rPr lang="uk-UA" sz="3600" b="1" dirty="0" err="1">
                <a:solidFill>
                  <a:schemeClr val="bg2"/>
                </a:solidFill>
              </a:rPr>
              <a:t>Мітчерліх</a:t>
            </a:r>
            <a:r>
              <a:rPr lang="uk-UA" sz="3600" b="1" dirty="0">
                <a:solidFill>
                  <a:schemeClr val="bg2"/>
                </a:solidFill>
              </a:rPr>
              <a:t> </a:t>
            </a:r>
            <a:r>
              <a:rPr lang="uk-UA" sz="3600" b="1" dirty="0" smtClean="0">
                <a:solidFill>
                  <a:schemeClr val="bg2"/>
                </a:solidFill>
              </a:rPr>
              <a:t/>
            </a:r>
            <a:br>
              <a:rPr lang="uk-UA" sz="3600" b="1" dirty="0" smtClean="0">
                <a:solidFill>
                  <a:schemeClr val="bg2"/>
                </a:solidFill>
              </a:rPr>
            </a:br>
            <a:r>
              <a:rPr lang="uk-UA" sz="3600" b="1" dirty="0" smtClean="0">
                <a:solidFill>
                  <a:schemeClr val="bg2"/>
                </a:solidFill>
              </a:rPr>
              <a:t>(1794-1863 рр.)</a:t>
            </a:r>
            <a:endParaRPr lang="uk-UA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8566" y="116632"/>
            <a:ext cx="7239000" cy="79208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ПЛАН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1299" y="908720"/>
            <a:ext cx="7239000" cy="14401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2"/>
                </a:solidFill>
                <a:latin typeface="Times New Roman" pitchFamily="18" charset="0"/>
              </a:rPr>
              <a:t>1. </a:t>
            </a:r>
            <a:r>
              <a:rPr lang="uk-UA" sz="4000" dirty="0" err="1" smtClean="0">
                <a:solidFill>
                  <a:schemeClr val="bg2"/>
                </a:solidFill>
                <a:latin typeface="Times New Roman" pitchFamily="18" charset="0"/>
              </a:rPr>
              <a:t>Рефрактометрія</a:t>
            </a:r>
            <a:r>
              <a:rPr lang="uk-UA" sz="4000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uk-UA" sz="4000" dirty="0">
              <a:solidFill>
                <a:schemeClr val="bg2"/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 smtClean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uk-UA" sz="4000" dirty="0" smtClean="0">
                <a:solidFill>
                  <a:schemeClr val="bg2"/>
                </a:solidFill>
                <a:latin typeface="Times New Roman" pitchFamily="18" charset="0"/>
              </a:rPr>
              <a:t>Поляриметрія.</a:t>
            </a:r>
            <a:endParaRPr lang="uk-UA" sz="4000" dirty="0">
              <a:solidFill>
                <a:schemeClr val="bg2"/>
              </a:solidFill>
              <a:latin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6578"/>
            <a:ext cx="6350247" cy="4225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5472608" cy="4359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2" y="188640"/>
            <a:ext cx="3113609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bg2">
                    <a:lumMod val="75000"/>
                  </a:schemeClr>
                </a:solidFill>
              </a:rPr>
              <a:t>ПОЛЯРИМЕТРИ</a:t>
            </a:r>
            <a:endParaRPr lang="uk-UA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 descr="Результат пошуку зображень за запитом &quot;polarimetry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3127202" cy="3691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5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260648"/>
            <a:ext cx="8136904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/>
            </a:r>
            <a:br>
              <a:rPr lang="uk-UA" sz="28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</a:br>
            <a:r>
              <a:rPr lang="uk-UA" sz="40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БУДОВА ПОЛЯРИМЕТРА</a:t>
            </a:r>
            <a:br>
              <a:rPr lang="uk-UA" sz="4000" b="1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uk-UA" sz="28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має «+» для </a:t>
            </a:r>
            <a:r>
              <a:rPr lang="uk-UA" sz="28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правообертаючих</a:t>
            </a:r>
            <a:r>
              <a:rPr lang="uk-UA" sz="28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речовин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/>
            </a:r>
            <a:b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</a:br>
            <a:r>
              <a:rPr lang="uk-UA" sz="28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uk-UA" sz="28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має «-» для </a:t>
            </a:r>
            <a:r>
              <a:rPr lang="uk-UA" sz="28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лівообертаючих</a:t>
            </a:r>
            <a:r>
              <a:rPr lang="uk-UA" sz="28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речовин</a:t>
            </a:r>
            <a:r>
              <a:rPr lang="uk-UA" sz="2800" dirty="0" smtClean="0">
                <a:latin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912102"/>
            <a:ext cx="8424936" cy="3817019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2157-BAAF-4E38-9D9E-663A3E06C100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8640"/>
            <a:ext cx="2870456" cy="2808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276" t="34040" r="47375" b="54270"/>
          <a:stretch/>
        </p:blipFill>
        <p:spPr>
          <a:xfrm>
            <a:off x="1843941" y="3140968"/>
            <a:ext cx="5588179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276" t="48320" r="47375" b="37400"/>
          <a:stretch/>
        </p:blipFill>
        <p:spPr>
          <a:xfrm>
            <a:off x="1843941" y="4869160"/>
            <a:ext cx="5380400" cy="16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ОТРИМАННЯ ПОЛЯРИЗОВАНОГО СВІТЛА: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природного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поляризоване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1)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відбивання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світлових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діелектриків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2)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подвійне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променезаломлення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3)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дихроїзм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поляризаційних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приладів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явище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подвійного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променезаломлювання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Поляризаційні прилади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поділяють на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призми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поляроїди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Призми поділяються на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поляризаційні призми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(що дають один плоский промінь) і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подвійно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заломлюючі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призми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(дають два поляризованих </a:t>
            </a:r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променя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двох взаємно перпендикулярних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площинах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43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4193" y="188640"/>
            <a:ext cx="665220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 algn="ctr">
              <a:buAutoNum type="arabicPeriod"/>
            </a:pPr>
            <a:r>
              <a:rPr lang="uk-UA" sz="2400" b="1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Поляризація світла при відбиванні від </a:t>
            </a:r>
          </a:p>
          <a:p>
            <a:pPr algn="ctr"/>
            <a:r>
              <a:rPr lang="uk-UA" sz="2400" b="1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 діелектриків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06919"/>
            <a:ext cx="8640959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aseline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 певному куті падіння променя на діелектричну пластинку (скло), відбитий промінь буде максимально поляризованим.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33201" r="12201" b="33200"/>
          <a:stretch/>
        </p:blipFill>
        <p:spPr>
          <a:xfrm>
            <a:off x="2195736" y="1019637"/>
            <a:ext cx="4680520" cy="41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27363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Подвійне променезаломлення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Призма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Ніколя являє собою подвійну призму з ісландського шпату, склеєну вздовж лінії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канадським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бальзамом з показником заломлення 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n = 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1,55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770"/>
          <a:stretch/>
        </p:blipFill>
        <p:spPr bwMode="auto">
          <a:xfrm>
            <a:off x="467544" y="2924944"/>
            <a:ext cx="8119744" cy="23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5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251448" y="6196208"/>
            <a:ext cx="588336" cy="228600"/>
          </a:xfrm>
        </p:spPr>
        <p:txBody>
          <a:bodyPr/>
          <a:lstStyle/>
          <a:p>
            <a:fld id="{569B2157-BAAF-4E38-9D9E-663A3E06C10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41777" y="332656"/>
            <a:ext cx="202523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2400" b="1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Дихроїзм 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768" y="917719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baseline="0" dirty="0" smtClean="0">
                <a:solidFill>
                  <a:schemeClr val="bg2">
                    <a:lumMod val="75000"/>
                  </a:schemeClr>
                </a:solidFill>
              </a:rPr>
              <a:t>Дихроїзм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</a:rPr>
              <a:t> – це здатність деяких речовин пропускати світлові коливання одного напрямку і поглинати коливання перпендикулярного напрямку. Прикладом є кристал турмаліну завтовшки 1 </a:t>
            </a:r>
            <a:r>
              <a:rPr lang="uk-UA" sz="2400" baseline="0" dirty="0">
                <a:solidFill>
                  <a:schemeClr val="bg2">
                    <a:lumMod val="75000"/>
                  </a:schemeClr>
                </a:solidFill>
              </a:rPr>
              <a:t>мм, </a:t>
            </a:r>
            <a:r>
              <a:rPr lang="uk-UA" sz="2400" baseline="0" dirty="0" smtClean="0">
                <a:solidFill>
                  <a:schemeClr val="bg2">
                    <a:lumMod val="75000"/>
                  </a:schemeClr>
                </a:solidFill>
              </a:rPr>
              <a:t>який практично повністю поглинає промені, перпендикулярні до головної площини, і пропускає світло, поляризоване головній площині.</a:t>
            </a:r>
            <a:endParaRPr lang="ru-RU" sz="240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493071"/>
            <a:ext cx="352839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МАЛЮСА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085184"/>
            <a:ext cx="8496944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aseline="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проходженні природного світла через ідеальний поляризатор (поглинання відсутнє і світло повністю поляризується) його інтенсивність зменшується вдвічі. </a:t>
            </a:r>
            <a:endParaRPr lang="ru-RU" baseline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478" y="917719"/>
            <a:ext cx="27003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8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7250" y="158850"/>
            <a:ext cx="7429499" cy="938274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Якісний аналіз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1004961"/>
            <a:ext cx="8280920" cy="21192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базується на вимірюванні кута обертання площини поляризації </a:t>
            </a:r>
            <a:r>
              <a:rPr lang="uk-UA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досліджуваною </a:t>
            </a:r>
            <a:r>
              <a:rPr lang="uk-UA" sz="3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речовиною або її розчином і </a:t>
            </a:r>
            <a:r>
              <a:rPr lang="uk-UA" sz="36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розрахунку питомого обертання.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51460"/>
              </p:ext>
            </p:extLst>
          </p:nvPr>
        </p:nvGraphicFramePr>
        <p:xfrm>
          <a:off x="3312381" y="3124200"/>
          <a:ext cx="273526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8" name="Формула" r:id="rId3" imgW="1295400" imgH="609600" progId="Equation.3">
                  <p:embed/>
                </p:oleObj>
              </mc:Choice>
              <mc:Fallback>
                <p:oleObj name="Формула" r:id="rId3" imgW="1295400" imgH="609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381" y="3124200"/>
                        <a:ext cx="2735262" cy="1287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965262" y="4526484"/>
            <a:ext cx="7429499" cy="866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Кількісний аналіз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90416"/>
              </p:ext>
            </p:extLst>
          </p:nvPr>
        </p:nvGraphicFramePr>
        <p:xfrm>
          <a:off x="3884612" y="5507573"/>
          <a:ext cx="16621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9" name="Уравнение" r:id="rId5" imgW="723600" imgH="419040" progId="Equation.3">
                  <p:embed/>
                </p:oleObj>
              </mc:Choice>
              <mc:Fallback>
                <p:oleObj name="Уравнение" r:id="rId5" imgW="723600" imgH="419040" progId="Equation.3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5507573"/>
                        <a:ext cx="1662113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332656"/>
            <a:ext cx="8568952" cy="61926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28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Переваги методу: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простота апаратурного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оформлення, швидкість виконання.</a:t>
            </a:r>
            <a:endParaRPr lang="uk-UA" sz="28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uk-UA" sz="28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Недоліки методу: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невисока точність і низька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чутливість.</a:t>
            </a:r>
            <a:endParaRPr lang="uk-UA" sz="28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ЗАСТОСУВАННЯ</a:t>
            </a:r>
          </a:p>
          <a:p>
            <a:pPr algn="just"/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для </a:t>
            </a:r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контролю чистоти субстанцій оптично активних речовин (вуглеводи, амінокислоти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);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для підтвердження тотожності, справжності за величиною питомого обертання (аскорбінова кислота, камфора, левоміцетин, атропіну сульфат, морфін, ефедрин, рибофлавін і </a:t>
            </a:r>
            <a:r>
              <a:rPr lang="uk-UA" sz="28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т.д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.);</a:t>
            </a:r>
            <a:endParaRPr lang="uk-UA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uk-UA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для кількісного визначення цукрів (сахаридів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).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333" y="116632"/>
            <a:ext cx="7429499" cy="72008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застосування</a:t>
            </a:r>
            <a:endParaRPr lang="uk-UA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27594"/>
            <a:ext cx="8640960" cy="3219782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536575" algn="l"/>
              </a:tabLst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 стічних водах фармацевтичного виробництва, що працює на рослинній сировині, міститься велика кількість </a:t>
            </a:r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і полісахаридів, які мають оптичну активність, і концентрація їх прямо пропорційна куту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обертання площини поляризації світла.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Вимірявши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кут обертання на поляриметрі, можна оцінити якість очищення стічних вод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4834728" cy="31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116632"/>
            <a:ext cx="6807649" cy="792088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1. </a:t>
            </a:r>
            <a:r>
              <a:rPr lang="uk-UA" sz="32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Рефрактометрія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6992" y="1028735"/>
            <a:ext cx="8352928" cy="485454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 err="1" smtClean="0">
                <a:latin typeface="Times New Roman" pitchFamily="18" charset="0"/>
              </a:rPr>
              <a:t>Рефрактометрія</a:t>
            </a:r>
            <a:r>
              <a:rPr lang="uk-UA" sz="2800" dirty="0" smtClean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– метод </a:t>
            </a:r>
            <a:r>
              <a:rPr lang="uk-UA" sz="2800" dirty="0" smtClean="0">
                <a:latin typeface="Times New Roman" pitchFamily="18" charset="0"/>
              </a:rPr>
              <a:t>аналізу</a:t>
            </a:r>
            <a:r>
              <a:rPr lang="uk-UA" sz="2800" dirty="0">
                <a:latin typeface="Times New Roman" pitchFamily="18" charset="0"/>
              </a:rPr>
              <a:t>, який базується на </a:t>
            </a:r>
            <a:r>
              <a:rPr lang="uk-UA" sz="2800" dirty="0" smtClean="0">
                <a:latin typeface="Times New Roman" pitchFamily="18" charset="0"/>
              </a:rPr>
              <a:t>визначенні концентрації шляхом вимірювання </a:t>
            </a:r>
            <a:r>
              <a:rPr lang="uk-UA" sz="2800" b="1" dirty="0">
                <a:latin typeface="Times New Roman" pitchFamily="18" charset="0"/>
              </a:rPr>
              <a:t>показника заломлення </a:t>
            </a:r>
            <a:r>
              <a:rPr lang="uk-UA" sz="2800" dirty="0" smtClean="0">
                <a:latin typeface="Times New Roman" pitchFamily="18" charset="0"/>
              </a:rPr>
              <a:t>або </a:t>
            </a:r>
            <a:r>
              <a:rPr lang="uk-UA" sz="2800" b="1" dirty="0" smtClean="0">
                <a:latin typeface="Times New Roman" pitchFamily="18" charset="0"/>
              </a:rPr>
              <a:t>повного внутрішнього відбиття променю світла</a:t>
            </a:r>
            <a:r>
              <a:rPr lang="uk-UA" sz="2800" dirty="0" smtClean="0">
                <a:latin typeface="Times New Roman" pitchFamily="18" charset="0"/>
              </a:rPr>
              <a:t> при переході з одного середовища в інше.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itchFamily="18" charset="0"/>
              </a:rPr>
              <a:t>Згідно з </a:t>
            </a:r>
            <a:r>
              <a:rPr lang="uk-UA" sz="2800" b="1" dirty="0" smtClean="0">
                <a:latin typeface="Times New Roman" pitchFamily="18" charset="0"/>
              </a:rPr>
              <a:t>законом </a:t>
            </a:r>
            <a:r>
              <a:rPr lang="uk-UA" sz="2800" b="1" dirty="0" err="1" smtClean="0">
                <a:latin typeface="Times New Roman" pitchFamily="18" charset="0"/>
              </a:rPr>
              <a:t>Снеліуса</a:t>
            </a:r>
            <a:r>
              <a:rPr lang="uk-UA" sz="2800" b="1" dirty="0" smtClean="0">
                <a:latin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</a:rPr>
              <a:t>(1621 р.): відношення синуса кута падіння до синуса кута заломлення є постійною величиною для кожної сполуки, і таку величину називають </a:t>
            </a:r>
            <a:r>
              <a:rPr lang="uk-UA" sz="2800" b="1" dirty="0" smtClean="0">
                <a:latin typeface="Times New Roman" pitchFamily="18" charset="0"/>
              </a:rPr>
              <a:t>показником заломлення</a:t>
            </a:r>
            <a:r>
              <a:rPr lang="uk-UA" sz="2800" dirty="0" smtClean="0">
                <a:latin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5" name="Rectangle 8"/>
          <p:cNvSpPr txBox="1">
            <a:spLocks noRot="1" noChangeArrowheads="1"/>
          </p:cNvSpPr>
          <p:nvPr/>
        </p:nvSpPr>
        <p:spPr>
          <a:xfrm>
            <a:off x="3059832" y="5977245"/>
            <a:ext cx="35204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ru-RU" sz="4000" b="1" baseline="0" smtClean="0">
                <a:latin typeface="Times New Roman" pitchFamily="18" charset="0"/>
              </a:rPr>
              <a:t>n</a:t>
            </a:r>
            <a:r>
              <a:rPr lang="uk-UA" sz="4000" b="1" baseline="0" smtClean="0">
                <a:latin typeface="Times New Roman" pitchFamily="18" charset="0"/>
              </a:rPr>
              <a:t>=</a:t>
            </a:r>
            <a:r>
              <a:rPr lang="ru-RU" sz="4000" b="1" baseline="0" smtClean="0">
                <a:latin typeface="Times New Roman" pitchFamily="18" charset="0"/>
              </a:rPr>
              <a:t>sin</a:t>
            </a:r>
            <a:r>
              <a:rPr lang="ru-RU" sz="4000" b="1" baseline="0" smtClean="0">
                <a:latin typeface="Times New Roman" pitchFamily="18" charset="0"/>
                <a:sym typeface="Symbol" pitchFamily="18" charset="2"/>
              </a:rPr>
              <a:t></a:t>
            </a:r>
            <a:r>
              <a:rPr lang="uk-UA" sz="4000" b="1" baseline="0" smtClean="0">
                <a:latin typeface="Times New Roman" pitchFamily="18" charset="0"/>
              </a:rPr>
              <a:t>/</a:t>
            </a:r>
            <a:r>
              <a:rPr lang="ru-RU" sz="4000" b="1" baseline="0" smtClean="0">
                <a:latin typeface="Times New Roman" pitchFamily="18" charset="0"/>
              </a:rPr>
              <a:t>sin </a:t>
            </a:r>
            <a:r>
              <a:rPr lang="el-GR" sz="4000" b="1" baseline="0" smtClean="0">
                <a:latin typeface="Times New Roman" pitchFamily="18" charset="0"/>
              </a:rPr>
              <a:t>β</a:t>
            </a:r>
            <a:endParaRPr lang="ru-RU" sz="4000" b="1" baseline="-25000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25" t="16401" r="42125" b="18081"/>
          <a:stretch/>
        </p:blipFill>
        <p:spPr>
          <a:xfrm>
            <a:off x="1619672" y="332656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875" t="14721" r="41075" b="5481"/>
          <a:stretch/>
        </p:blipFill>
        <p:spPr>
          <a:xfrm>
            <a:off x="-108520" y="490687"/>
            <a:ext cx="5143993" cy="541887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502" t="14721" r="40549" b="9680"/>
          <a:stretch/>
        </p:blipFill>
        <p:spPr>
          <a:xfrm>
            <a:off x="4447641" y="464399"/>
            <a:ext cx="4696359" cy="541887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857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AB65-0EF7-4DFF-B882-427EA71BD0DB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624" y="3573016"/>
            <a:ext cx="72164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8000" b="1" i="1" baseline="0" dirty="0">
                <a:latin typeface="Times New Roman" pitchFamily="18" charset="0"/>
              </a:rPr>
              <a:t>Дякую за увагу!</a:t>
            </a:r>
            <a:endParaRPr lang="ru-RU" sz="8000" b="1" i="1" baseline="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187624" y="384541"/>
            <a:ext cx="7242048" cy="660688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Показник </a:t>
            </a:r>
            <a:r>
              <a:rPr lang="uk-UA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заломлення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F9C-6C86-427F-8E2A-C2324F1BC6C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5620" name="AutoShape 20" descr="Результат пошуку зображень за запитом &quot;Показник заломленн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2" name="AutoShape 22" descr="Результат пошуку зображень за запитом &quot;Показник заломленн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4" name="AutoShape 24" descr="http://elearn.univector.net/file.php/5/moddata/resource/2904/kvchp04_files/t01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6" name="Picture 26" descr="http://elearn.univector.net/file.php/5/moddata/resource/2904/kvchp04_files/t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340768"/>
            <a:ext cx="4735802" cy="45425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436096" y="1628800"/>
            <a:ext cx="3384376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bg2"/>
                </a:solidFill>
              </a:rPr>
              <a:t>Хід променю через межу розділення двох фаз: α – кут падіння, β – кут заломлення. </a:t>
            </a:r>
            <a:endParaRPr lang="uk-UA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2157-BAAF-4E38-9D9E-663A3E06C10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1520" y="265351"/>
            <a:ext cx="8640960" cy="4824413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spcCol="720000"/>
          <a:lstStyle/>
          <a:p>
            <a:pPr marL="0" indent="0" algn="just">
              <a:buNone/>
            </a:pPr>
            <a:r>
              <a:rPr lang="uk-UA" sz="2800" b="1" i="1" dirty="0">
                <a:solidFill>
                  <a:srgbClr val="7030A0"/>
                </a:solidFill>
                <a:latin typeface="Times New Roman" pitchFamily="18" charset="0"/>
              </a:rPr>
              <a:t>абсолютний показник заломлення (N)</a:t>
            </a:r>
            <a:r>
              <a:rPr lang="uk-UA" sz="2800" dirty="0">
                <a:latin typeface="Times New Roman" pitchFamily="18" charset="0"/>
              </a:rPr>
              <a:t> – це відношення швидкості поширення світла у вакуумі до його швидкості </a:t>
            </a:r>
            <a:r>
              <a:rPr lang="uk-UA" sz="2800" dirty="0" smtClean="0">
                <a:latin typeface="Times New Roman" pitchFamily="18" charset="0"/>
              </a:rPr>
              <a:t>у досліджуваному </a:t>
            </a:r>
            <a:r>
              <a:rPr lang="uk-UA" sz="2800" dirty="0">
                <a:latin typeface="Times New Roman" pitchFamily="18" charset="0"/>
              </a:rPr>
              <a:t>середовищі</a:t>
            </a:r>
            <a:r>
              <a:rPr lang="uk-UA" sz="2800" dirty="0" smtClean="0">
                <a:latin typeface="Times New Roman" pitchFamily="18" charset="0"/>
              </a:rPr>
              <a:t>:</a:t>
            </a:r>
          </a:p>
          <a:p>
            <a:pPr>
              <a:buNone/>
            </a:pPr>
            <a:endParaRPr lang="uk-UA" b="1" i="1" dirty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uk-UA" sz="2800" b="1" i="1" dirty="0">
                <a:solidFill>
                  <a:srgbClr val="7030A0"/>
                </a:solidFill>
                <a:latin typeface="Times New Roman" pitchFamily="18" charset="0"/>
              </a:rPr>
              <a:t>відносний показник заломлення (n)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– це відношення швидкості поширення світла у повітрі до швидкості його поширення в </a:t>
            </a:r>
            <a:r>
              <a:rPr lang="uk-UA" sz="2800" dirty="0" smtClean="0">
                <a:latin typeface="Times New Roman" pitchFamily="18" charset="0"/>
              </a:rPr>
              <a:t>досліджуваному </a:t>
            </a:r>
            <a:r>
              <a:rPr lang="uk-UA" sz="2800" dirty="0">
                <a:latin typeface="Times New Roman" pitchFamily="18" charset="0"/>
              </a:rPr>
              <a:t>середовищі</a:t>
            </a:r>
            <a:r>
              <a:rPr lang="uk-UA" sz="2800" dirty="0" smtClean="0">
                <a:latin typeface="Times New Roman" pitchFamily="18" charset="0"/>
              </a:rPr>
              <a:t>:</a:t>
            </a:r>
          </a:p>
          <a:p>
            <a:pPr algn="just"/>
            <a:endParaRPr lang="ru-RU" dirty="0">
              <a:latin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5859"/>
              </p:ext>
            </p:extLst>
          </p:nvPr>
        </p:nvGraphicFramePr>
        <p:xfrm>
          <a:off x="1331640" y="4229579"/>
          <a:ext cx="2736304" cy="83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4" name="Формула" r:id="rId3" imgW="1091726" imgH="330057" progId="Equation.3">
                  <p:embed/>
                </p:oleObj>
              </mc:Choice>
              <mc:Fallback>
                <p:oleObj name="Формула" r:id="rId3" imgW="1091726" imgH="33005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29579"/>
                        <a:ext cx="2736304" cy="832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94762"/>
              </p:ext>
            </p:extLst>
          </p:nvPr>
        </p:nvGraphicFramePr>
        <p:xfrm>
          <a:off x="5508104" y="4189226"/>
          <a:ext cx="3167608" cy="87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5" name="Формула" r:id="rId5" imgW="1206500" imgH="330200" progId="Equation.3">
                  <p:embed/>
                </p:oleObj>
              </mc:Choice>
              <mc:Fallback>
                <p:oleObj name="Формула" r:id="rId5" imgW="1206500" imgH="330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189226"/>
                        <a:ext cx="3167608" cy="873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5248583"/>
            <a:ext cx="8640960" cy="14875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Зв’язок між абсолютним і відносним показниками заломлення описується формулою:</a:t>
            </a:r>
          </a:p>
          <a:p>
            <a:endParaRPr lang="uk-UA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28518"/>
              </p:ext>
            </p:extLst>
          </p:nvPr>
        </p:nvGraphicFramePr>
        <p:xfrm>
          <a:off x="3042888" y="6141237"/>
          <a:ext cx="3384376" cy="59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6" name="Формула" r:id="rId7" imgW="1562100" imgH="279400" progId="Equation.3">
                  <p:embed/>
                </p:oleObj>
              </mc:Choice>
              <mc:Fallback>
                <p:oleObj name="Формула" r:id="rId7" imgW="1562100" imgH="279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888" y="6141237"/>
                        <a:ext cx="3384376" cy="594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7544" y="620688"/>
            <a:ext cx="8223374" cy="5267191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</a:t>
            </a:r>
            <a:r>
              <a:rPr lang="uk-UA" sz="3200" b="1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оказник</a:t>
            </a:r>
            <a:r>
              <a:rPr lang="uk-UA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заломлення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залежить 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від впливу багатьох факторів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:</a:t>
            </a:r>
            <a:endParaRPr lang="uk-UA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природи 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заломлюючого 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середовища;</a:t>
            </a:r>
            <a:endParaRPr lang="uk-UA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sym typeface="Symbol" pitchFamily="18" charset="2"/>
            </a:endParaRPr>
          </a:p>
          <a:p>
            <a:pPr algn="just"/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світла, яке заломлюється (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=589,3 нм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); </a:t>
            </a:r>
            <a:endParaRPr lang="uk-UA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температури (20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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0,3 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</a:t>
            </a:r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С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);</a:t>
            </a:r>
            <a:endParaRPr lang="uk-UA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uk-UA" sz="32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концентрації 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розчину.</a:t>
            </a:r>
            <a:endParaRPr lang="uk-UA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2420888"/>
            <a:ext cx="2417415" cy="125152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Ернст</a:t>
            </a: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Аббе</a:t>
            </a: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1840-1905 </a:t>
            </a:r>
            <a:r>
              <a:rPr lang="ru-RU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uk-UA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45611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908720"/>
            <a:ext cx="3672408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Мико́ла</a:t>
            </a:r>
            <a:r>
              <a:rPr lang="uk-UA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Дми́трович</a:t>
            </a:r>
            <a:r>
              <a:rPr lang="uk-UA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Пи́льчиков</a:t>
            </a:r>
            <a:r>
              <a:rPr lang="uk-UA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(1857—1908 рр.)</a:t>
            </a:r>
            <a:r>
              <a:rPr lang="uk-UA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1338"/>
            <a:ext cx="3960440" cy="51710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64088" y="2636912"/>
            <a:ext cx="316835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chemeClr val="bg2"/>
                </a:solidFill>
              </a:rPr>
              <a:t>1880 </a:t>
            </a:r>
            <a:r>
              <a:rPr lang="ru-RU" sz="4000" dirty="0" smtClean="0">
                <a:solidFill>
                  <a:schemeClr val="bg2"/>
                </a:solidFill>
              </a:rPr>
              <a:t>р. – </a:t>
            </a:r>
            <a:r>
              <a:rPr lang="ru-RU" sz="4000" dirty="0" err="1" smtClean="0">
                <a:solidFill>
                  <a:schemeClr val="bg2"/>
                </a:solidFill>
              </a:rPr>
              <a:t>вийшла</a:t>
            </a:r>
            <a:r>
              <a:rPr lang="ru-RU" sz="4000" dirty="0" smtClean="0">
                <a:solidFill>
                  <a:schemeClr val="bg2"/>
                </a:solidFill>
              </a:rPr>
              <a:t> </a:t>
            </a:r>
            <a:r>
              <a:rPr lang="ru-RU" sz="4000" dirty="0">
                <a:solidFill>
                  <a:schemeClr val="bg2"/>
                </a:solidFill>
              </a:rPr>
              <a:t>у </a:t>
            </a:r>
            <a:r>
              <a:rPr lang="ru-RU" sz="4000" dirty="0" err="1">
                <a:solidFill>
                  <a:schemeClr val="bg2"/>
                </a:solidFill>
              </a:rPr>
              <a:t>світ</a:t>
            </a:r>
            <a:r>
              <a:rPr lang="ru-RU" sz="4000" dirty="0">
                <a:solidFill>
                  <a:schemeClr val="bg2"/>
                </a:solidFill>
              </a:rPr>
              <a:t> </a:t>
            </a:r>
            <a:r>
              <a:rPr lang="ru-RU" sz="4000" dirty="0" err="1">
                <a:solidFill>
                  <a:schemeClr val="bg2"/>
                </a:solidFill>
              </a:rPr>
              <a:t>його</a:t>
            </a:r>
            <a:r>
              <a:rPr lang="ru-RU" sz="4000" dirty="0">
                <a:solidFill>
                  <a:schemeClr val="bg2"/>
                </a:solidFill>
              </a:rPr>
              <a:t> </a:t>
            </a:r>
            <a:r>
              <a:rPr lang="ru-RU" sz="4000" dirty="0" err="1">
                <a:solidFill>
                  <a:schemeClr val="bg2"/>
                </a:solidFill>
              </a:rPr>
              <a:t>наукова</a:t>
            </a:r>
            <a:r>
              <a:rPr lang="ru-RU" sz="4000" dirty="0">
                <a:solidFill>
                  <a:schemeClr val="bg2"/>
                </a:solidFill>
              </a:rPr>
              <a:t> </a:t>
            </a:r>
            <a:r>
              <a:rPr lang="ru-RU" sz="4000" dirty="0" err="1">
                <a:solidFill>
                  <a:schemeClr val="bg2"/>
                </a:solidFill>
              </a:rPr>
              <a:t>монографія</a:t>
            </a:r>
            <a:r>
              <a:rPr lang="ru-RU" sz="4000" dirty="0">
                <a:solidFill>
                  <a:schemeClr val="bg2"/>
                </a:solidFill>
              </a:rPr>
              <a:t>, </a:t>
            </a:r>
            <a:r>
              <a:rPr lang="ru-RU" sz="4000" dirty="0" err="1">
                <a:solidFill>
                  <a:schemeClr val="bg2"/>
                </a:solidFill>
              </a:rPr>
              <a:t>присвячена</a:t>
            </a:r>
            <a:r>
              <a:rPr lang="ru-RU" sz="4000" dirty="0">
                <a:solidFill>
                  <a:schemeClr val="bg2"/>
                </a:solidFill>
              </a:rPr>
              <a:t> </a:t>
            </a:r>
            <a:r>
              <a:rPr lang="ru-RU" sz="4000" dirty="0" smtClean="0">
                <a:solidFill>
                  <a:schemeClr val="bg2"/>
                </a:solidFill>
              </a:rPr>
              <a:t>рефрактометру.</a:t>
            </a:r>
            <a:endParaRPr lang="uk-UA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2558</TotalTime>
  <Words>1315</Words>
  <Application>Microsoft Office PowerPoint</Application>
  <PresentationFormat>Экран (4:3)</PresentationFormat>
  <Paragraphs>140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Trebuchet MS</vt:lpstr>
      <vt:lpstr>Tw Cen MT</vt:lpstr>
      <vt:lpstr>Wingdings</vt:lpstr>
      <vt:lpstr>Wingdings 2</vt:lpstr>
      <vt:lpstr>Контур</vt:lpstr>
      <vt:lpstr>Формула</vt:lpstr>
      <vt:lpstr>Уравнение</vt:lpstr>
      <vt:lpstr>Презентация PowerPoint</vt:lpstr>
      <vt:lpstr>ЛІТЕРАТУРА</vt:lpstr>
      <vt:lpstr>ПЛАН</vt:lpstr>
      <vt:lpstr>1. Рефрактометрія</vt:lpstr>
      <vt:lpstr>Показник заломлення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РЕФРАКТОМЕТРИ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Якісний аналіз</vt:lpstr>
      <vt:lpstr>Презентация PowerPoint</vt:lpstr>
      <vt:lpstr>Застосування </vt:lpstr>
      <vt:lpstr>2. Поляриметрія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БУДОВА ПОЛЯРИМЕТРА  має «+» для правообертаючих речовин  має «-» для лівообертаючих речовин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Якісний аналіз</vt:lpstr>
      <vt:lpstr>Презентация PowerPoint</vt:lpstr>
      <vt:lpstr>застосування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</dc:creator>
  <cp:lastModifiedBy>Yulia Petrusha</cp:lastModifiedBy>
  <cp:revision>376</cp:revision>
  <dcterms:created xsi:type="dcterms:W3CDTF">2008-01-13T20:34:41Z</dcterms:created>
  <dcterms:modified xsi:type="dcterms:W3CDTF">2022-02-21T10:41:30Z</dcterms:modified>
</cp:coreProperties>
</file>