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8" r:id="rId3"/>
    <p:sldId id="335" r:id="rId4"/>
    <p:sldId id="315" r:id="rId5"/>
    <p:sldId id="316" r:id="rId6"/>
    <p:sldId id="323" r:id="rId7"/>
    <p:sldId id="324" r:id="rId8"/>
    <p:sldId id="330" r:id="rId9"/>
    <p:sldId id="310" r:id="rId10"/>
    <p:sldId id="309" r:id="rId11"/>
    <p:sldId id="313" r:id="rId12"/>
    <p:sldId id="312" r:id="rId13"/>
    <p:sldId id="331" r:id="rId14"/>
    <p:sldId id="332" r:id="rId15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4" d="100"/>
          <a:sy n="124" d="100"/>
        </p:scale>
        <p:origin x="495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B5C320A-F5C8-4FD6-86FF-35D2EBF085B6}" type="datetime1">
              <a:rPr lang="ru-RU" smtClean="0"/>
              <a:t>14.10.2021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5C702C7-E599-40D9-B30E-0392896973B5}" type="datetime1">
              <a:rPr lang="ru-RU" smtClean="0"/>
              <a:t>14.10.2021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"/>
              <a:t>Щелкните, чтобы изменить стили текста образца слайда</a:t>
            </a:r>
            <a:endParaRPr lang="en-US"/>
          </a:p>
          <a:p>
            <a:pPr lvl="1" rtl="0"/>
            <a:r>
              <a:rPr lang="ru"/>
              <a:t>Второй уровень</a:t>
            </a:r>
          </a:p>
          <a:p>
            <a:pPr lvl="2" rtl="0"/>
            <a:r>
              <a:rPr lang="ru"/>
              <a:t>Третий уровень</a:t>
            </a:r>
          </a:p>
          <a:p>
            <a:pPr lvl="3" rtl="0"/>
            <a:r>
              <a:rPr lang="ru"/>
              <a:t>Четвертый уровень</a:t>
            </a:r>
          </a:p>
          <a:p>
            <a:pPr lvl="4" rtl="0"/>
            <a:r>
              <a:rPr lang="ru"/>
              <a:t>Пятый уровень</a:t>
            </a:r>
            <a:endParaRPr lang="en-US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Прямоугольник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Прямоугольник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Прямоугольник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 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 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Подзаголовок 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0" name="Дата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6506E9A3-1561-45B7-908B-DACC52528ABB}" type="datetime1">
              <a:rPr lang="ru-RU" smtClean="0"/>
              <a:t>14.10.2021</a:t>
            </a:fld>
            <a:endParaRPr lang="en-US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E92B999-6CB2-48D4-8AF6-3D1A5D13436B}" type="datetime1">
              <a:rPr lang="ru-RU" smtClean="0"/>
              <a:t>14.10.2021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 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2C98DB-1092-48C4-AD4E-BD3E9D2E2345}" type="datetime1">
              <a:rPr lang="ru-RU" smtClean="0"/>
              <a:t>14.10.2021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Повестка д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Автор и дата"/>
          <p:cNvSpPr txBox="1">
            <a:spLocks noGrp="1"/>
          </p:cNvSpPr>
          <p:nvPr>
            <p:ph type="body" sz="quarter" idx="13"/>
          </p:nvPr>
        </p:nvSpPr>
        <p:spPr>
          <a:xfrm>
            <a:off x="647701" y="6477944"/>
            <a:ext cx="10934700" cy="214631"/>
          </a:xfrm>
          <a:prstGeom prst="rect">
            <a:avLst/>
          </a:prstGeom>
        </p:spPr>
        <p:txBody>
          <a:bodyPr/>
          <a:lstStyle>
            <a:lvl1pPr defTabSz="212503">
              <a:spcBef>
                <a:spcPts val="1163"/>
              </a:spcBef>
              <a:defRPr sz="728" spc="-22"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0" name="Подзаголовок повестки дня"/>
          <p:cNvSpPr txBox="1">
            <a:spLocks noGrp="1"/>
          </p:cNvSpPr>
          <p:nvPr>
            <p:ph type="body" sz="quarter" idx="14"/>
          </p:nvPr>
        </p:nvSpPr>
        <p:spPr>
          <a:xfrm>
            <a:off x="647701" y="1771727"/>
            <a:ext cx="10934700" cy="347028"/>
          </a:xfrm>
          <a:prstGeom prst="rect">
            <a:avLst/>
          </a:prstGeom>
        </p:spPr>
        <p:txBody>
          <a:bodyPr/>
          <a:lstStyle>
            <a:lvl1pPr defTabSz="214694">
              <a:defRPr sz="1286" spc="-38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1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647701" y="2559050"/>
            <a:ext cx="10934700" cy="3568700"/>
          </a:xfrm>
          <a:prstGeom prst="rect">
            <a:avLst/>
          </a:prstGeom>
        </p:spPr>
        <p:txBody>
          <a:bodyPr/>
          <a:lstStyle>
            <a:lvl1pPr defTabSz="309563">
              <a:spcBef>
                <a:spcPts val="1200"/>
              </a:spcBef>
              <a:defRPr sz="2025" b="1" u="sng" cap="none" spc="-20">
                <a:latin typeface="+mn-lt"/>
                <a:ea typeface="+mn-ea"/>
                <a:cs typeface="+mn-cs"/>
                <a:sym typeface="Avenir Next Regular"/>
              </a:defRPr>
            </a:lvl1pPr>
            <a:lvl2pPr defTabSz="309563">
              <a:spcBef>
                <a:spcPts val="1200"/>
              </a:spcBef>
              <a:defRPr sz="2025" b="1" u="sng" cap="none" spc="-20">
                <a:latin typeface="+mn-lt"/>
                <a:ea typeface="+mn-ea"/>
                <a:cs typeface="+mn-cs"/>
                <a:sym typeface="Avenir Next Regular"/>
              </a:defRPr>
            </a:lvl2pPr>
            <a:lvl3pPr defTabSz="309563">
              <a:spcBef>
                <a:spcPts val="1200"/>
              </a:spcBef>
              <a:defRPr sz="2025" b="1" u="sng" cap="none" spc="-20">
                <a:latin typeface="+mn-lt"/>
                <a:ea typeface="+mn-ea"/>
                <a:cs typeface="+mn-cs"/>
                <a:sym typeface="Avenir Next Regular"/>
              </a:defRPr>
            </a:lvl3pPr>
            <a:lvl4pPr defTabSz="309563">
              <a:spcBef>
                <a:spcPts val="1200"/>
              </a:spcBef>
              <a:defRPr sz="2025" b="1" u="sng" cap="none" spc="-20">
                <a:latin typeface="+mn-lt"/>
                <a:ea typeface="+mn-ea"/>
                <a:cs typeface="+mn-cs"/>
                <a:sym typeface="Avenir Next Regular"/>
              </a:defRPr>
            </a:lvl4pPr>
            <a:lvl5pPr defTabSz="309563">
              <a:spcBef>
                <a:spcPts val="1200"/>
              </a:spcBef>
              <a:defRPr sz="2025" b="1" u="sng" cap="none" spc="-20">
                <a:latin typeface="+mn-lt"/>
                <a:ea typeface="+mn-ea"/>
                <a:cs typeface="+mn-cs"/>
                <a:sym typeface="Avenir Next Regular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/>
          </a:p>
        </p:txBody>
      </p:sp>
      <p:sp>
        <p:nvSpPr>
          <p:cNvPr id="104" name="Заголовок повестки дня"/>
          <p:cNvSpPr txBox="1">
            <a:spLocks noGrp="1"/>
          </p:cNvSpPr>
          <p:nvPr>
            <p:ph type="title"/>
          </p:nvPr>
        </p:nvSpPr>
        <p:spPr>
          <a:xfrm>
            <a:off x="647701" y="810350"/>
            <a:ext cx="10934700" cy="889001"/>
          </a:xfrm>
          <a:prstGeom prst="rect">
            <a:avLst/>
          </a:prstGeom>
        </p:spPr>
        <p:txBody>
          <a:bodyPr anchor="t"/>
          <a:lstStyle>
            <a:lvl1pPr defTabSz="219075">
              <a:defRPr sz="3750" spc="-150"/>
            </a:lvl1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8" name="Номер слайда">
            <a:extLst>
              <a:ext uri="{FF2B5EF4-FFF2-40B4-BE49-F238E27FC236}">
                <a16:creationId xmlns:a16="http://schemas.microsoft.com/office/drawing/2014/main" id="{4B4D3388-ABC6-410B-91C7-9BA3170956FA}"/>
              </a:ext>
            </a:extLst>
          </p:cNvPr>
          <p:cNvSpPr txBox="1"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5BBF4-E93C-43EC-B6B1-F09A8AB2AF88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8394013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9C2F20-7994-4D1E-A01C-96ECBA4612EB}" type="datetime1">
              <a:rPr lang="ru-RU" smtClean="0"/>
              <a:t>14.10.2021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Прямоугольник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Прямоугольник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Прямоугольник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7B2CE4EA-3B49-4A00-ADF3-7C7272A626C1}" type="datetime1">
              <a:rPr lang="ru-RU" smtClean="0"/>
              <a:t>14.10.2021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16848F-27AD-43B9-904C-1CF05D24EB3C}" type="datetime1">
              <a:rPr lang="ru-RU" smtClean="0"/>
              <a:t>14.10.2021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090412-2DE5-405A-816E-F08FB54EB168}" type="datetime1">
              <a:rPr lang="ru-RU" smtClean="0"/>
              <a:t>14.10.2021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Номер слайда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4C2D7CB-4DC1-4BB7-BF00-4C36160857E0}" type="datetime1">
              <a:rPr lang="ru-RU" smtClean="0"/>
              <a:t>14.10.2021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060D38F-E364-4ED4-9BF4-D7F00FFBE76A}" type="datetime1">
              <a:rPr lang="ru-RU" smtClean="0"/>
              <a:t>14.10.2021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F183FEFD-AB08-4CB5-AE4D-2F6B12D8E3B0}" type="datetime1">
              <a:rPr lang="ru-RU" smtClean="0"/>
              <a:t>14.10.2021</a:t>
            </a:fld>
            <a:endParaRPr lang="en-US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Рисунок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EBEA1583-5CEF-4E36-A7FC-D34B7E954D76}" type="datetime1">
              <a:rPr lang="ru-RU" smtClean="0"/>
              <a:t>14.10.2021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Прямоугольник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Прямоугольник 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" dirty="0"/>
              <a:t>Стиль образца заголовка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"/>
              <a:t>Щелкните, чтобы изменить стили текста образца слайда</a:t>
            </a:r>
          </a:p>
          <a:p>
            <a:pPr lvl="1" rtl="0"/>
            <a:r>
              <a:rPr lang="ru"/>
              <a:t>Второй уровень</a:t>
            </a:r>
          </a:p>
          <a:p>
            <a:pPr lvl="2" rtl="0"/>
            <a:r>
              <a:rPr lang="ru"/>
              <a:t>Третий уровень</a:t>
            </a:r>
          </a:p>
          <a:p>
            <a:pPr lvl="3" rtl="0"/>
            <a:r>
              <a:rPr lang="ru"/>
              <a:t>Четвертый уровень</a:t>
            </a:r>
          </a:p>
          <a:p>
            <a:pPr lvl="4" rtl="0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068A786-B8BF-4988-ACBA-DD9B5BC8D522}" type="datetime1">
              <a:rPr lang="ru-RU" smtClean="0"/>
              <a:t>14.10.2021</a:t>
            </a:fld>
            <a:endParaRPr lang="en-US" dirty="0"/>
          </a:p>
        </p:txBody>
      </p:sp>
      <p:sp>
        <p:nvSpPr>
          <p:cNvPr id="5" name="Нижний колонтитул 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  <p:sldLayoutId id="2147483674" r:id="rId12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Крупный план логотипа&#10;&#10;Автоматически созданное описание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82" name="Прямоугольник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Прямоугольник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2" y="2429844"/>
            <a:ext cx="4775075" cy="1630907"/>
          </a:xfrm>
        </p:spPr>
        <p:txBody>
          <a:bodyPr rtlCol="0">
            <a:normAutofit/>
          </a:bodyPr>
          <a:lstStyle/>
          <a:p>
            <a:r>
              <a:rPr lang="ru" sz="4400" dirty="0">
                <a:solidFill>
                  <a:schemeClr val="tx1"/>
                </a:solidFill>
              </a:rPr>
              <a:t>Лекція 5</a:t>
            </a:r>
            <a:br>
              <a:rPr lang="ru" sz="4400" dirty="0">
                <a:solidFill>
                  <a:schemeClr val="tx1"/>
                </a:solidFill>
              </a:rPr>
            </a:br>
            <a:r>
              <a:rPr lang="uk-UA" sz="180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Формування цільової аудиторії. Воронка продажів</a:t>
            </a:r>
            <a:endParaRPr lang="ru" sz="44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AE63374A-B02F-443C-9426-E1EA55346B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F57BB5-F348-47D6-A655-18B6F7D13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solidFill>
                  <a:srgbClr val="FF0000"/>
                </a:solidFill>
                <a:latin typeface="Arial Black" panose="020B0A04020102020204" pitchFamily="34" charset="0"/>
              </a:rPr>
              <a:t>Мета воронки продажу – </a:t>
            </a:r>
            <a:r>
              <a:rPr lang="uk-U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визначити місце у воронці потенційного клієнта, надати на кожному витку воронки актуальну інформацію клієнтові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5185DE-B906-493E-93FA-D1C6FDDA5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highlight>
                  <a:srgbClr val="FFFF00"/>
                </a:highlight>
              </a:rPr>
              <a:t>1. пошук сайту </a:t>
            </a:r>
            <a:r>
              <a:rPr lang="uk-UA" dirty="0"/>
              <a:t>– запропонувати завітати до сайту (</a:t>
            </a:r>
            <a:r>
              <a:rPr lang="uk-UA" dirty="0" err="1"/>
              <a:t>сео</a:t>
            </a:r>
            <a:r>
              <a:rPr lang="uk-UA" dirty="0"/>
              <a:t>, цікава пропозиція, проблема)</a:t>
            </a:r>
          </a:p>
          <a:p>
            <a:r>
              <a:rPr lang="uk-UA" dirty="0">
                <a:highlight>
                  <a:srgbClr val="00FF00"/>
                </a:highlight>
              </a:rPr>
              <a:t>2. пошук товару на сайті </a:t>
            </a:r>
            <a:r>
              <a:rPr lang="uk-UA" dirty="0"/>
              <a:t>– запропонувати реєстрацію, підписку на розсилку….</a:t>
            </a:r>
          </a:p>
          <a:p>
            <a:r>
              <a:rPr lang="uk-UA" dirty="0">
                <a:highlight>
                  <a:srgbClr val="FF00FF"/>
                </a:highlight>
              </a:rPr>
              <a:t>3. зацікавленість товаром </a:t>
            </a:r>
            <a:r>
              <a:rPr lang="uk-UA" dirty="0"/>
              <a:t>(перегляд товару) – надання знижки, вказати на переваги, порівняти цін з іншими магазинами, порівняти функції товару з аналогічними, демонстрація ефекту. Обмеженість акції, штучний дефіцит, тощо.</a:t>
            </a:r>
          </a:p>
          <a:p>
            <a:r>
              <a:rPr lang="uk-UA" dirty="0">
                <a:highlight>
                  <a:srgbClr val="C0C0C0"/>
                </a:highlight>
              </a:rPr>
              <a:t>4.додавання товару в корзину </a:t>
            </a:r>
            <a:r>
              <a:rPr lang="uk-UA" dirty="0"/>
              <a:t>– знижка для нового (постійного) клієнта, безкоштовна (особливості доставки) доставка, сервіс, можливість повернення товару, гарантія.</a:t>
            </a:r>
          </a:p>
          <a:p>
            <a:r>
              <a:rPr lang="uk-UA" dirty="0">
                <a:highlight>
                  <a:srgbClr val="FF0000"/>
                </a:highlight>
              </a:rPr>
              <a:t>5.придбання товару </a:t>
            </a:r>
            <a:r>
              <a:rPr lang="uk-UA" dirty="0"/>
              <a:t>– відсутність </a:t>
            </a:r>
            <a:r>
              <a:rPr lang="uk-UA" dirty="0" err="1"/>
              <a:t>предоплати</a:t>
            </a:r>
            <a:r>
              <a:rPr lang="uk-UA" dirty="0"/>
              <a:t>, знижка на наступний товар, подарунок, статус постійного клієнта, клієнтська база, надання сертифікатів для друзів…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4722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6028FE-6C3F-4807-884B-6A7E44BA1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highlight>
                  <a:srgbClr val="FF0000"/>
                </a:highlight>
              </a:rPr>
              <a:t>Інструменти для ефективної роботи з воронкою продажів</a:t>
            </a:r>
            <a:endParaRPr lang="ru-RU" dirty="0">
              <a:highlight>
                <a:srgbClr val="FF0000"/>
              </a:highlight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C79059C-42BD-4500-A17F-763FCB0C3488}"/>
              </a:ext>
            </a:extLst>
          </p:cNvPr>
          <p:cNvSpPr/>
          <p:nvPr/>
        </p:nvSpPr>
        <p:spPr>
          <a:xfrm>
            <a:off x="1084976" y="2157392"/>
            <a:ext cx="9124426" cy="2395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b="1" dirty="0" err="1">
                <a:solidFill>
                  <a:srgbClr val="333333"/>
                </a:solidFill>
                <a:latin typeface="Arial" panose="020B0604020202020204" pitchFamily="34" charset="0"/>
              </a:rPr>
              <a:t>Формування</a:t>
            </a:r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Arial" panose="020B0604020202020204" pitchFamily="34" charset="0"/>
              </a:rPr>
              <a:t>інтересу</a:t>
            </a:r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</a:rPr>
              <a:t> до </a:t>
            </a:r>
            <a:r>
              <a:rPr lang="ru-RU" b="1" dirty="0" err="1">
                <a:solidFill>
                  <a:srgbClr val="333333"/>
                </a:solidFill>
                <a:latin typeface="Arial" panose="020B0604020202020204" pitchFamily="34" charset="0"/>
              </a:rPr>
              <a:t>товарів</a:t>
            </a:r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</a:rPr>
              <a:t> і </a:t>
            </a:r>
            <a:r>
              <a:rPr lang="ru-RU" b="1" dirty="0" err="1">
                <a:solidFill>
                  <a:srgbClr val="333333"/>
                </a:solidFill>
                <a:latin typeface="Arial" panose="020B0604020202020204" pitchFamily="34" charset="0"/>
              </a:rPr>
              <a:t>послуг</a:t>
            </a:r>
            <a:endParaRPr lang="ru-RU" b="1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50000"/>
              </a:lnSpc>
            </a:pP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Залучення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користувачів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у воронку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продажів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–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досить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вивчена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область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інтернет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-маркетингу. Але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постійно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зростаюча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конкуренція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змушує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створювати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і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впроваджувати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нові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технології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збільшення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прибутків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.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Стандартні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підходи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вже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мало кого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цікавлять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– на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сьогоднішній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день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потрібно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вибудовувати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персоніфіковані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відносини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з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клієнтами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  <a:endParaRPr lang="ru-RU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996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4E89FA86-E2AB-482A-B3B1-DD785D55C86D}"/>
              </a:ext>
            </a:extLst>
          </p:cNvPr>
          <p:cNvSpPr txBox="1">
            <a:spLocks/>
          </p:cNvSpPr>
          <p:nvPr/>
        </p:nvSpPr>
        <p:spPr>
          <a:xfrm>
            <a:off x="573247" y="163789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dirty="0">
                <a:highlight>
                  <a:srgbClr val="FF0000"/>
                </a:highlight>
              </a:rPr>
              <a:t>Інструменти для ефективної роботи з воронкою продажів</a:t>
            </a:r>
            <a:endParaRPr lang="ru-RU" dirty="0">
              <a:highlight>
                <a:srgbClr val="FF0000"/>
              </a:highlight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F99491E-BF69-4BE1-B44A-133AD963BD68}"/>
              </a:ext>
            </a:extLst>
          </p:cNvPr>
          <p:cNvSpPr/>
          <p:nvPr/>
        </p:nvSpPr>
        <p:spPr>
          <a:xfrm>
            <a:off x="973123" y="5075338"/>
            <a:ext cx="109476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Закриття</a:t>
            </a:r>
            <a:r>
              <a:rPr lang="ru-RU" b="1" dirty="0"/>
              <a:t> угоди</a:t>
            </a:r>
          </a:p>
          <a:p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Це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заключний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етап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створення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воронки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продажів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.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Якщо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угода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укладена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, то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це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означає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що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відвідувач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потрапив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у воронку,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досяг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її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дна і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вийшов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покупцем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.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Кількість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закритих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угод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–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це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головний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показник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успішності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продавця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і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системи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маркетингу в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цілому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  <a:endParaRPr lang="ru-RU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E29657E2-0779-44EC-84E5-395A62122B0D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000376" cy="147732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ru-RU" sz="2400" b="1" dirty="0"/>
              <a:t>Робота з </a:t>
            </a:r>
            <a:r>
              <a:rPr lang="ru-RU" sz="2400" b="1" dirty="0" err="1"/>
              <a:t>запереченнями</a:t>
            </a:r>
            <a:r>
              <a:rPr lang="ru-RU" sz="2400" b="1" dirty="0"/>
              <a:t> (</a:t>
            </a:r>
            <a:r>
              <a:rPr lang="ru-RU" sz="2400" b="1" dirty="0" err="1"/>
              <a:t>переконання</a:t>
            </a:r>
            <a:r>
              <a:rPr lang="ru-RU" sz="2400" b="1" dirty="0"/>
              <a:t>)</a:t>
            </a:r>
          </a:p>
          <a:p>
            <a:pPr fontAlgn="base"/>
            <a:r>
              <a:rPr lang="ru-RU" sz="2400" dirty="0" err="1"/>
              <a:t>Цей</a:t>
            </a:r>
            <a:r>
              <a:rPr lang="ru-RU" sz="2400" dirty="0"/>
              <a:t> </a:t>
            </a:r>
            <a:r>
              <a:rPr lang="ru-RU" sz="2400" dirty="0" err="1"/>
              <a:t>інструмент</a:t>
            </a:r>
            <a:r>
              <a:rPr lang="ru-RU" sz="2400" dirty="0"/>
              <a:t> </a:t>
            </a:r>
            <a:r>
              <a:rPr lang="ru-RU" sz="2400" dirty="0" err="1"/>
              <a:t>успішно</a:t>
            </a:r>
            <a:r>
              <a:rPr lang="ru-RU" sz="2400" dirty="0"/>
              <a:t> </a:t>
            </a:r>
            <a:r>
              <a:rPr lang="ru-RU" sz="2400" dirty="0" err="1"/>
              <a:t>застосовується</a:t>
            </a:r>
            <a:r>
              <a:rPr lang="ru-RU" sz="2400" dirty="0"/>
              <a:t> для будь-</a:t>
            </a:r>
            <a:r>
              <a:rPr lang="ru-RU" sz="2400" dirty="0" err="1"/>
              <a:t>яких</a:t>
            </a:r>
            <a:r>
              <a:rPr lang="ru-RU" sz="2400" dirty="0"/>
              <a:t> </a:t>
            </a:r>
            <a:r>
              <a:rPr lang="ru-RU" sz="2400" dirty="0" err="1"/>
              <a:t>галузей</a:t>
            </a:r>
            <a:r>
              <a:rPr lang="ru-RU" sz="2400" dirty="0"/>
              <a:t> </a:t>
            </a:r>
            <a:r>
              <a:rPr lang="ru-RU" sz="2400" dirty="0" err="1"/>
              <a:t>торгівлі</a:t>
            </a:r>
            <a:r>
              <a:rPr lang="ru-RU" sz="2400" dirty="0"/>
              <a:t>. </a:t>
            </a:r>
            <a:r>
              <a:rPr lang="ru-RU" sz="2400" dirty="0" err="1"/>
              <a:t>Потрібно</a:t>
            </a:r>
            <a:r>
              <a:rPr lang="ru-RU" sz="2400" dirty="0"/>
              <a:t> </a:t>
            </a:r>
            <a:r>
              <a:rPr lang="ru-RU" sz="2400" u="sng" dirty="0" err="1"/>
              <a:t>заздалегідь</a:t>
            </a:r>
            <a:r>
              <a:rPr lang="ru-RU" sz="2400" u="sng" dirty="0"/>
              <a:t> </a:t>
            </a:r>
            <a:r>
              <a:rPr lang="ru-RU" sz="2400" u="sng" dirty="0" err="1"/>
              <a:t>визначити</a:t>
            </a:r>
            <a:r>
              <a:rPr lang="ru-RU" sz="2400" u="sng" dirty="0"/>
              <a:t>, </a:t>
            </a:r>
            <a:r>
              <a:rPr lang="ru-RU" sz="2400" u="sng" dirty="0" err="1"/>
              <a:t>які</a:t>
            </a:r>
            <a:r>
              <a:rPr lang="ru-RU" sz="2400" u="sng" dirty="0"/>
              <a:t> </a:t>
            </a:r>
            <a:r>
              <a:rPr lang="ru-RU" sz="2400" u="sng" dirty="0" err="1"/>
              <a:t>заперечення</a:t>
            </a:r>
            <a:r>
              <a:rPr lang="ru-RU" sz="2400" u="sng" dirty="0"/>
              <a:t> і </a:t>
            </a:r>
            <a:r>
              <a:rPr lang="ru-RU" sz="2400" u="sng" dirty="0" err="1"/>
              <a:t>питання</a:t>
            </a:r>
            <a:r>
              <a:rPr lang="ru-RU" sz="2400" u="sng" dirty="0"/>
              <a:t> </a:t>
            </a:r>
            <a:r>
              <a:rPr lang="ru-RU" sz="2400" u="sng" dirty="0" err="1"/>
              <a:t>можуть</a:t>
            </a:r>
            <a:r>
              <a:rPr lang="ru-RU" sz="2400" u="sng" dirty="0"/>
              <a:t> </a:t>
            </a:r>
            <a:r>
              <a:rPr lang="ru-RU" sz="2400" u="sng" dirty="0" err="1"/>
              <a:t>надійти</a:t>
            </a:r>
            <a:r>
              <a:rPr lang="ru-RU" sz="2400" u="sng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відвідувачів</a:t>
            </a:r>
            <a:r>
              <a:rPr lang="ru-RU" sz="2400" dirty="0"/>
              <a:t> і </a:t>
            </a:r>
            <a:r>
              <a:rPr lang="ru-RU" sz="2400" dirty="0" err="1"/>
              <a:t>підготувати</a:t>
            </a:r>
            <a:r>
              <a:rPr lang="ru-RU" sz="2400" dirty="0"/>
              <a:t> </a:t>
            </a:r>
            <a:r>
              <a:rPr lang="ru-RU" sz="2400" dirty="0" err="1"/>
              <a:t>можливі</a:t>
            </a:r>
            <a:r>
              <a:rPr lang="ru-RU" sz="2400" dirty="0"/>
              <a:t> </a:t>
            </a:r>
            <a:r>
              <a:rPr lang="ru-RU" sz="2400" dirty="0" err="1"/>
              <a:t>варіанти</a:t>
            </a:r>
            <a:r>
              <a:rPr lang="ru-RU" sz="2400" dirty="0"/>
              <a:t> </a:t>
            </a:r>
            <a:r>
              <a:rPr lang="ru-RU" sz="2400" dirty="0" err="1"/>
              <a:t>відповідей</a:t>
            </a:r>
            <a:r>
              <a:rPr lang="ru-RU" sz="2400" dirty="0"/>
              <a:t>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скрипти</a:t>
            </a:r>
            <a:r>
              <a:rPr lang="ru-RU" sz="2400" dirty="0"/>
              <a:t>). </a:t>
            </a:r>
            <a:r>
              <a:rPr lang="ru-RU" sz="2400" dirty="0" err="1"/>
              <a:t>Продавець</a:t>
            </a:r>
            <a:r>
              <a:rPr lang="ru-RU" sz="2400" dirty="0"/>
              <a:t> повинен </a:t>
            </a:r>
            <a:r>
              <a:rPr lang="ru-RU" sz="2400" dirty="0" err="1"/>
              <a:t>нейтралізувати</a:t>
            </a:r>
            <a:r>
              <a:rPr lang="ru-RU" sz="2400" dirty="0"/>
              <a:t> </a:t>
            </a:r>
            <a:r>
              <a:rPr lang="ru-RU" sz="2400" dirty="0" err="1"/>
              <a:t>всі</a:t>
            </a:r>
            <a:r>
              <a:rPr lang="ru-RU" sz="2400" dirty="0"/>
              <a:t> страхи і </a:t>
            </a:r>
            <a:r>
              <a:rPr lang="ru-RU" sz="2400" dirty="0" err="1"/>
              <a:t>сумніви</a:t>
            </a:r>
            <a:r>
              <a:rPr lang="ru-RU" sz="2400" dirty="0"/>
              <a:t> </a:t>
            </a:r>
            <a:r>
              <a:rPr lang="ru-RU" sz="2400" dirty="0" err="1"/>
              <a:t>клієнтів</a:t>
            </a:r>
            <a:r>
              <a:rPr lang="ru-RU" sz="2400" dirty="0"/>
              <a:t>, </a:t>
            </a:r>
            <a:r>
              <a:rPr lang="ru-RU" sz="2400" dirty="0" err="1"/>
              <a:t>переконати</a:t>
            </a:r>
            <a:r>
              <a:rPr lang="ru-RU" sz="2400" dirty="0"/>
              <a:t>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зробити</a:t>
            </a:r>
            <a:r>
              <a:rPr lang="ru-RU" sz="2400" dirty="0"/>
              <a:t> покупку. </a:t>
            </a:r>
          </a:p>
          <a:p>
            <a:pPr fontAlgn="base"/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Серед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найрозповсюджених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«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страхів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»: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ціна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спосіб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оплати, треба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подумати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-не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впевнена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оригіна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чи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ні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можливість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повернення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…</a:t>
            </a:r>
          </a:p>
          <a:p>
            <a:pPr fontAlgn="base"/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46818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2697B18-5232-487D-8775-0D4111A1FF92}"/>
              </a:ext>
            </a:extLst>
          </p:cNvPr>
          <p:cNvSpPr/>
          <p:nvPr/>
        </p:nvSpPr>
        <p:spPr>
          <a:xfrm>
            <a:off x="989901" y="335846"/>
            <a:ext cx="10175846" cy="5442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</a:pPr>
            <a:r>
              <a:rPr lang="ru-RU" b="1" dirty="0">
                <a:solidFill>
                  <a:srgbClr val="FF2104"/>
                </a:solidFill>
                <a:latin typeface="Arial" panose="020B0604020202020204" pitchFamily="34" charset="0"/>
              </a:rPr>
              <a:t>Як </a:t>
            </a:r>
            <a:r>
              <a:rPr lang="ru-RU" b="1" dirty="0" err="1">
                <a:solidFill>
                  <a:srgbClr val="FF2104"/>
                </a:solidFill>
                <a:latin typeface="Arial" panose="020B0604020202020204" pitchFamily="34" charset="0"/>
              </a:rPr>
              <a:t>побудувати</a:t>
            </a:r>
            <a:r>
              <a:rPr lang="ru-RU" b="1" dirty="0">
                <a:solidFill>
                  <a:srgbClr val="FF2104"/>
                </a:solidFill>
                <a:latin typeface="Arial" panose="020B0604020202020204" pitchFamily="34" charset="0"/>
              </a:rPr>
              <a:t> воронку </a:t>
            </a:r>
            <a:r>
              <a:rPr lang="ru-RU" b="1" dirty="0" err="1">
                <a:solidFill>
                  <a:srgbClr val="FF2104"/>
                </a:solidFill>
                <a:latin typeface="Arial" panose="020B0604020202020204" pitchFamily="34" charset="0"/>
              </a:rPr>
              <a:t>продажів</a:t>
            </a:r>
            <a:r>
              <a:rPr lang="ru-RU" b="1" dirty="0">
                <a:solidFill>
                  <a:srgbClr val="FF2104"/>
                </a:solidFill>
                <a:latin typeface="Arial" panose="020B0604020202020204" pitchFamily="34" charset="0"/>
              </a:rPr>
              <a:t> для </a:t>
            </a:r>
            <a:r>
              <a:rPr lang="ru-RU" b="1" dirty="0" err="1">
                <a:solidFill>
                  <a:srgbClr val="FF2104"/>
                </a:solidFill>
                <a:latin typeface="Arial" panose="020B0604020202020204" pitchFamily="34" charset="0"/>
              </a:rPr>
              <a:t>свого</a:t>
            </a:r>
            <a:r>
              <a:rPr lang="ru-RU" b="1" dirty="0">
                <a:solidFill>
                  <a:srgbClr val="FF2104"/>
                </a:solidFill>
                <a:latin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FF2104"/>
                </a:solidFill>
                <a:latin typeface="Arial" panose="020B0604020202020204" pitchFamily="34" charset="0"/>
              </a:rPr>
              <a:t>бізнесу</a:t>
            </a:r>
            <a:endParaRPr lang="ru-RU" b="1" dirty="0">
              <a:solidFill>
                <a:srgbClr val="FF2104"/>
              </a:solidFill>
              <a:latin typeface="Arial" panose="020B0604020202020204" pitchFamily="34" charset="0"/>
            </a:endParaRPr>
          </a:p>
          <a:p>
            <a:pPr marL="324000" fontAlgn="base">
              <a:lnSpc>
                <a:spcPct val="150000"/>
              </a:lnSpc>
            </a:pP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	</a:t>
            </a:r>
          </a:p>
          <a:p>
            <a:pPr marL="324000" fontAlgn="base">
              <a:lnSpc>
                <a:spcPct val="150000"/>
              </a:lnSpc>
            </a:pP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Особливості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побудови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воронки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продажів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визначаються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видом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комерційної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діяльності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.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Універсальних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рекомендацій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немає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, тому воронки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можна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створювати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як для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бізнесу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в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цілому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, так і для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аналізу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роботи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окремих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підрозділів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або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співробітників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, за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місяць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або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за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інший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часовий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проміжок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з метою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аналізу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тих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чи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інших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показників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</a:p>
          <a:p>
            <a:pPr marL="324000" fontAlgn="base">
              <a:lnSpc>
                <a:spcPct val="150000"/>
              </a:lnSpc>
            </a:pP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	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Це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можна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робити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“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вручну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”,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тобто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своїми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силами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збираючи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та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аналізуючи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дані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. Але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можна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і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спростити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завдання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скориставшись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спеціальними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Arial" panose="020B0604020202020204" pitchFamily="34" charset="0"/>
              </a:rPr>
              <a:t>сервісами</a:t>
            </a:r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</a:rPr>
              <a:t> і </a:t>
            </a:r>
            <a:r>
              <a:rPr lang="ru-RU" b="1" dirty="0" err="1">
                <a:solidFill>
                  <a:srgbClr val="333333"/>
                </a:solidFill>
                <a:latin typeface="Arial" panose="020B0604020202020204" pitchFamily="34" charset="0"/>
              </a:rPr>
              <a:t>програмами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.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Це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дозволить вам з великою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точністю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визначити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:</a:t>
            </a:r>
          </a:p>
          <a:p>
            <a:pPr marL="781200" lvl="1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етапи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, на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яких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втрачається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найбільше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потенційних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клієнтів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;</a:t>
            </a:r>
          </a:p>
          <a:p>
            <a:pPr marL="781200" lvl="1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групи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відвідувачів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роботі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з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якими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потрібно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приділити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особливу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увагу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;</a:t>
            </a:r>
          </a:p>
          <a:p>
            <a:pPr marL="781200" lvl="1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ймовірність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здійснення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покупок за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різних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умов;</a:t>
            </a:r>
          </a:p>
          <a:p>
            <a:pPr marL="781200" lvl="1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реакція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на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акції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розпродажі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і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інші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маркетингові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заходи.</a:t>
            </a:r>
            <a:endParaRPr lang="ru-RU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848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2BF3541-EB22-41B6-8CB8-D5F4B18FB4BC}"/>
              </a:ext>
            </a:extLst>
          </p:cNvPr>
          <p:cNvSpPr/>
          <p:nvPr/>
        </p:nvSpPr>
        <p:spPr>
          <a:xfrm>
            <a:off x="931177" y="2055427"/>
            <a:ext cx="1071274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333333"/>
                </a:solidFill>
                <a:latin typeface="Arial" panose="020B0604020202020204" pitchFamily="34" charset="0"/>
              </a:rPr>
              <a:t>Google Analytics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 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допоможе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зібрати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детальну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інформацію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не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тільки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про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дії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ваших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клієнтів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на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сайті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, а й про них самих. Для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побудови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воронки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продажів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за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допомогою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цього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сервісу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можна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налаштувати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цілі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(переходи за 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URL,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кількість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переглянутих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під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час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відвідування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сторінок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та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ін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.) і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відстежувати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кількість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користувачів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що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їх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досягли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rgbClr val="333333"/>
                </a:solidFill>
                <a:latin typeface="Arial" panose="020B0604020202020204" pitchFamily="34" charset="0"/>
              </a:rPr>
              <a:t>Bpm’online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 (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</a:rPr>
              <a:t>Terrasoft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)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дозволяє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вибрати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кілька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варіантів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воронки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продажів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.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Також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пропонуються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для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користувача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фільтри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, за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допомогою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яких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упорядковуються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воронки за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окремими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категоріями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rgbClr val="333333"/>
                </a:solidFill>
                <a:latin typeface="Arial" panose="020B0604020202020204" pitchFamily="34" charset="0"/>
              </a:rPr>
              <a:t>RegionSoft</a:t>
            </a:r>
            <a:r>
              <a:rPr lang="en-US" b="1" dirty="0">
                <a:solidFill>
                  <a:srgbClr val="333333"/>
                </a:solidFill>
                <a:latin typeface="Arial" panose="020B0604020202020204" pitchFamily="34" charset="0"/>
              </a:rPr>
              <a:t> CRM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 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надає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можливість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формувати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воронку за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галузями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розміром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, менеджером,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групами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продажів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тощо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.,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створює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звіти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кожного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клієнта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відображає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всі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взаємодії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компанії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з ним.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b="1" dirty="0" err="1">
                <a:solidFill>
                  <a:srgbClr val="333333"/>
                </a:solidFill>
                <a:latin typeface="Arial" panose="020B0604020202020204" pitchFamily="34" charset="0"/>
              </a:rPr>
              <a:t>Клієнт-комунікатор</a:t>
            </a:r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333333"/>
                </a:solidFill>
                <a:latin typeface="Arial" panose="020B0604020202020204" pitchFamily="34" charset="0"/>
              </a:rPr>
              <a:t>CRM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 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створює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воронки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продажів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в табличному і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графічному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вигляді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оцінює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шлях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клієнтів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на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різних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етапах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;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rgbClr val="333333"/>
                </a:solidFill>
                <a:latin typeface="Arial" panose="020B0604020202020204" pitchFamily="34" charset="0"/>
              </a:rPr>
              <a:t>amoCRM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 –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це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воронка,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що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показує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результати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за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кількістю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продажів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та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їх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загальною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сумою.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Надає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можливість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прогнозувати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продаж на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основі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поточних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операцій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і статистики за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попередні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періоди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  <a:endParaRPr lang="ru-RU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8D75C6CC-CE19-4D69-B44A-3DA368E7D50B}"/>
              </a:ext>
            </a:extLst>
          </p:cNvPr>
          <p:cNvSpPr txBox="1">
            <a:spLocks/>
          </p:cNvSpPr>
          <p:nvPr/>
        </p:nvSpPr>
        <p:spPr>
          <a:xfrm>
            <a:off x="838200" y="446472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dirty="0">
                <a:highlight>
                  <a:srgbClr val="FF0000"/>
                </a:highlight>
              </a:rPr>
              <a:t>Дієві інструменти для побудови воронки продажів</a:t>
            </a:r>
            <a:endParaRPr lang="ru-RU" dirty="0"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248071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DF0B85A-63D4-4FA2-B519-2FD88D28F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060D38F-E364-4ED4-9BF4-D7F00FFBE76A}" type="datetime1">
              <a:rPr lang="ru-RU" smtClean="0"/>
              <a:t>14.10.2021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493B96-C23D-4A31-8B84-24C059F3115C}"/>
              </a:ext>
            </a:extLst>
          </p:cNvPr>
          <p:cNvSpPr txBox="1"/>
          <p:nvPr/>
        </p:nvSpPr>
        <p:spPr>
          <a:xfrm>
            <a:off x="1634836" y="2731715"/>
            <a:ext cx="960119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/>
              <a:t>Сьогодні ринок різних пропозицій настільки великий, що підготувати продукт і просто чекати продажів – погана стратегія. Результати досліджень </a:t>
            </a:r>
            <a:r>
              <a:rPr lang="en-US"/>
              <a:t>Website Builder </a:t>
            </a:r>
            <a:r>
              <a:rPr lang="ru-RU"/>
              <a:t>показують, що сегментування і індивідуальні пропозиції для невеликих груп людей з однаковими запитами збільшують продажі в 18 разів, ніж ті, які спрямовані на широку аудиторію. </a:t>
            </a:r>
            <a:br>
              <a:rPr lang="ru-RU"/>
            </a:br>
            <a:r>
              <a:rPr lang="ru-RU"/>
              <a:t>У нашій статті ми розглянемо способи сегментації аудиторії, особливості створення окремих пропозицій для кожної групи користувачів, і як такий підхід роботи з клієнтами впливає на конверсію та продажу.</a:t>
            </a:r>
            <a:endParaRPr lang="ru-RU" b="1" dirty="0">
              <a:effectLst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B739A9-5B61-4929-829F-A46B86962F8C}"/>
              </a:ext>
            </a:extLst>
          </p:cNvPr>
          <p:cNvSpPr txBox="1"/>
          <p:nvPr/>
        </p:nvSpPr>
        <p:spPr>
          <a:xfrm>
            <a:off x="1634836" y="204954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 err="1">
                <a:effectLst/>
              </a:rPr>
              <a:t>Основні</a:t>
            </a:r>
            <a:r>
              <a:rPr lang="ru-RU" b="1" dirty="0">
                <a:effectLst/>
              </a:rPr>
              <a:t> </a:t>
            </a:r>
            <a:r>
              <a:rPr lang="ru-RU" b="1" dirty="0" err="1">
                <a:effectLst/>
              </a:rPr>
              <a:t>методи</a:t>
            </a:r>
            <a:r>
              <a:rPr lang="ru-RU" b="1" dirty="0">
                <a:effectLst/>
              </a:rPr>
              <a:t> </a:t>
            </a:r>
            <a:r>
              <a:rPr lang="ru-RU" b="1" dirty="0" err="1">
                <a:effectLst/>
              </a:rPr>
              <a:t>сегментації</a:t>
            </a:r>
            <a:r>
              <a:rPr lang="ru-RU" b="1" dirty="0">
                <a:effectLst/>
              </a:rPr>
              <a:t> </a:t>
            </a:r>
            <a:r>
              <a:rPr lang="ru-RU" b="1" dirty="0" err="1">
                <a:effectLst/>
              </a:rPr>
              <a:t>аудиторії</a:t>
            </a:r>
            <a:endParaRPr lang="ru-RU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77526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7FBA31F-775D-4011-81C5-2D38770DB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060D38F-E364-4ED4-9BF4-D7F00FFBE76A}" type="datetime1">
              <a:rPr lang="ru-RU" smtClean="0"/>
              <a:t>14.10.2021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BB5CF1-9E4F-4F4F-8A0B-8466D43C02DD}"/>
              </a:ext>
            </a:extLst>
          </p:cNvPr>
          <p:cNvSpPr txBox="1"/>
          <p:nvPr/>
        </p:nvSpPr>
        <p:spPr>
          <a:xfrm>
            <a:off x="969818" y="861766"/>
            <a:ext cx="10418618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 err="1"/>
              <a:t>Чому</a:t>
            </a:r>
            <a:r>
              <a:rPr lang="ru-RU" b="1" dirty="0"/>
              <a:t> </a:t>
            </a:r>
            <a:r>
              <a:rPr lang="ru-RU" b="1" dirty="0" err="1"/>
              <a:t>важливо</a:t>
            </a:r>
            <a:r>
              <a:rPr lang="ru-RU" b="1" dirty="0"/>
              <a:t> </a:t>
            </a:r>
            <a:r>
              <a:rPr lang="ru-RU" b="1" dirty="0" err="1"/>
              <a:t>проводити</a:t>
            </a:r>
            <a:r>
              <a:rPr lang="ru-RU" b="1" dirty="0"/>
              <a:t> </a:t>
            </a:r>
            <a:r>
              <a:rPr lang="ru-RU" b="1" dirty="0" err="1"/>
              <a:t>сегментацію</a:t>
            </a:r>
            <a:endParaRPr lang="ru-RU" b="1" dirty="0"/>
          </a:p>
          <a:p>
            <a:r>
              <a:rPr lang="ru-RU" dirty="0" err="1"/>
              <a:t>Сегментація</a:t>
            </a:r>
            <a:r>
              <a:rPr lang="ru-RU" dirty="0"/>
              <a:t> – </a:t>
            </a:r>
            <a:r>
              <a:rPr lang="ru-RU" dirty="0" err="1"/>
              <a:t>розподіл</a:t>
            </a:r>
            <a:r>
              <a:rPr lang="ru-RU" dirty="0"/>
              <a:t> </a:t>
            </a:r>
            <a:r>
              <a:rPr lang="ru-RU" dirty="0" err="1"/>
              <a:t>аудиторії</a:t>
            </a:r>
            <a:r>
              <a:rPr lang="ru-RU" dirty="0"/>
              <a:t> на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з </a:t>
            </a:r>
            <a:r>
              <a:rPr lang="ru-RU" dirty="0" err="1"/>
              <a:t>однаковими</a:t>
            </a:r>
            <a:r>
              <a:rPr lang="ru-RU" dirty="0"/>
              <a:t> </a:t>
            </a:r>
            <a:r>
              <a:rPr lang="ru-RU" dirty="0" err="1"/>
              <a:t>інтересами</a:t>
            </a:r>
            <a:r>
              <a:rPr lang="ru-RU" dirty="0"/>
              <a:t>.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безліч</a:t>
            </a:r>
            <a:r>
              <a:rPr lang="ru-RU" dirty="0"/>
              <a:t> </a:t>
            </a:r>
            <a:r>
              <a:rPr lang="ru-RU" dirty="0" err="1"/>
              <a:t>способів</a:t>
            </a:r>
            <a:r>
              <a:rPr lang="ru-RU" dirty="0"/>
              <a:t> </a:t>
            </a:r>
            <a:r>
              <a:rPr lang="ru-RU" dirty="0" err="1"/>
              <a:t>сегментації</a:t>
            </a:r>
            <a:r>
              <a:rPr lang="ru-RU" dirty="0"/>
              <a:t> </a:t>
            </a:r>
            <a:r>
              <a:rPr lang="ru-RU" dirty="0" err="1"/>
              <a:t>аудиторії</a:t>
            </a:r>
            <a:r>
              <a:rPr lang="ru-RU" dirty="0"/>
              <a:t>: по </a:t>
            </a:r>
            <a:r>
              <a:rPr lang="ru-RU" dirty="0" err="1"/>
              <a:t>геолокації</a:t>
            </a:r>
            <a:r>
              <a:rPr lang="ru-RU" dirty="0"/>
              <a:t>, за </a:t>
            </a:r>
            <a:r>
              <a:rPr lang="ru-RU" dirty="0" err="1"/>
              <a:t>віком</a:t>
            </a:r>
            <a:r>
              <a:rPr lang="ru-RU" dirty="0"/>
              <a:t>, бюджетом, способом </a:t>
            </a:r>
            <a:r>
              <a:rPr lang="ru-RU" dirty="0" err="1"/>
              <a:t>життя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 err="1"/>
              <a:t>Сегментація</a:t>
            </a:r>
            <a:r>
              <a:rPr lang="ru-RU" dirty="0"/>
              <a:t> </a:t>
            </a:r>
            <a:r>
              <a:rPr lang="ru-RU" dirty="0" err="1"/>
              <a:t>аудиторії</a:t>
            </a:r>
            <a:r>
              <a:rPr lang="ru-RU" dirty="0"/>
              <a:t> </a:t>
            </a:r>
            <a:r>
              <a:rPr lang="ru-RU" dirty="0" err="1"/>
              <a:t>збільшує</a:t>
            </a:r>
            <a:r>
              <a:rPr lang="ru-RU" dirty="0"/>
              <a:t> </a:t>
            </a:r>
            <a:r>
              <a:rPr lang="ru-RU" dirty="0" err="1"/>
              <a:t>конверсію</a:t>
            </a:r>
            <a:r>
              <a:rPr lang="ru-RU" dirty="0"/>
              <a:t>, </a:t>
            </a:r>
            <a:r>
              <a:rPr lang="ru-RU" dirty="0" err="1"/>
              <a:t>дзвінки</a:t>
            </a:r>
            <a:r>
              <a:rPr lang="ru-RU" dirty="0"/>
              <a:t>, заявки, </a:t>
            </a:r>
            <a:r>
              <a:rPr lang="ru-RU" dirty="0" err="1"/>
              <a:t>замовлення</a:t>
            </a:r>
            <a:r>
              <a:rPr lang="ru-RU" dirty="0"/>
              <a:t> і покупки.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виділите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 і </a:t>
            </a:r>
            <a:r>
              <a:rPr lang="ru-RU" dirty="0" err="1"/>
              <a:t>визначте</a:t>
            </a:r>
            <a:r>
              <a:rPr lang="ru-RU" dirty="0"/>
              <a:t> їх </a:t>
            </a:r>
            <a:r>
              <a:rPr lang="ru-RU" dirty="0" err="1"/>
              <a:t>інтереси</a:t>
            </a:r>
            <a:r>
              <a:rPr lang="ru-RU" dirty="0"/>
              <a:t>, вам буде </a:t>
            </a:r>
            <a:r>
              <a:rPr lang="ru-RU" dirty="0" err="1"/>
              <a:t>легше</a:t>
            </a:r>
            <a:r>
              <a:rPr lang="ru-RU" dirty="0"/>
              <a:t> </a:t>
            </a:r>
            <a:r>
              <a:rPr lang="ru-RU" dirty="0" err="1"/>
              <a:t>зробити</a:t>
            </a:r>
            <a:r>
              <a:rPr lang="ru-RU" dirty="0"/>
              <a:t> </a:t>
            </a:r>
            <a:r>
              <a:rPr lang="ru-RU" dirty="0" err="1"/>
              <a:t>відповідну</a:t>
            </a:r>
            <a:r>
              <a:rPr lang="ru-RU" dirty="0"/>
              <a:t> </a:t>
            </a:r>
            <a:r>
              <a:rPr lang="ru-RU" dirty="0" err="1"/>
              <a:t>пропозицію</a:t>
            </a:r>
            <a:r>
              <a:rPr lang="ru-RU" dirty="0"/>
              <a:t> в </a:t>
            </a:r>
            <a:r>
              <a:rPr lang="ru-RU" dirty="0" err="1"/>
              <a:t>потрібний</a:t>
            </a:r>
            <a:r>
              <a:rPr lang="ru-RU" dirty="0"/>
              <a:t> час.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A70A077-3213-434B-B0FA-CA2F3D9FCE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46"/>
          <a:stretch/>
        </p:blipFill>
        <p:spPr>
          <a:xfrm>
            <a:off x="2808834" y="3149275"/>
            <a:ext cx="6365083" cy="3068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934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ольник 1">
            <a:extLst>
              <a:ext uri="{FF2B5EF4-FFF2-40B4-BE49-F238E27FC236}">
                <a16:creationId xmlns:a16="http://schemas.microsoft.com/office/drawing/2014/main" id="{61B6D668-99DE-49D4-A57E-6D754A6473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229" y="739487"/>
            <a:ext cx="72898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365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altLang="ru-RU" sz="2000" b="1" dirty="0"/>
              <a:t>2. Сегментування цільової аудиторії.</a:t>
            </a:r>
          </a:p>
          <a:p>
            <a:pPr algn="ctr" eaLnBrk="1" hangingPunct="1"/>
            <a:endParaRPr lang="uk-UA" alt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uk-UA" alt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Сегментація ринку (покупців)</a:t>
            </a:r>
            <a:endParaRPr lang="ru-RU" alt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uk-UA" alt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alt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Сегментува́ння</a:t>
            </a:r>
            <a:r>
              <a:rPr lang="ru-RU" alt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ри́нку</a:t>
            </a:r>
            <a:r>
              <a:rPr lang="ru-RU" alt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</a:t>
            </a:r>
            <a:r>
              <a:rPr lang="ru-RU" alt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розподіл</a:t>
            </a:r>
            <a:r>
              <a:rPr lang="ru-RU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потенційних</a:t>
            </a:r>
            <a:r>
              <a:rPr lang="ru-RU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споживачів</a:t>
            </a:r>
            <a:r>
              <a:rPr lang="ru-RU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alt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групи</a:t>
            </a:r>
            <a:r>
              <a:rPr lang="ru-RU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alt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основі</a:t>
            </a:r>
            <a:r>
              <a:rPr lang="ru-RU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відмінностей</a:t>
            </a:r>
            <a:r>
              <a:rPr lang="ru-RU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їх потребах, характеристиках та </a:t>
            </a:r>
            <a:r>
              <a:rPr lang="ru-RU" alt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поведінці</a:t>
            </a:r>
            <a:r>
              <a:rPr lang="ru-RU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alt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Застосування</a:t>
            </a:r>
            <a:r>
              <a:rPr lang="ru-RU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концепції</a:t>
            </a:r>
            <a:r>
              <a:rPr lang="ru-RU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ринкового</a:t>
            </a:r>
            <a:r>
              <a:rPr lang="ru-RU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сегментування</a:t>
            </a:r>
            <a:r>
              <a:rPr lang="ru-RU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дозволяє</a:t>
            </a:r>
            <a:r>
              <a:rPr lang="ru-RU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підприємству</a:t>
            </a:r>
            <a:r>
              <a:rPr lang="ru-RU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alt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фірмі</a:t>
            </a:r>
            <a:r>
              <a:rPr lang="ru-RU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alt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досягти</a:t>
            </a:r>
            <a:r>
              <a:rPr lang="ru-RU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максимальної</a:t>
            </a:r>
            <a:r>
              <a:rPr lang="ru-RU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результативності</a:t>
            </a:r>
            <a:r>
              <a:rPr lang="ru-RU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маркетингової</a:t>
            </a:r>
            <a:r>
              <a:rPr lang="ru-RU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шляхом </a:t>
            </a:r>
            <a:r>
              <a:rPr lang="ru-RU" alt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використання</a:t>
            </a:r>
            <a:r>
              <a:rPr lang="ru-RU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своїх</a:t>
            </a:r>
            <a:r>
              <a:rPr lang="ru-RU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сильних</a:t>
            </a:r>
            <a:r>
              <a:rPr lang="ru-RU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сторін</a:t>
            </a:r>
            <a:r>
              <a:rPr lang="ru-RU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alt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урахуванням</a:t>
            </a:r>
            <a:r>
              <a:rPr lang="ru-RU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реальних</a:t>
            </a:r>
            <a:r>
              <a:rPr lang="ru-RU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умов на ринку. </a:t>
            </a:r>
          </a:p>
          <a:p>
            <a:pPr eaLnBrk="1" hangingPunct="1"/>
            <a:endParaRPr lang="ru-RU" alt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Сегментування</a:t>
            </a:r>
            <a:r>
              <a:rPr lang="ru-RU" alt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alt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поділ</a:t>
            </a:r>
            <a:r>
              <a:rPr lang="ru-RU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усього</a:t>
            </a:r>
            <a:r>
              <a:rPr lang="ru-RU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ринку на </a:t>
            </a:r>
            <a:r>
              <a:rPr lang="ru-RU" alt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окремі</a:t>
            </a:r>
            <a:r>
              <a:rPr lang="ru-RU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частини</a:t>
            </a:r>
            <a:r>
              <a:rPr lang="ru-RU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alt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сегменти</a:t>
            </a:r>
            <a:r>
              <a:rPr lang="ru-RU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ru-RU" alt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кожен</a:t>
            </a:r>
            <a:r>
              <a:rPr lang="ru-RU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alt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яких</a:t>
            </a:r>
            <a:r>
              <a:rPr lang="ru-RU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охоплює</a:t>
            </a:r>
            <a:r>
              <a:rPr lang="ru-RU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більш</a:t>
            </a:r>
            <a:r>
              <a:rPr lang="ru-RU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менш</a:t>
            </a:r>
            <a:r>
              <a:rPr lang="ru-RU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однорідні</a:t>
            </a:r>
            <a:r>
              <a:rPr lang="ru-RU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групи</a:t>
            </a:r>
            <a:r>
              <a:rPr lang="ru-RU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потенційних</a:t>
            </a:r>
            <a:r>
              <a:rPr lang="ru-RU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покупців</a:t>
            </a:r>
            <a:r>
              <a:rPr lang="ru-RU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alt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приблизно</a:t>
            </a:r>
            <a:r>
              <a:rPr lang="ru-RU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однаковими</a:t>
            </a:r>
            <a:r>
              <a:rPr lang="ru-RU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споживчими</a:t>
            </a:r>
            <a:r>
              <a:rPr lang="ru-RU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перевагами</a:t>
            </a:r>
            <a:r>
              <a:rPr lang="ru-RU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стереотипом </a:t>
            </a:r>
            <a:r>
              <a:rPr lang="ru-RU" alt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поведінки</a:t>
            </a:r>
            <a:r>
              <a:rPr lang="ru-RU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4339" name="Рисунок 2">
            <a:extLst>
              <a:ext uri="{FF2B5EF4-FFF2-40B4-BE49-F238E27FC236}">
                <a16:creationId xmlns:a16="http://schemas.microsoft.com/office/drawing/2014/main" id="{DA86C5B3-AC4F-43C2-BA32-274D4A9D24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017" y="476251"/>
            <a:ext cx="2547358" cy="1574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3">
            <a:extLst>
              <a:ext uri="{FF2B5EF4-FFF2-40B4-BE49-F238E27FC236}">
                <a16:creationId xmlns:a16="http://schemas.microsoft.com/office/drawing/2014/main" id="{247AAAD8-5DBC-4EF5-82A8-F7A372BEC0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1" y="260350"/>
            <a:ext cx="8208963" cy="614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Як правильно сегментувати аудиторію: основні критерії">
            <a:extLst>
              <a:ext uri="{FF2B5EF4-FFF2-40B4-BE49-F238E27FC236}">
                <a16:creationId xmlns:a16="http://schemas.microsoft.com/office/drawing/2014/main" id="{F8B1A309-36E0-4A9B-910D-BA29B936D53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560512" y="392111"/>
            <a:ext cx="8201025" cy="260350"/>
          </a:xfrm>
          <a:extLst>
            <a:ext uri="{C572A759-6A51-4108-AA02-DFA0A04FC94B}"/>
          </a:extLst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sz="1800" dirty="0" err="1"/>
              <a:t>Як</a:t>
            </a:r>
            <a:r>
              <a:rPr sz="1800" dirty="0"/>
              <a:t> </a:t>
            </a:r>
            <a:r>
              <a:rPr sz="1800" dirty="0" err="1"/>
              <a:t>правильно</a:t>
            </a:r>
            <a:r>
              <a:rPr sz="1800" dirty="0"/>
              <a:t> </a:t>
            </a:r>
            <a:r>
              <a:rPr sz="1800" dirty="0" err="1"/>
              <a:t>сегментувати</a:t>
            </a:r>
            <a:r>
              <a:rPr sz="1800" dirty="0"/>
              <a:t> </a:t>
            </a:r>
            <a:r>
              <a:rPr sz="1800" dirty="0" err="1"/>
              <a:t>аудиторію</a:t>
            </a:r>
            <a:r>
              <a:rPr sz="1800" dirty="0"/>
              <a:t>: </a:t>
            </a:r>
            <a:r>
              <a:rPr sz="1800" dirty="0" err="1"/>
              <a:t>основні</a:t>
            </a:r>
            <a:r>
              <a:rPr sz="1800" dirty="0"/>
              <a:t> </a:t>
            </a:r>
            <a:r>
              <a:rPr sz="1800" dirty="0" err="1"/>
              <a:t>критерії</a:t>
            </a:r>
            <a:r>
              <a:rPr sz="1800" dirty="0"/>
              <a:t> </a:t>
            </a:r>
          </a:p>
        </p:txBody>
      </p:sp>
      <p:sp>
        <p:nvSpPr>
          <p:cNvPr id="17411" name="Сегментація ЦА може грунтуватися на абсолютно різних факторах, включаючи глибинні мотиви і споживчі інсайти, але традиційним є поділ за такими ознаками:">
            <a:extLst>
              <a:ext uri="{FF2B5EF4-FFF2-40B4-BE49-F238E27FC236}">
                <a16:creationId xmlns:a16="http://schemas.microsoft.com/office/drawing/2014/main" id="{C53A687B-44E7-4D5F-9C7E-0F676165B1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950" y="822326"/>
            <a:ext cx="8555038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19050" tIns="19050" rIns="19050" bIns="19050" anchor="ctr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ru-RU" altLang="ru-RU" b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Сегментація може грунтуватися на абсолютно різних факторах, включаючи глибинні мотиви і споживчі інсайти, але традиційним є поділ за такими ознаками:</a:t>
            </a:r>
          </a:p>
        </p:txBody>
      </p:sp>
      <p:sp>
        <p:nvSpPr>
          <p:cNvPr id="215" name="Демографічна. Сегментація за цією ознакою поширена надзвичайно широко, оскільки дає можливість чіткої і однозначної ідентифікації потенційних клієнтів. Споживачі діляться на групи за допомогою таких змінних як вік, стать, рівень доходу, сімейний стан, на">
            <a:extLst>
              <a:ext uri="{FF2B5EF4-FFF2-40B4-BE49-F238E27FC236}">
                <a16:creationId xmlns:a16="http://schemas.microsoft.com/office/drawing/2014/main" id="{CAB2CAF0-DE2E-416D-AF9B-983F7228EA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75" y="2276475"/>
            <a:ext cx="773430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19050" tIns="19050" rIns="19050" bIns="19050" anchor="ctr">
            <a:spAutoFit/>
          </a:bodyPr>
          <a:lstStyle>
            <a:lvl1pPr defTabSz="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ru-RU" altLang="ru-RU" sz="2000" b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Демографічна.</a:t>
            </a:r>
            <a:r>
              <a:rPr lang="ru-RU" altLang="ru-RU" sz="200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Сегментація за цією ознакою поширена надзвичайно широко, оскільки дає можливість чіткої і однозначної ідентифікації потенційних клієнтів. Споживачі діляться на групи за допомогою таких змінних як вік, стать, рівень доходу, сімейний стан, національність, релігія, етап життєвого циклу.</a:t>
            </a:r>
          </a:p>
        </p:txBody>
      </p:sp>
      <p:sp>
        <p:nvSpPr>
          <p:cNvPr id="216" name="Географічна. Аудиторія (з оглядкою на масштаб бізнес-проекту) ділиться за країнами, областями, містами або районами міста. Це одна з елементарно простих форм сегментації, що дозволяє компанії впроваджувати для різних географічних ринків різні продукти і ">
            <a:extLst>
              <a:ext uri="{FF2B5EF4-FFF2-40B4-BE49-F238E27FC236}">
                <a16:creationId xmlns:a16="http://schemas.microsoft.com/office/drawing/2014/main" id="{20ED6111-4CCE-4929-8661-59B73A52B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75" y="4581526"/>
            <a:ext cx="8604250" cy="188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19050" tIns="19050" rIns="19050" bIns="19050" anchor="ctr">
            <a:spAutoFit/>
          </a:bodyPr>
          <a:lstStyle>
            <a:lvl1pPr defTabSz="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ru-RU" altLang="ru-RU" sz="2000" b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Географічна.</a:t>
            </a:r>
            <a:r>
              <a:rPr lang="ru-RU" altLang="ru-RU" sz="200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Аудиторія (з оглядкою на масштаб бізнес-проекту) ділиться за країнами, областями, містами або районами міста. Це одна з елементарно простих форм сегментації, що дозволяє компанії впроваджувати для різних географічних ринків різні продукти і застосовувати для залучення клієнтів з різним місцем розташування різні маркетингові стратегії.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" grpId="0" animBg="1" advAuto="0"/>
      <p:bldP spid="216" grpId="0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Як правильно сегментувати аудиторію: основні критерії">
            <a:extLst>
              <a:ext uri="{FF2B5EF4-FFF2-40B4-BE49-F238E27FC236}">
                <a16:creationId xmlns:a16="http://schemas.microsoft.com/office/drawing/2014/main" id="{76E02CEB-4211-43AB-9CE2-CD5E5A9A136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524001" y="115888"/>
            <a:ext cx="8201025" cy="260350"/>
          </a:xfrm>
          <a:extLst>
            <a:ext uri="{C572A759-6A51-4108-AA02-DFA0A04FC94B}"/>
          </a:extLst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sz="1800" dirty="0" err="1"/>
              <a:t>Як</a:t>
            </a:r>
            <a:r>
              <a:rPr sz="1800" dirty="0"/>
              <a:t> </a:t>
            </a:r>
            <a:r>
              <a:rPr sz="1800" dirty="0" err="1"/>
              <a:t>правильно</a:t>
            </a:r>
            <a:r>
              <a:rPr sz="1800" dirty="0"/>
              <a:t> </a:t>
            </a:r>
            <a:r>
              <a:rPr sz="1800" dirty="0" err="1"/>
              <a:t>сегментувати</a:t>
            </a:r>
            <a:r>
              <a:rPr sz="1800" dirty="0"/>
              <a:t> </a:t>
            </a:r>
            <a:r>
              <a:rPr sz="1800" dirty="0" err="1"/>
              <a:t>аудиторію</a:t>
            </a:r>
            <a:r>
              <a:rPr sz="1800" dirty="0"/>
              <a:t>: </a:t>
            </a:r>
            <a:r>
              <a:rPr sz="1800" dirty="0" err="1"/>
              <a:t>основні</a:t>
            </a:r>
            <a:r>
              <a:rPr sz="1800" dirty="0"/>
              <a:t> </a:t>
            </a:r>
            <a:r>
              <a:rPr sz="1800" dirty="0" err="1"/>
              <a:t>критерії</a:t>
            </a:r>
            <a:r>
              <a:rPr sz="1800" dirty="0"/>
              <a:t> </a:t>
            </a:r>
          </a:p>
        </p:txBody>
      </p:sp>
      <p:sp>
        <p:nvSpPr>
          <p:cNvPr id="221" name="Психографічна. Оперує видами діяльності, спектром інтересів, особливостями способу життя клієнтів. Професійна діяльність людини, її соціальний статус і рівень доходу, наприклад, мають величезний вплив на купівельну поведінку. Вивчаючи психологічні аспект">
            <a:extLst>
              <a:ext uri="{FF2B5EF4-FFF2-40B4-BE49-F238E27FC236}">
                <a16:creationId xmlns:a16="http://schemas.microsoft.com/office/drawing/2014/main" id="{4E0F2756-062C-4EAC-A529-33F1D0BB1E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4351" y="1193800"/>
            <a:ext cx="7191375" cy="257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19050" tIns="19050" rIns="19050" bIns="19050" anchor="ctr">
            <a:spAutoFit/>
          </a:bodyPr>
          <a:lstStyle>
            <a:lvl1pPr defTabSz="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ru-RU" altLang="ru-RU" sz="1600" b="1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Психографічна</a:t>
            </a:r>
            <a:r>
              <a:rPr lang="ru-RU" altLang="ru-RU" sz="1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. </a:t>
            </a:r>
            <a:r>
              <a:rPr lang="ru-RU" altLang="ru-RU" sz="1600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Оперує</a:t>
            </a:r>
            <a:r>
              <a:rPr lang="ru-RU" altLang="ru-RU" sz="1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видами </a:t>
            </a:r>
            <a:r>
              <a:rPr lang="ru-RU" altLang="ru-RU" sz="1600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діяльності</a:t>
            </a:r>
            <a:r>
              <a:rPr lang="ru-RU" altLang="ru-RU" sz="1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, спектром </a:t>
            </a:r>
            <a:r>
              <a:rPr lang="ru-RU" altLang="ru-RU" sz="1600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інтересів</a:t>
            </a:r>
            <a:r>
              <a:rPr lang="ru-RU" altLang="ru-RU" sz="1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, </a:t>
            </a:r>
            <a:r>
              <a:rPr lang="ru-RU" altLang="ru-RU" sz="1600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особливостями</a:t>
            </a:r>
            <a:r>
              <a:rPr lang="ru-RU" altLang="ru-RU" sz="1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</a:t>
            </a:r>
            <a:r>
              <a:rPr lang="ru-RU" altLang="ru-RU" sz="1600" u="sng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способу </a:t>
            </a:r>
            <a:r>
              <a:rPr lang="ru-RU" altLang="ru-RU" sz="1600" u="sng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життя</a:t>
            </a:r>
            <a:r>
              <a:rPr lang="ru-RU" altLang="ru-RU" sz="1600" u="sng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</a:t>
            </a:r>
            <a:r>
              <a:rPr lang="ru-RU" altLang="ru-RU" sz="1600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клієнтів</a:t>
            </a:r>
            <a:r>
              <a:rPr lang="ru-RU" altLang="ru-RU" sz="1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. </a:t>
            </a:r>
            <a:r>
              <a:rPr lang="ru-RU" altLang="ru-RU" sz="1600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Професійна</a:t>
            </a:r>
            <a:r>
              <a:rPr lang="ru-RU" altLang="ru-RU" sz="1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</a:t>
            </a:r>
            <a:r>
              <a:rPr lang="ru-RU" altLang="ru-RU" sz="1600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діяльність</a:t>
            </a:r>
            <a:r>
              <a:rPr lang="ru-RU" altLang="ru-RU" sz="1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</a:t>
            </a:r>
            <a:r>
              <a:rPr lang="ru-RU" altLang="ru-RU" sz="1600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людини</a:t>
            </a:r>
            <a:r>
              <a:rPr lang="ru-RU" altLang="ru-RU" sz="1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, </a:t>
            </a:r>
            <a:r>
              <a:rPr lang="ru-RU" altLang="ru-RU" sz="1600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її</a:t>
            </a:r>
            <a:r>
              <a:rPr lang="ru-RU" altLang="ru-RU" sz="1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</a:t>
            </a:r>
            <a:r>
              <a:rPr lang="ru-RU" altLang="ru-RU" sz="1600" u="sng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соціальний</a:t>
            </a:r>
            <a:r>
              <a:rPr lang="ru-RU" altLang="ru-RU" sz="1600" u="sng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статус і </a:t>
            </a:r>
            <a:r>
              <a:rPr lang="ru-RU" altLang="ru-RU" sz="1600" u="sng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рівень</a:t>
            </a:r>
            <a:r>
              <a:rPr lang="ru-RU" altLang="ru-RU" sz="1600" u="sng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доходу</a:t>
            </a:r>
            <a:r>
              <a:rPr lang="ru-RU" altLang="ru-RU" sz="1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, </a:t>
            </a:r>
            <a:r>
              <a:rPr lang="ru-RU" altLang="ru-RU" sz="1600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наприклад</a:t>
            </a:r>
            <a:r>
              <a:rPr lang="ru-RU" altLang="ru-RU" sz="1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, </a:t>
            </a:r>
            <a:r>
              <a:rPr lang="ru-RU" altLang="ru-RU" sz="1600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мають</a:t>
            </a:r>
            <a:r>
              <a:rPr lang="ru-RU" altLang="ru-RU" sz="1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</a:t>
            </a:r>
            <a:r>
              <a:rPr lang="ru-RU" altLang="ru-RU" sz="1600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величезний</a:t>
            </a:r>
            <a:r>
              <a:rPr lang="ru-RU" altLang="ru-RU" sz="1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</a:t>
            </a:r>
            <a:r>
              <a:rPr lang="ru-RU" altLang="ru-RU" sz="1600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вплив</a:t>
            </a:r>
            <a:r>
              <a:rPr lang="ru-RU" altLang="ru-RU" sz="1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на </a:t>
            </a:r>
            <a:r>
              <a:rPr lang="ru-RU" altLang="ru-RU" sz="1600" u="sng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купівельну</a:t>
            </a:r>
            <a:r>
              <a:rPr lang="ru-RU" altLang="ru-RU" sz="1600" u="sng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</a:t>
            </a:r>
            <a:r>
              <a:rPr lang="ru-RU" altLang="ru-RU" sz="1600" u="sng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поведінку</a:t>
            </a:r>
            <a:r>
              <a:rPr lang="ru-RU" altLang="ru-RU" sz="1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. </a:t>
            </a:r>
            <a:r>
              <a:rPr lang="ru-RU" altLang="ru-RU" sz="1600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Вивчаючи</a:t>
            </a:r>
            <a:r>
              <a:rPr lang="ru-RU" altLang="ru-RU" sz="1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</a:t>
            </a:r>
            <a:r>
              <a:rPr lang="ru-RU" altLang="ru-RU" sz="1600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психологічні</a:t>
            </a:r>
            <a:r>
              <a:rPr lang="ru-RU" altLang="ru-RU" sz="1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</a:t>
            </a:r>
            <a:r>
              <a:rPr lang="ru-RU" altLang="ru-RU" sz="1600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аспекти</a:t>
            </a:r>
            <a:r>
              <a:rPr lang="ru-RU" altLang="ru-RU" sz="1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</a:t>
            </a:r>
            <a:r>
              <a:rPr lang="ru-RU" altLang="ru-RU" sz="1600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поведінки</a:t>
            </a:r>
            <a:r>
              <a:rPr lang="ru-RU" altLang="ru-RU" sz="1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</a:t>
            </a:r>
            <a:r>
              <a:rPr lang="ru-RU" altLang="ru-RU" sz="1600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покупця</a:t>
            </a:r>
            <a:r>
              <a:rPr lang="ru-RU" altLang="ru-RU" sz="1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, </a:t>
            </a:r>
            <a:r>
              <a:rPr lang="ru-RU" altLang="ru-RU" sz="1600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ви</a:t>
            </a:r>
            <a:r>
              <a:rPr lang="ru-RU" altLang="ru-RU" sz="1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</a:t>
            </a:r>
            <a:r>
              <a:rPr lang="ru-RU" altLang="ru-RU" sz="1600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зберете</a:t>
            </a:r>
            <a:r>
              <a:rPr lang="ru-RU" altLang="ru-RU" sz="1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</a:t>
            </a:r>
            <a:r>
              <a:rPr lang="ru-RU" altLang="ru-RU" sz="1600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чимало</a:t>
            </a:r>
            <a:r>
              <a:rPr lang="ru-RU" altLang="ru-RU" sz="1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</a:t>
            </a:r>
            <a:r>
              <a:rPr lang="ru-RU" altLang="ru-RU" sz="1600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інформації</a:t>
            </a:r>
            <a:r>
              <a:rPr lang="ru-RU" altLang="ru-RU" sz="1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про </a:t>
            </a:r>
            <a:r>
              <a:rPr lang="ru-RU" altLang="ru-RU" sz="1600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його</a:t>
            </a:r>
            <a:r>
              <a:rPr lang="ru-RU" altLang="ru-RU" sz="1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</a:t>
            </a:r>
            <a:r>
              <a:rPr lang="ru-RU" altLang="ru-RU" sz="1600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проблеми</a:t>
            </a:r>
            <a:r>
              <a:rPr lang="ru-RU" altLang="ru-RU" sz="1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і </a:t>
            </a:r>
            <a:r>
              <a:rPr lang="ru-RU" altLang="ru-RU" sz="1600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способи</a:t>
            </a:r>
            <a:r>
              <a:rPr lang="ru-RU" altLang="ru-RU" sz="1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</a:t>
            </a:r>
            <a:r>
              <a:rPr lang="ru-RU" altLang="ru-RU" sz="1600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вирішувати</a:t>
            </a:r>
            <a:r>
              <a:rPr lang="ru-RU" altLang="ru-RU" sz="1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</a:t>
            </a:r>
            <a:r>
              <a:rPr lang="ru-RU" altLang="ru-RU" sz="1600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їх</a:t>
            </a:r>
            <a:r>
              <a:rPr lang="ru-RU" altLang="ru-RU" sz="1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. </a:t>
            </a:r>
            <a:r>
              <a:rPr lang="ru-RU" altLang="ru-RU" sz="1600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Можна</a:t>
            </a:r>
            <a:r>
              <a:rPr lang="ru-RU" altLang="ru-RU" sz="1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</a:t>
            </a:r>
            <a:r>
              <a:rPr lang="ru-RU" altLang="ru-RU" sz="1600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враховувати</a:t>
            </a:r>
            <a:r>
              <a:rPr lang="ru-RU" altLang="ru-RU" sz="1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</a:t>
            </a:r>
            <a:r>
              <a:rPr lang="ru-RU" altLang="ru-RU" sz="1600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також</a:t>
            </a:r>
            <a:r>
              <a:rPr lang="ru-RU" altLang="ru-RU" sz="1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</a:t>
            </a:r>
            <a:r>
              <a:rPr lang="ru-RU" altLang="ru-RU" sz="1600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культурні</a:t>
            </a:r>
            <a:r>
              <a:rPr lang="ru-RU" altLang="ru-RU" sz="1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</a:t>
            </a:r>
            <a:r>
              <a:rPr lang="ru-RU" altLang="ru-RU" sz="1600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цінності</a:t>
            </a:r>
            <a:r>
              <a:rPr lang="ru-RU" altLang="ru-RU" sz="1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</a:t>
            </a:r>
            <a:r>
              <a:rPr lang="ru-RU" altLang="ru-RU" sz="1600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аудиторії</a:t>
            </a:r>
            <a:r>
              <a:rPr lang="ru-RU" altLang="ru-RU" sz="1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та погляди, </a:t>
            </a:r>
            <a:r>
              <a:rPr lang="ru-RU" altLang="ru-RU" sz="1600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сформовані</a:t>
            </a:r>
            <a:r>
              <a:rPr lang="ru-RU" altLang="ru-RU" sz="1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способом </a:t>
            </a:r>
            <a:r>
              <a:rPr lang="ru-RU" altLang="ru-RU" sz="1600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життя</a:t>
            </a:r>
            <a:r>
              <a:rPr lang="ru-RU" altLang="ru-RU" sz="1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.</a:t>
            </a:r>
          </a:p>
        </p:txBody>
      </p:sp>
      <p:sp>
        <p:nvSpPr>
          <p:cNvPr id="222" name="Поведінкова. Цей фактор дозволяє виділяти групи споживачів на основі їх поведінки і реакцій. Як приклад можна привести такі варіанти: одноразові придбання, покупки на основі активного використання товару, замовлення через лояльність до постачальника посл">
            <a:extLst>
              <a:ext uri="{FF2B5EF4-FFF2-40B4-BE49-F238E27FC236}">
                <a16:creationId xmlns:a16="http://schemas.microsoft.com/office/drawing/2014/main" id="{DB2CEF6D-FC37-4557-AA74-61C81B9E5F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3113" y="4365626"/>
            <a:ext cx="5986462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19050" tIns="19050" rIns="19050" bIns="19050" anchor="ctr">
            <a:spAutoFit/>
          </a:bodyPr>
          <a:lstStyle>
            <a:lvl1pPr defTabSz="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ru-RU" altLang="ru-RU" sz="1600" b="1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Поведінкова</a:t>
            </a:r>
            <a:r>
              <a:rPr lang="ru-RU" altLang="ru-RU" sz="1600" b="1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.</a:t>
            </a:r>
            <a:r>
              <a:rPr lang="ru-RU" altLang="ru-RU" sz="1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</a:t>
            </a:r>
            <a:r>
              <a:rPr lang="ru-RU" altLang="ru-RU" sz="1600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Цей</a:t>
            </a:r>
            <a:r>
              <a:rPr lang="ru-RU" altLang="ru-RU" sz="1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фактор </a:t>
            </a:r>
            <a:r>
              <a:rPr lang="ru-RU" altLang="ru-RU" sz="1600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дозволяє</a:t>
            </a:r>
            <a:r>
              <a:rPr lang="ru-RU" altLang="ru-RU" sz="1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</a:t>
            </a:r>
            <a:r>
              <a:rPr lang="ru-RU" altLang="ru-RU" sz="1600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виділяти</a:t>
            </a:r>
            <a:r>
              <a:rPr lang="ru-RU" altLang="ru-RU" sz="1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</a:t>
            </a:r>
            <a:r>
              <a:rPr lang="ru-RU" altLang="ru-RU" sz="1600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групи</a:t>
            </a:r>
            <a:r>
              <a:rPr lang="ru-RU" altLang="ru-RU" sz="1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</a:t>
            </a:r>
            <a:r>
              <a:rPr lang="ru-RU" altLang="ru-RU" sz="1600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споживачів</a:t>
            </a:r>
            <a:r>
              <a:rPr lang="ru-RU" altLang="ru-RU" sz="1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на </a:t>
            </a:r>
            <a:r>
              <a:rPr lang="ru-RU" altLang="ru-RU" sz="1600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основі</a:t>
            </a:r>
            <a:r>
              <a:rPr lang="ru-RU" altLang="ru-RU" sz="1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</a:t>
            </a:r>
            <a:r>
              <a:rPr lang="ru-RU" altLang="ru-RU" sz="1600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їх</a:t>
            </a:r>
            <a:r>
              <a:rPr lang="ru-RU" altLang="ru-RU" sz="1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</a:t>
            </a:r>
            <a:r>
              <a:rPr lang="ru-RU" altLang="ru-RU" sz="1600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поведінки</a:t>
            </a:r>
            <a:r>
              <a:rPr lang="ru-RU" altLang="ru-RU" sz="1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і </a:t>
            </a:r>
            <a:r>
              <a:rPr lang="ru-RU" altLang="ru-RU" sz="1600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реакцій</a:t>
            </a:r>
            <a:r>
              <a:rPr lang="ru-RU" altLang="ru-RU" sz="1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. Як приклад </a:t>
            </a:r>
            <a:r>
              <a:rPr lang="ru-RU" altLang="ru-RU" sz="1600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можна</a:t>
            </a:r>
            <a:r>
              <a:rPr lang="ru-RU" altLang="ru-RU" sz="1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привести </a:t>
            </a:r>
            <a:r>
              <a:rPr lang="ru-RU" altLang="ru-RU" sz="1600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такі</a:t>
            </a:r>
            <a:r>
              <a:rPr lang="ru-RU" altLang="ru-RU" sz="1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</a:t>
            </a:r>
            <a:r>
              <a:rPr lang="ru-RU" altLang="ru-RU" sz="1600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варіанти</a:t>
            </a:r>
            <a:r>
              <a:rPr lang="ru-RU" altLang="ru-RU" sz="1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: </a:t>
            </a:r>
            <a:r>
              <a:rPr lang="ru-RU" altLang="ru-RU" sz="1600" u="sng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одноразові</a:t>
            </a:r>
            <a:r>
              <a:rPr lang="ru-RU" altLang="ru-RU" sz="1600" u="sng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</a:t>
            </a:r>
            <a:r>
              <a:rPr lang="ru-RU" altLang="ru-RU" sz="1600" u="sng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придбання</a:t>
            </a:r>
            <a:r>
              <a:rPr lang="ru-RU" altLang="ru-RU" sz="1600" u="sng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, покупки на </a:t>
            </a:r>
            <a:r>
              <a:rPr lang="ru-RU" altLang="ru-RU" sz="1600" u="sng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основі</a:t>
            </a:r>
            <a:r>
              <a:rPr lang="ru-RU" altLang="ru-RU" sz="1600" u="sng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активного </a:t>
            </a:r>
            <a:r>
              <a:rPr lang="ru-RU" altLang="ru-RU" sz="1600" u="sng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використання</a:t>
            </a:r>
            <a:r>
              <a:rPr lang="ru-RU" altLang="ru-RU" sz="1600" u="sng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товару, </a:t>
            </a:r>
            <a:r>
              <a:rPr lang="ru-RU" altLang="ru-RU" sz="1600" u="sng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замовлення</a:t>
            </a:r>
            <a:r>
              <a:rPr lang="ru-RU" altLang="ru-RU" sz="1600" u="sng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через </a:t>
            </a:r>
            <a:r>
              <a:rPr lang="ru-RU" altLang="ru-RU" sz="1600" u="sng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лояльність</a:t>
            </a:r>
            <a:r>
              <a:rPr lang="ru-RU" altLang="ru-RU" sz="1600" u="sng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до </a:t>
            </a:r>
            <a:r>
              <a:rPr lang="ru-RU" altLang="ru-RU" sz="1600" u="sng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постачальника</a:t>
            </a:r>
            <a:r>
              <a:rPr lang="ru-RU" altLang="ru-RU" sz="1600" u="sng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</a:t>
            </a:r>
            <a:r>
              <a:rPr lang="ru-RU" altLang="ru-RU" sz="1600" u="sng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послуги</a:t>
            </a:r>
            <a:r>
              <a:rPr lang="ru-RU" altLang="ru-RU" sz="1600" u="sng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</a:t>
            </a:r>
            <a:r>
              <a:rPr lang="ru-RU" altLang="ru-RU" sz="16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і т.д.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" grpId="0" animBg="1" advAuto="0"/>
      <p:bldP spid="222" grpId="0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6039C4-4492-4A80-B957-EED9E3BE7A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5608" y="406231"/>
            <a:ext cx="9579592" cy="791930"/>
          </a:xfrm>
        </p:spPr>
        <p:txBody>
          <a:bodyPr>
            <a:noAutofit/>
          </a:bodyPr>
          <a:lstStyle/>
          <a:p>
            <a:r>
              <a:rPr lang="uk-UA" sz="5500" dirty="0">
                <a:solidFill>
                  <a:srgbClr val="FF0000"/>
                </a:solidFill>
                <a:latin typeface="Arial Black" panose="020B0A04020102020204" pitchFamily="34" charset="0"/>
              </a:rPr>
              <a:t>Воронка продажів</a:t>
            </a:r>
            <a:endParaRPr lang="ru-RU" sz="55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C22FADA-5D24-4B3B-8974-93A16A6AB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1863" y="2055999"/>
            <a:ext cx="7016501" cy="308378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це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один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із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дієвих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бізнес-інструментів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який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демонструє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особливості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руху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клієнта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від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моменту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зацікавленості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продуктом до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його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покупки. Модель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працює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незалежно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від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сфери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продажів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– в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Інтернеті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або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офлайні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Власник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сайту (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бізнесу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) повинен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чітко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уявляти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і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розуміти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всі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особливості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проходження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шляху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відвідувача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до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придбання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товару.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600" b="1" dirty="0">
                <a:solidFill>
                  <a:schemeClr val="accent2">
                    <a:lumMod val="75000"/>
                  </a:schemeClr>
                </a:solidFill>
              </a:rPr>
              <a:t>Воронку починаємо будувати на території бізнесу, коли потенційний клієнт увійшов на ваш сайт (увійшов в магазин, підійшов на ринку тощо…..).</a:t>
            </a:r>
            <a:endParaRPr lang="ru-RU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CB8810D-A932-4D51-AE2A-A564D284B6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2245" y="1746195"/>
            <a:ext cx="3435927" cy="3102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917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B6E06B-4A96-486C-9A29-890A0160D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FF0000"/>
                </a:solidFill>
                <a:latin typeface="Arial Black" panose="020B0A04020102020204" pitchFamily="34" charset="0"/>
              </a:rPr>
              <a:t>Воронка продажу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44BBA0-25ED-4170-8FB1-8CA4746D4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ru-RU" sz="3000" dirty="0" err="1"/>
              <a:t>Це</a:t>
            </a:r>
            <a:r>
              <a:rPr lang="ru-RU" sz="3000" dirty="0"/>
              <a:t> </a:t>
            </a:r>
            <a:r>
              <a:rPr lang="ru-RU" sz="3000" dirty="0" err="1"/>
              <a:t>потрібно</a:t>
            </a:r>
            <a:r>
              <a:rPr lang="ru-RU" sz="3000" dirty="0"/>
              <a:t> не </a:t>
            </a:r>
            <a:r>
              <a:rPr lang="ru-RU" sz="3000" dirty="0" err="1"/>
              <a:t>тільки</a:t>
            </a:r>
            <a:r>
              <a:rPr lang="ru-RU" sz="3000" dirty="0"/>
              <a:t> для статистики. </a:t>
            </a:r>
            <a:r>
              <a:rPr lang="ru-RU" sz="3000" dirty="0" err="1"/>
              <a:t>Адже</a:t>
            </a:r>
            <a:r>
              <a:rPr lang="ru-RU" sz="3000" dirty="0"/>
              <a:t> для </a:t>
            </a:r>
            <a:r>
              <a:rPr lang="ru-RU" sz="3000" dirty="0" err="1"/>
              <a:t>отримання</a:t>
            </a:r>
            <a:r>
              <a:rPr lang="ru-RU" sz="3000" dirty="0"/>
              <a:t> </a:t>
            </a:r>
            <a:r>
              <a:rPr lang="ru-RU" sz="3000" dirty="0" err="1"/>
              <a:t>прибутку</a:t>
            </a:r>
            <a:r>
              <a:rPr lang="ru-RU" sz="3000" dirty="0"/>
              <a:t> повинна бути </a:t>
            </a:r>
            <a:r>
              <a:rPr lang="ru-RU" sz="3000" dirty="0" err="1"/>
              <a:t>зроблена</a:t>
            </a:r>
            <a:r>
              <a:rPr lang="ru-RU" sz="3000" dirty="0"/>
              <a:t> </a:t>
            </a:r>
            <a:r>
              <a:rPr lang="ru-RU" sz="3000" dirty="0" err="1"/>
              <a:t>певна</a:t>
            </a:r>
            <a:r>
              <a:rPr lang="ru-RU" sz="3000" dirty="0"/>
              <a:t> </a:t>
            </a:r>
            <a:r>
              <a:rPr lang="ru-RU" sz="3000" dirty="0" err="1"/>
              <a:t>кількість</a:t>
            </a:r>
            <a:r>
              <a:rPr lang="ru-RU" sz="3000" dirty="0"/>
              <a:t> покупок, але </a:t>
            </a:r>
            <a:r>
              <a:rPr lang="ru-RU" sz="3000" dirty="0" err="1"/>
              <a:t>клієнти</a:t>
            </a:r>
            <a:r>
              <a:rPr lang="ru-RU" sz="3000" dirty="0"/>
              <a:t> </a:t>
            </a:r>
            <a:r>
              <a:rPr lang="ru-RU" sz="3000" dirty="0" err="1"/>
              <a:t>відсіюються</a:t>
            </a:r>
            <a:r>
              <a:rPr lang="ru-RU" sz="3000" dirty="0"/>
              <a:t> на будь-</a:t>
            </a:r>
            <a:r>
              <a:rPr lang="ru-RU" sz="3000" dirty="0" err="1"/>
              <a:t>яких</a:t>
            </a:r>
            <a:r>
              <a:rPr lang="ru-RU" sz="3000" dirty="0"/>
              <a:t> </a:t>
            </a:r>
            <a:r>
              <a:rPr lang="ru-RU" sz="3000" dirty="0" err="1"/>
              <a:t>етапах</a:t>
            </a:r>
            <a:r>
              <a:rPr lang="ru-RU" sz="3000" dirty="0"/>
              <a:t>. Воронка </a:t>
            </a:r>
            <a:r>
              <a:rPr lang="ru-RU" sz="3000" dirty="0" err="1"/>
              <a:t>продажів</a:t>
            </a:r>
            <a:r>
              <a:rPr lang="ru-RU" sz="3000" dirty="0"/>
              <a:t> </a:t>
            </a:r>
            <a: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дозволить </a:t>
            </a:r>
            <a:r>
              <a:rPr lang="ru-RU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проаналізувати</a:t>
            </a:r>
            <a: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якість</a:t>
            </a:r>
            <a: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маркетингового менеджменту, </a:t>
            </a:r>
            <a:r>
              <a:rPr lang="ru-RU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виявити</a:t>
            </a:r>
            <a: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проблеми</a:t>
            </a:r>
            <a: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своєчасно</a:t>
            </a:r>
            <a: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їх</a:t>
            </a:r>
            <a: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усунути</a:t>
            </a:r>
            <a:r>
              <a:rPr lang="ru-RU" sz="3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284044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989_TF78438558" id="{9E57F44F-DA93-4254-91DF-B1426C3EFFA1}" vid="{65451059-DDF1-4B5B-9523-2E5E61368425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{84C9522B-5124-454C-9EE7-3ECD1F391B61}tf78438558_win32</Template>
  <TotalTime>12</TotalTime>
  <Words>1230</Words>
  <Application>Microsoft Office PowerPoint</Application>
  <PresentationFormat>Широкоэкранный</PresentationFormat>
  <Paragraphs>55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Arial</vt:lpstr>
      <vt:lpstr>Arial Black</vt:lpstr>
      <vt:lpstr>Avenir Next Medium</vt:lpstr>
      <vt:lpstr>Calibri</vt:lpstr>
      <vt:lpstr>Century Gothic</vt:lpstr>
      <vt:lpstr>Garamond</vt:lpstr>
      <vt:lpstr>Helvetica</vt:lpstr>
      <vt:lpstr>Times New Roman</vt:lpstr>
      <vt:lpstr>СавонVTI</vt:lpstr>
      <vt:lpstr>Лекція 5 Формування цільової аудиторії. Воронка продажів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Воронка продажів</vt:lpstr>
      <vt:lpstr>Воронка продажу</vt:lpstr>
      <vt:lpstr>Мета воронки продажу – визначити місце у воронці потенційного клієнта, надати на кожному витку воронки актуальну інформацію клієнтові</vt:lpstr>
      <vt:lpstr>Інструменти для ефективної роботи з воронкою продажів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5 Формування цільової аудиторії. Воронка продажів</dc:title>
  <dc:creator>Komp</dc:creator>
  <cp:lastModifiedBy>Komp</cp:lastModifiedBy>
  <cp:revision>2</cp:revision>
  <dcterms:created xsi:type="dcterms:W3CDTF">2021-10-14T10:12:18Z</dcterms:created>
  <dcterms:modified xsi:type="dcterms:W3CDTF">2021-10-14T10:24:37Z</dcterms:modified>
</cp:coreProperties>
</file>