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E0E6-F8C9-4F3B-8C7E-F1F0614EB86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42412B-91BC-4D69-98FC-7F79614C16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E0E6-F8C9-4F3B-8C7E-F1F0614EB86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412B-91BC-4D69-98FC-7F79614C1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E0E6-F8C9-4F3B-8C7E-F1F0614EB86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412B-91BC-4D69-98FC-7F79614C1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12E0E6-F8C9-4F3B-8C7E-F1F0614EB86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542412B-91BC-4D69-98FC-7F79614C16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E0E6-F8C9-4F3B-8C7E-F1F0614EB86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412B-91BC-4D69-98FC-7F79614C16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E0E6-F8C9-4F3B-8C7E-F1F0614EB86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412B-91BC-4D69-98FC-7F79614C16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412B-91BC-4D69-98FC-7F79614C16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E0E6-F8C9-4F3B-8C7E-F1F0614EB86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E0E6-F8C9-4F3B-8C7E-F1F0614EB86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412B-91BC-4D69-98FC-7F79614C16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E0E6-F8C9-4F3B-8C7E-F1F0614EB86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412B-91BC-4D69-98FC-7F79614C1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12E0E6-F8C9-4F3B-8C7E-F1F0614EB86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542412B-91BC-4D69-98FC-7F79614C16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E0E6-F8C9-4F3B-8C7E-F1F0614EB86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42412B-91BC-4D69-98FC-7F79614C16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E12E0E6-F8C9-4F3B-8C7E-F1F0614EB862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542412B-91BC-4D69-98FC-7F79614C16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/>
              <a:t>Екотехнологія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Лекція 1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17803"/>
            <a:ext cx="9144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/>
              <a:t>До </a:t>
            </a:r>
            <a:r>
              <a:rPr lang="ru-RU" sz="1400" dirty="0" err="1"/>
              <a:t>основних</a:t>
            </a:r>
            <a:r>
              <a:rPr lang="ru-RU" sz="1400" dirty="0"/>
              <a:t> </a:t>
            </a:r>
            <a:r>
              <a:rPr lang="ru-RU" sz="1400" dirty="0" err="1"/>
              <a:t>забруднювальних</a:t>
            </a:r>
            <a:r>
              <a:rPr lang="ru-RU" sz="1400" dirty="0"/>
              <a:t> </a:t>
            </a:r>
            <a:r>
              <a:rPr lang="ru-RU" sz="1400" dirty="0" err="1"/>
              <a:t>речовин</a:t>
            </a:r>
            <a:r>
              <a:rPr lang="ru-RU" sz="1400" dirty="0"/>
              <a:t> </a:t>
            </a:r>
            <a:r>
              <a:rPr lang="ru-RU" sz="1400" dirty="0" err="1"/>
              <a:t>відносять</a:t>
            </a:r>
            <a:r>
              <a:rPr lang="ru-RU" sz="1400" dirty="0"/>
              <a:t>:</a:t>
            </a:r>
          </a:p>
          <a:p>
            <a:pPr algn="just"/>
            <a:r>
              <a:rPr lang="ru-RU" sz="1400" dirty="0"/>
              <a:t> гази, </a:t>
            </a:r>
            <a:r>
              <a:rPr lang="ru-RU" sz="1400" dirty="0" err="1"/>
              <a:t>газоподібні</a:t>
            </a:r>
            <a:r>
              <a:rPr lang="ru-RU" sz="1400" dirty="0"/>
              <a:t> </a:t>
            </a:r>
            <a:r>
              <a:rPr lang="ru-RU" sz="1400" dirty="0" err="1"/>
              <a:t>речовини</a:t>
            </a:r>
            <a:r>
              <a:rPr lang="ru-RU" sz="1400" dirty="0"/>
              <a:t>, </a:t>
            </a:r>
            <a:r>
              <a:rPr lang="ru-RU" sz="1400" dirty="0" err="1"/>
              <a:t>аерозолі</a:t>
            </a:r>
            <a:r>
              <a:rPr lang="ru-RU" sz="1400" dirty="0"/>
              <a:t>, пил,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викидають</a:t>
            </a:r>
            <a:r>
              <a:rPr lang="ru-RU" sz="1400" dirty="0"/>
              <a:t> </a:t>
            </a:r>
            <a:r>
              <a:rPr lang="ru-RU" sz="1400" dirty="0" err="1"/>
              <a:t>ватмосферу</a:t>
            </a:r>
            <a:r>
              <a:rPr lang="ru-RU" sz="1400" dirty="0"/>
              <a:t> </a:t>
            </a:r>
            <a:r>
              <a:rPr lang="ru-RU" sz="1400" dirty="0" err="1" smtClean="0"/>
              <a:t>об’єкти</a:t>
            </a:r>
            <a:r>
              <a:rPr lang="ru-RU" sz="1400" dirty="0" smtClean="0"/>
              <a:t> </a:t>
            </a:r>
            <a:r>
              <a:rPr lang="ru-RU" sz="1400" dirty="0" err="1" smtClean="0"/>
              <a:t>енергетики</a:t>
            </a:r>
            <a:r>
              <a:rPr lang="ru-RU" sz="1400" dirty="0"/>
              <a:t>, </a:t>
            </a:r>
            <a:r>
              <a:rPr lang="ru-RU" sz="1400" dirty="0" err="1"/>
              <a:t>промисловості</a:t>
            </a:r>
            <a:r>
              <a:rPr lang="ru-RU" sz="1400" dirty="0"/>
              <a:t> </a:t>
            </a:r>
            <a:r>
              <a:rPr lang="ru-RU" sz="1400" dirty="0" err="1"/>
              <a:t>й</a:t>
            </a:r>
            <a:r>
              <a:rPr lang="ru-RU" sz="1400" dirty="0"/>
              <a:t> транспорту;</a:t>
            </a:r>
          </a:p>
          <a:p>
            <a:pPr algn="just"/>
            <a:r>
              <a:rPr lang="ru-RU" sz="1400" dirty="0"/>
              <a:t> </a:t>
            </a:r>
            <a:r>
              <a:rPr lang="ru-RU" sz="1400" dirty="0" err="1"/>
              <a:t>радіоактивні</a:t>
            </a:r>
            <a:r>
              <a:rPr lang="ru-RU" sz="1400" dirty="0"/>
              <a:t>, </a:t>
            </a:r>
            <a:r>
              <a:rPr lang="ru-RU" sz="1400" dirty="0" err="1"/>
              <a:t>електромагнітні</a:t>
            </a:r>
            <a:r>
              <a:rPr lang="ru-RU" sz="1400" dirty="0"/>
              <a:t>, </a:t>
            </a:r>
            <a:r>
              <a:rPr lang="ru-RU" sz="1400" dirty="0" err="1"/>
              <a:t>магнітні</a:t>
            </a:r>
            <a:r>
              <a:rPr lang="ru-RU" sz="1400" dirty="0"/>
              <a:t> </a:t>
            </a:r>
            <a:r>
              <a:rPr lang="ru-RU" sz="1400" dirty="0" err="1"/>
              <a:t>й</a:t>
            </a:r>
            <a:r>
              <a:rPr lang="ru-RU" sz="1400" dirty="0"/>
              <a:t> </a:t>
            </a:r>
            <a:r>
              <a:rPr lang="ru-RU" sz="1400" dirty="0" err="1"/>
              <a:t>теплові</a:t>
            </a:r>
            <a:r>
              <a:rPr lang="ru-RU" sz="1400" dirty="0"/>
              <a:t> </a:t>
            </a:r>
            <a:r>
              <a:rPr lang="ru-RU" sz="1400" dirty="0" err="1"/>
              <a:t>випромінювання</a:t>
            </a:r>
            <a:r>
              <a:rPr lang="ru-RU" sz="1400" dirty="0"/>
              <a:t>;</a:t>
            </a:r>
          </a:p>
          <a:p>
            <a:pPr algn="just"/>
            <a:r>
              <a:rPr lang="ru-RU" sz="1400" dirty="0"/>
              <a:t> шум та </a:t>
            </a:r>
            <a:r>
              <a:rPr lang="ru-RU" sz="1400" dirty="0" err="1"/>
              <a:t>вібрації</a:t>
            </a:r>
            <a:r>
              <a:rPr lang="ru-RU" sz="1400" dirty="0"/>
              <a:t>;</a:t>
            </a:r>
          </a:p>
          <a:p>
            <a:pPr algn="just"/>
            <a:r>
              <a:rPr lang="ru-RU" sz="1400" dirty="0"/>
              <a:t> </a:t>
            </a:r>
            <a:r>
              <a:rPr lang="ru-RU" sz="1400" dirty="0" err="1"/>
              <a:t>промислові</a:t>
            </a:r>
            <a:r>
              <a:rPr lang="ru-RU" sz="1400" dirty="0"/>
              <a:t> стоки ―</a:t>
            </a:r>
            <a:r>
              <a:rPr lang="ru-RU" sz="1400" dirty="0" err="1"/>
              <a:t>збагачені</a:t>
            </a:r>
            <a:r>
              <a:rPr lang="ru-RU" sz="1400" dirty="0"/>
              <a:t>‖ </a:t>
            </a:r>
            <a:r>
              <a:rPr lang="ru-RU" sz="1400" dirty="0" err="1"/>
              <a:t>шкідливими</a:t>
            </a:r>
            <a:r>
              <a:rPr lang="ru-RU" sz="1400" dirty="0"/>
              <a:t> </a:t>
            </a:r>
            <a:r>
              <a:rPr lang="ru-RU" sz="1400" dirty="0" err="1"/>
              <a:t>хімічними</a:t>
            </a:r>
            <a:r>
              <a:rPr lang="ru-RU" sz="1400" dirty="0"/>
              <a:t> </a:t>
            </a:r>
            <a:r>
              <a:rPr lang="ru-RU" sz="1400" dirty="0" err="1"/>
              <a:t>сполуками,комунальні</a:t>
            </a:r>
            <a:r>
              <a:rPr lang="ru-RU" sz="1400" dirty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побутові</a:t>
            </a:r>
            <a:r>
              <a:rPr lang="ru-RU" sz="1400" dirty="0" smtClean="0"/>
              <a:t> </a:t>
            </a:r>
            <a:r>
              <a:rPr lang="ru-RU" sz="1400" dirty="0" err="1"/>
              <a:t>відходи</a:t>
            </a:r>
            <a:r>
              <a:rPr lang="ru-RU" sz="1400" dirty="0"/>
              <a:t>;</a:t>
            </a:r>
          </a:p>
          <a:p>
            <a:pPr algn="just"/>
            <a:r>
              <a:rPr lang="ru-RU" sz="1400" dirty="0"/>
              <a:t> </a:t>
            </a:r>
            <a:r>
              <a:rPr lang="ru-RU" sz="1400" dirty="0" err="1"/>
              <a:t>хімічні</a:t>
            </a:r>
            <a:r>
              <a:rPr lang="ru-RU" sz="1400" dirty="0"/>
              <a:t> </a:t>
            </a:r>
            <a:r>
              <a:rPr lang="ru-RU" sz="1400" dirty="0" err="1"/>
              <a:t>речовини</a:t>
            </a:r>
            <a:r>
              <a:rPr lang="ru-RU" sz="1400" dirty="0"/>
              <a:t> (</a:t>
            </a:r>
            <a:r>
              <a:rPr lang="ru-RU" sz="1400" dirty="0" err="1"/>
              <a:t>передусім</a:t>
            </a:r>
            <a:r>
              <a:rPr lang="ru-RU" sz="1400" dirty="0"/>
              <a:t> </a:t>
            </a:r>
            <a:r>
              <a:rPr lang="ru-RU" sz="1400" dirty="0" err="1"/>
              <a:t>пестициди</a:t>
            </a:r>
            <a:r>
              <a:rPr lang="ru-RU" sz="1400" dirty="0"/>
              <a:t> та </a:t>
            </a:r>
            <a:r>
              <a:rPr lang="ru-RU" sz="1400" dirty="0" err="1"/>
              <a:t>мінеральні</a:t>
            </a:r>
            <a:r>
              <a:rPr lang="ru-RU" sz="1400" dirty="0"/>
              <a:t> </a:t>
            </a:r>
            <a:r>
              <a:rPr lang="ru-RU" sz="1400" dirty="0" err="1"/>
              <a:t>добрива,що</a:t>
            </a:r>
            <a:r>
              <a:rPr lang="ru-RU" sz="1400" dirty="0"/>
              <a:t> у </a:t>
            </a:r>
            <a:r>
              <a:rPr lang="ru-RU" sz="1400" dirty="0" err="1" smtClean="0"/>
              <a:t>величезній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кількості</a:t>
            </a:r>
            <a:r>
              <a:rPr lang="ru-RU" sz="1400" dirty="0" smtClean="0"/>
              <a:t> </a:t>
            </a:r>
            <a:r>
              <a:rPr lang="ru-RU" sz="1400" dirty="0" err="1"/>
              <a:t>використовують</a:t>
            </a:r>
            <a:r>
              <a:rPr lang="ru-RU" sz="1400" dirty="0"/>
              <a:t> в </a:t>
            </a:r>
            <a:r>
              <a:rPr lang="ru-RU" sz="1400" dirty="0" err="1"/>
              <a:t>сільському</a:t>
            </a:r>
            <a:r>
              <a:rPr lang="ru-RU" sz="1400" dirty="0"/>
              <a:t> </a:t>
            </a:r>
            <a:r>
              <a:rPr lang="ru-RU" sz="1400" dirty="0" err="1"/>
              <a:t>господарстві</a:t>
            </a:r>
            <a:r>
              <a:rPr lang="ru-RU" sz="1400" dirty="0"/>
              <a:t>),</a:t>
            </a:r>
            <a:r>
              <a:rPr lang="ru-RU" sz="1400" dirty="0" err="1"/>
              <a:t>нафтопродукти</a:t>
            </a:r>
            <a:r>
              <a:rPr lang="ru-RU" sz="1400" dirty="0"/>
              <a:t>.</a:t>
            </a:r>
          </a:p>
          <a:p>
            <a:pPr algn="just"/>
            <a:r>
              <a:rPr lang="ru-RU" sz="1400" dirty="0"/>
              <a:t>До </a:t>
            </a:r>
            <a:r>
              <a:rPr lang="ru-RU" sz="1400" dirty="0" err="1"/>
              <a:t>найпоширеніших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найнебезпечніших</a:t>
            </a:r>
            <a:r>
              <a:rPr lang="ru-RU" sz="1400" dirty="0"/>
              <a:t> </a:t>
            </a:r>
            <a:r>
              <a:rPr lang="ru-RU" sz="1400" dirty="0" err="1"/>
              <a:t>забруднювальних</a:t>
            </a:r>
            <a:r>
              <a:rPr lang="ru-RU" sz="1400" dirty="0"/>
              <a:t> </a:t>
            </a:r>
            <a:r>
              <a:rPr lang="ru-RU" sz="1400" dirty="0" err="1" smtClean="0"/>
              <a:t>речовин</a:t>
            </a:r>
            <a:r>
              <a:rPr lang="ru-RU" sz="1400" dirty="0" smtClean="0"/>
              <a:t> належать </a:t>
            </a:r>
            <a:r>
              <a:rPr lang="ru-RU" sz="1400" dirty="0" err="1" smtClean="0"/>
              <a:t>діоксид</a:t>
            </a:r>
            <a:r>
              <a:rPr lang="ru-RU" sz="1400" dirty="0" smtClean="0"/>
              <a:t> </a:t>
            </a:r>
            <a:r>
              <a:rPr lang="ru-RU" sz="1400" dirty="0"/>
              <a:t>азоту, бензол; </a:t>
            </a:r>
            <a:r>
              <a:rPr lang="ru-RU" sz="1400" dirty="0" err="1"/>
              <a:t>пестициди</a:t>
            </a:r>
            <a:r>
              <a:rPr lang="ru-RU" sz="1400" dirty="0"/>
              <a:t>, </a:t>
            </a:r>
            <a:r>
              <a:rPr lang="ru-RU" sz="1400" dirty="0" err="1"/>
              <a:t>нітрати,дифеніли</a:t>
            </a:r>
            <a:r>
              <a:rPr lang="ru-RU" sz="1400" dirty="0"/>
              <a:t>, соляна кислота, </a:t>
            </a:r>
            <a:r>
              <a:rPr lang="ru-RU" sz="1400" dirty="0" err="1"/>
              <a:t>важкі</a:t>
            </a:r>
            <a:r>
              <a:rPr lang="ru-RU" sz="1400" dirty="0"/>
              <a:t> метали </a:t>
            </a:r>
            <a:r>
              <a:rPr lang="ru-RU" sz="1400" dirty="0" err="1"/>
              <a:t>тощо</a:t>
            </a:r>
            <a:r>
              <a:rPr lang="ru-RU" sz="1400" dirty="0"/>
              <a:t>.</a:t>
            </a:r>
          </a:p>
          <a:p>
            <a:pPr algn="just"/>
            <a:r>
              <a:rPr lang="ru-RU" sz="1400" i="1" dirty="0" err="1"/>
              <a:t>Механічні</a:t>
            </a:r>
            <a:r>
              <a:rPr lang="ru-RU" sz="1400" i="1" dirty="0"/>
              <a:t> </a:t>
            </a:r>
            <a:r>
              <a:rPr lang="ru-RU" sz="1400" i="1" dirty="0" err="1"/>
              <a:t>забруднювальні</a:t>
            </a:r>
            <a:r>
              <a:rPr lang="ru-RU" sz="1400" i="1" dirty="0"/>
              <a:t> </a:t>
            </a:r>
            <a:r>
              <a:rPr lang="ru-RU" sz="1400" i="1" dirty="0" err="1" smtClean="0"/>
              <a:t>речовини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це</a:t>
            </a:r>
            <a:r>
              <a:rPr lang="ru-RU" sz="1400" i="1" dirty="0" smtClean="0"/>
              <a:t> </a:t>
            </a:r>
            <a:r>
              <a:rPr lang="ru-RU" sz="1400" i="1" dirty="0" err="1"/>
              <a:t>різні</a:t>
            </a:r>
            <a:r>
              <a:rPr lang="ru-RU" sz="1400" i="1" dirty="0"/>
              <a:t> </a:t>
            </a:r>
            <a:r>
              <a:rPr lang="ru-RU" sz="1400" i="1" dirty="0" err="1"/>
              <a:t>тверді</a:t>
            </a:r>
            <a:r>
              <a:rPr lang="ru-RU" sz="1400" i="1" dirty="0"/>
              <a:t> </a:t>
            </a:r>
            <a:r>
              <a:rPr lang="ru-RU" sz="1400" i="1" dirty="0" err="1"/>
              <a:t>частинки</a:t>
            </a:r>
            <a:r>
              <a:rPr lang="ru-RU" sz="1400" i="1" dirty="0"/>
              <a:t> </a:t>
            </a:r>
            <a:r>
              <a:rPr lang="ru-RU" sz="1400" i="1" dirty="0" err="1" smtClean="0"/>
              <a:t>або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предмети</a:t>
            </a:r>
            <a:r>
              <a:rPr lang="ru-RU" sz="1400" i="1" dirty="0"/>
              <a:t>, </a:t>
            </a:r>
            <a:r>
              <a:rPr lang="ru-RU" sz="1400" i="1" dirty="0" err="1" smtClean="0"/>
              <a:t>викинуті</a:t>
            </a:r>
            <a:r>
              <a:rPr lang="ru-RU" sz="1400" i="1" dirty="0" smtClean="0"/>
              <a:t> </a:t>
            </a:r>
            <a:r>
              <a:rPr lang="ru-RU" sz="1400" dirty="0" smtClean="0"/>
              <a:t>як </a:t>
            </a:r>
            <a:r>
              <a:rPr lang="ru-RU" sz="1400" dirty="0" err="1"/>
              <a:t>непотрібні</a:t>
            </a:r>
            <a:r>
              <a:rPr lang="ru-RU" sz="1400" dirty="0"/>
              <a:t>, </a:t>
            </a:r>
            <a:r>
              <a:rPr lang="ru-RU" sz="1400" dirty="0" err="1"/>
              <a:t>відпрацьовані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невикористані</a:t>
            </a:r>
            <a:r>
              <a:rPr lang="ru-RU" sz="1400" dirty="0"/>
              <a:t>. До </a:t>
            </a:r>
            <a:r>
              <a:rPr lang="ru-RU" sz="1400" dirty="0" err="1"/>
              <a:t>небезпечних</a:t>
            </a:r>
            <a:r>
              <a:rPr lang="ru-RU" sz="1400" dirty="0"/>
              <a:t> </a:t>
            </a:r>
            <a:r>
              <a:rPr lang="ru-RU" sz="1400" dirty="0" err="1" smtClean="0"/>
              <a:t>механічних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забруднювальних</a:t>
            </a:r>
            <a:r>
              <a:rPr lang="ru-RU" sz="1400" dirty="0" smtClean="0"/>
              <a:t> </a:t>
            </a:r>
            <a:r>
              <a:rPr lang="ru-RU" sz="1400" dirty="0" err="1"/>
              <a:t>речовин</a:t>
            </a:r>
            <a:r>
              <a:rPr lang="ru-RU" sz="1400" dirty="0"/>
              <a:t> </a:t>
            </a:r>
            <a:r>
              <a:rPr lang="ru-RU" sz="1400" dirty="0" err="1"/>
              <a:t>відносять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космічне</a:t>
            </a:r>
            <a:r>
              <a:rPr lang="ru-RU" sz="1400" dirty="0"/>
              <a:t> </a:t>
            </a:r>
            <a:r>
              <a:rPr lang="ru-RU" sz="1400" dirty="0" err="1"/>
              <a:t>сміття</a:t>
            </a:r>
            <a:r>
              <a:rPr lang="ru-RU" sz="1400" dirty="0"/>
              <a:t>, </a:t>
            </a:r>
            <a:r>
              <a:rPr lang="ru-RU" sz="1400" dirty="0" err="1"/>
              <a:t>основна</a:t>
            </a:r>
            <a:r>
              <a:rPr lang="ru-RU" sz="1400" dirty="0"/>
              <a:t> </a:t>
            </a:r>
            <a:r>
              <a:rPr lang="ru-RU" sz="1400" dirty="0" err="1"/>
              <a:t>небезпека</a:t>
            </a:r>
            <a:r>
              <a:rPr lang="ru-RU" sz="1400" dirty="0"/>
              <a:t> </a:t>
            </a:r>
            <a:r>
              <a:rPr lang="ru-RU" sz="1400" dirty="0" err="1" smtClean="0"/>
              <a:t>якого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пов’язана</a:t>
            </a:r>
            <a:r>
              <a:rPr lang="ru-RU" sz="1400" dirty="0" smtClean="0"/>
              <a:t> </a:t>
            </a:r>
            <a:r>
              <a:rPr lang="ru-RU" sz="1400" dirty="0" err="1"/>
              <a:t>із</a:t>
            </a:r>
            <a:r>
              <a:rPr lang="ru-RU" sz="1400" dirty="0"/>
              <a:t> </a:t>
            </a:r>
            <a:r>
              <a:rPr lang="ru-RU" sz="1400" dirty="0" err="1"/>
              <a:t>можливістю</a:t>
            </a:r>
            <a:r>
              <a:rPr lang="ru-RU" sz="1400" dirty="0"/>
              <a:t> </a:t>
            </a:r>
            <a:r>
              <a:rPr lang="ru-RU" sz="1400" dirty="0" err="1"/>
              <a:t>зіткнення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компонентів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космічними</a:t>
            </a:r>
            <a:r>
              <a:rPr lang="ru-RU" sz="1400" dirty="0"/>
              <a:t> </a:t>
            </a:r>
            <a:r>
              <a:rPr lang="ru-RU" sz="1400" dirty="0" err="1"/>
              <a:t>апаратами</a:t>
            </a:r>
            <a:r>
              <a:rPr lang="ru-RU" sz="1400" dirty="0"/>
              <a:t>. За </a:t>
            </a:r>
            <a:r>
              <a:rPr lang="ru-RU" sz="1400" dirty="0" smtClean="0"/>
              <a:t>роки </a:t>
            </a:r>
            <a:r>
              <a:rPr lang="ru-RU" sz="1400" dirty="0" err="1" smtClean="0"/>
              <a:t>космічної</a:t>
            </a:r>
            <a:r>
              <a:rPr lang="ru-RU" sz="1400" dirty="0" smtClean="0"/>
              <a:t> </a:t>
            </a:r>
            <a:r>
              <a:rPr lang="ru-RU" sz="1400" dirty="0" err="1"/>
              <a:t>ери</a:t>
            </a:r>
            <a:r>
              <a:rPr lang="ru-RU" sz="1400" dirty="0"/>
              <a:t> на </a:t>
            </a:r>
            <a:r>
              <a:rPr lang="ru-RU" sz="1400" dirty="0" err="1"/>
              <a:t>навколоземних</a:t>
            </a:r>
            <a:r>
              <a:rPr lang="ru-RU" sz="1400" dirty="0"/>
              <a:t> </a:t>
            </a:r>
            <a:r>
              <a:rPr lang="ru-RU" sz="1400" dirty="0" err="1"/>
              <a:t>орбітах</a:t>
            </a:r>
            <a:r>
              <a:rPr lang="ru-RU" sz="1400" dirty="0"/>
              <a:t>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зареєстровано</a:t>
            </a:r>
            <a:r>
              <a:rPr lang="ru-RU" sz="1400" dirty="0"/>
              <a:t> </a:t>
            </a:r>
            <a:r>
              <a:rPr lang="ru-RU" sz="1400" dirty="0" err="1"/>
              <a:t>понад</a:t>
            </a:r>
            <a:r>
              <a:rPr lang="ru-RU" sz="1400" dirty="0"/>
              <a:t> 20 </a:t>
            </a:r>
            <a:r>
              <a:rPr lang="ru-RU" sz="1400" dirty="0" err="1"/>
              <a:t>тисяч</a:t>
            </a:r>
            <a:r>
              <a:rPr lang="ru-RU" sz="1400" dirty="0"/>
              <a:t> </a:t>
            </a:r>
            <a:r>
              <a:rPr lang="ru-RU" sz="1400" dirty="0" err="1" smtClean="0"/>
              <a:t>космічних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об’єктів</a:t>
            </a:r>
            <a:r>
              <a:rPr lang="ru-RU" sz="1400" dirty="0" smtClean="0"/>
              <a:t> </a:t>
            </a:r>
            <a:r>
              <a:rPr lang="ru-RU" sz="1400" dirty="0"/>
              <a:t>штучного </a:t>
            </a:r>
            <a:r>
              <a:rPr lang="ru-RU" sz="1400" dirty="0" err="1"/>
              <a:t>походження</a:t>
            </a:r>
            <a:r>
              <a:rPr lang="ru-RU" sz="1400" dirty="0"/>
              <a:t> </a:t>
            </a:r>
            <a:r>
              <a:rPr lang="ru-RU" sz="1400" dirty="0" err="1"/>
              <a:t>розміром</a:t>
            </a:r>
            <a:r>
              <a:rPr lang="ru-RU" sz="1400" dirty="0"/>
              <a:t> </a:t>
            </a:r>
            <a:r>
              <a:rPr lang="ru-RU" sz="1400" dirty="0" err="1"/>
              <a:t>понад</a:t>
            </a:r>
            <a:r>
              <a:rPr lang="ru-RU" sz="1400" dirty="0"/>
              <a:t> 10 см. </a:t>
            </a:r>
            <a:r>
              <a:rPr lang="ru-RU" sz="1400" dirty="0" err="1"/>
              <a:t>Крім</a:t>
            </a:r>
            <a:r>
              <a:rPr lang="ru-RU" sz="1400" dirty="0"/>
              <a:t> того, </a:t>
            </a:r>
            <a:r>
              <a:rPr lang="ru-RU" sz="1400" dirty="0" err="1"/>
              <a:t>накопичилося</a:t>
            </a:r>
            <a:r>
              <a:rPr lang="ru-RU" sz="1400" dirty="0"/>
              <a:t> </a:t>
            </a:r>
            <a:r>
              <a:rPr lang="ru-RU" sz="1400" dirty="0" smtClean="0"/>
              <a:t>50-70 тис</a:t>
            </a:r>
            <a:r>
              <a:rPr lang="ru-RU" sz="1400" dirty="0"/>
              <a:t>. </a:t>
            </a:r>
            <a:r>
              <a:rPr lang="ru-RU" sz="1400" dirty="0" err="1"/>
              <a:t>часток</a:t>
            </a:r>
            <a:r>
              <a:rPr lang="ru-RU" sz="1400" dirty="0"/>
              <a:t> </a:t>
            </a:r>
            <a:r>
              <a:rPr lang="ru-RU" sz="1400" dirty="0" err="1"/>
              <a:t>розміром</a:t>
            </a:r>
            <a:r>
              <a:rPr lang="ru-RU" sz="1400" dirty="0"/>
              <a:t> 1-2 см. </a:t>
            </a:r>
            <a:r>
              <a:rPr lang="ru-RU" sz="1400" dirty="0" err="1"/>
              <a:t>Кількість</a:t>
            </a:r>
            <a:r>
              <a:rPr lang="ru-RU" sz="1400" dirty="0"/>
              <a:t> </a:t>
            </a:r>
            <a:r>
              <a:rPr lang="ru-RU" sz="1400" dirty="0" err="1"/>
              <a:t>ще</a:t>
            </a:r>
            <a:r>
              <a:rPr lang="ru-RU" sz="1400" dirty="0"/>
              <a:t> </a:t>
            </a:r>
            <a:r>
              <a:rPr lang="ru-RU" sz="1400" dirty="0" err="1"/>
              <a:t>дрібніших</a:t>
            </a:r>
            <a:r>
              <a:rPr lang="ru-RU" sz="1400" dirty="0"/>
              <a:t> </a:t>
            </a:r>
            <a:r>
              <a:rPr lang="ru-RU" sz="1400" dirty="0" err="1"/>
              <a:t>частинок</a:t>
            </a:r>
            <a:r>
              <a:rPr lang="ru-RU" sz="1400" dirty="0"/>
              <a:t> </a:t>
            </a:r>
            <a:r>
              <a:rPr lang="ru-RU" sz="1400" dirty="0" err="1"/>
              <a:t>оцінюється</a:t>
            </a:r>
            <a:r>
              <a:rPr lang="ru-RU" sz="1400" dirty="0"/>
              <a:t> </a:t>
            </a:r>
            <a:r>
              <a:rPr lang="ru-RU" sz="1400" dirty="0" smtClean="0"/>
              <a:t>десятками </a:t>
            </a:r>
            <a:r>
              <a:rPr lang="ru-RU" sz="1400" dirty="0" err="1" smtClean="0"/>
              <a:t>мільйонів</a:t>
            </a:r>
            <a:r>
              <a:rPr lang="ru-RU" sz="1400" dirty="0"/>
              <a:t>. У </a:t>
            </a:r>
            <a:r>
              <a:rPr lang="ru-RU" sz="1400" dirty="0" err="1"/>
              <a:t>найближчий</a:t>
            </a:r>
            <a:r>
              <a:rPr lang="ru-RU" sz="1400" dirty="0"/>
              <a:t> час </a:t>
            </a:r>
            <a:r>
              <a:rPr lang="ru-RU" sz="1400" dirty="0" err="1"/>
              <a:t>видалення</a:t>
            </a:r>
            <a:r>
              <a:rPr lang="ru-RU" sz="1400" dirty="0"/>
              <a:t> </a:t>
            </a:r>
            <a:r>
              <a:rPr lang="ru-RU" sz="1400" dirty="0" err="1"/>
              <a:t>фрагментів</a:t>
            </a:r>
            <a:r>
              <a:rPr lang="ru-RU" sz="1400" dirty="0"/>
              <a:t> </a:t>
            </a:r>
            <a:r>
              <a:rPr lang="ru-RU" sz="1400" dirty="0" err="1"/>
              <a:t>космічного</a:t>
            </a:r>
            <a:r>
              <a:rPr lang="ru-RU" sz="1400" dirty="0"/>
              <a:t> </a:t>
            </a:r>
            <a:r>
              <a:rPr lang="ru-RU" sz="1400" dirty="0" err="1"/>
              <a:t>сміття</a:t>
            </a:r>
            <a:r>
              <a:rPr lang="ru-RU" sz="1400" dirty="0"/>
              <a:t> </a:t>
            </a:r>
            <a:r>
              <a:rPr lang="ru-RU" sz="1400" dirty="0" err="1" smtClean="0"/>
              <a:t>вважається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проблематичним</a:t>
            </a:r>
            <a:r>
              <a:rPr lang="ru-RU" sz="1400" dirty="0" smtClean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потребує</a:t>
            </a:r>
            <a:r>
              <a:rPr lang="ru-RU" sz="1400" dirty="0"/>
              <a:t> </a:t>
            </a:r>
            <a:r>
              <a:rPr lang="ru-RU" sz="1400" dirty="0" err="1"/>
              <a:t>значних</a:t>
            </a:r>
            <a:r>
              <a:rPr lang="ru-RU" sz="1400" dirty="0"/>
              <a:t> </a:t>
            </a:r>
            <a:r>
              <a:rPr lang="ru-RU" sz="1400" dirty="0" err="1"/>
              <a:t>економічних</a:t>
            </a:r>
            <a:r>
              <a:rPr lang="ru-RU" sz="1400" dirty="0"/>
              <a:t> </a:t>
            </a:r>
            <a:r>
              <a:rPr lang="ru-RU" sz="1400" dirty="0" err="1"/>
              <a:t>витрат</a:t>
            </a:r>
            <a:r>
              <a:rPr lang="ru-RU" sz="1400" dirty="0"/>
              <a:t>.</a:t>
            </a:r>
          </a:p>
          <a:p>
            <a:pPr algn="just"/>
            <a:r>
              <a:rPr lang="ru-RU" sz="1400" i="1" dirty="0" err="1"/>
              <a:t>Хімічні</a:t>
            </a:r>
            <a:r>
              <a:rPr lang="ru-RU" sz="1400" i="1" dirty="0"/>
              <a:t> </a:t>
            </a:r>
            <a:r>
              <a:rPr lang="ru-RU" sz="1400" i="1" dirty="0" err="1"/>
              <a:t>забруднювальні</a:t>
            </a:r>
            <a:r>
              <a:rPr lang="ru-RU" sz="1400" i="1" dirty="0"/>
              <a:t> </a:t>
            </a:r>
            <a:r>
              <a:rPr lang="ru-RU" sz="1400" i="1" dirty="0" err="1"/>
              <a:t>речовини.Сьогодні</a:t>
            </a:r>
            <a:r>
              <a:rPr lang="ru-RU" sz="1400" i="1" dirty="0"/>
              <a:t> </a:t>
            </a:r>
            <a:r>
              <a:rPr lang="ru-RU" sz="1400" i="1" dirty="0" err="1"/>
              <a:t>довкілля</a:t>
            </a:r>
            <a:r>
              <a:rPr lang="ru-RU" sz="1400" i="1" dirty="0"/>
              <a:t> </a:t>
            </a:r>
            <a:r>
              <a:rPr lang="ru-RU" sz="1400" i="1" dirty="0" err="1" smtClean="0"/>
              <a:t>забруднюють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більше</a:t>
            </a:r>
            <a:r>
              <a:rPr lang="ru-RU" sz="1400" i="1" dirty="0" smtClean="0"/>
              <a:t> </a:t>
            </a:r>
            <a:r>
              <a:rPr lang="ru-RU" sz="1400" i="1" dirty="0" err="1"/>
              <a:t>ніж</a:t>
            </a:r>
            <a:r>
              <a:rPr lang="ru-RU" sz="1400" i="1" dirty="0"/>
              <a:t> 70 </a:t>
            </a:r>
            <a:r>
              <a:rPr lang="ru-RU" sz="1400" i="1" dirty="0" smtClean="0"/>
              <a:t>тис. </a:t>
            </a:r>
            <a:r>
              <a:rPr lang="ru-RU" sz="1400" dirty="0" err="1" smtClean="0"/>
              <a:t>хімічних</a:t>
            </a:r>
            <a:r>
              <a:rPr lang="ru-RU" sz="1400" dirty="0" smtClean="0"/>
              <a:t> </a:t>
            </a:r>
            <a:r>
              <a:rPr lang="ru-RU" sz="1400" dirty="0" err="1"/>
              <a:t>сполук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утворюються</a:t>
            </a:r>
            <a:r>
              <a:rPr lang="ru-RU" sz="1400" dirty="0"/>
              <a:t> в </a:t>
            </a:r>
            <a:r>
              <a:rPr lang="ru-RU" sz="1400" dirty="0" err="1"/>
              <a:t>процесі</a:t>
            </a:r>
            <a:r>
              <a:rPr lang="ru-RU" sz="1400" dirty="0"/>
              <a:t> </a:t>
            </a:r>
            <a:r>
              <a:rPr lang="ru-RU" sz="1400" dirty="0" err="1"/>
              <a:t>промислового</a:t>
            </a:r>
            <a:r>
              <a:rPr lang="ru-RU" sz="1400" dirty="0"/>
              <a:t> </a:t>
            </a:r>
            <a:r>
              <a:rPr lang="ru-RU" sz="1400" dirty="0" err="1"/>
              <a:t>виробництва</a:t>
            </a:r>
            <a:r>
              <a:rPr lang="ru-RU" sz="1400" dirty="0"/>
              <a:t>, </a:t>
            </a:r>
            <a:r>
              <a:rPr lang="ru-RU" sz="1400" dirty="0" err="1"/>
              <a:t>багато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 smtClean="0"/>
              <a:t>яких</a:t>
            </a:r>
            <a:r>
              <a:rPr lang="ru-RU" sz="1400" dirty="0" smtClean="0"/>
              <a:t> </a:t>
            </a:r>
            <a:r>
              <a:rPr lang="ru-RU" sz="1400" dirty="0" err="1" smtClean="0"/>
              <a:t>токсичні</a:t>
            </a:r>
            <a:r>
              <a:rPr lang="ru-RU" sz="1400" dirty="0"/>
              <a:t>, </a:t>
            </a:r>
            <a:r>
              <a:rPr lang="ru-RU" sz="1400" dirty="0" err="1"/>
              <a:t>мутагенні</a:t>
            </a:r>
            <a:r>
              <a:rPr lang="ru-RU" sz="1400" dirty="0"/>
              <a:t> та </a:t>
            </a:r>
            <a:r>
              <a:rPr lang="ru-RU" sz="1400" dirty="0" err="1"/>
              <a:t>канцерогенні</a:t>
            </a:r>
            <a:r>
              <a:rPr lang="ru-RU" sz="1400" dirty="0"/>
              <a:t>.</a:t>
            </a:r>
          </a:p>
          <a:p>
            <a:pPr algn="just"/>
            <a:r>
              <a:rPr lang="ru-RU" sz="1400" i="1" dirty="0"/>
              <a:t>Оксид </a:t>
            </a:r>
            <a:r>
              <a:rPr lang="ru-RU" sz="1400" i="1" dirty="0" err="1"/>
              <a:t>вуглецю</a:t>
            </a:r>
            <a:r>
              <a:rPr lang="ru-RU" sz="1400" i="1" dirty="0"/>
              <a:t> (CO), </a:t>
            </a:r>
            <a:r>
              <a:rPr lang="ru-RU" sz="1400" i="1" dirty="0" err="1"/>
              <a:t>або</a:t>
            </a:r>
            <a:r>
              <a:rPr lang="ru-RU" sz="1400" i="1" dirty="0"/>
              <a:t> </a:t>
            </a:r>
            <a:r>
              <a:rPr lang="ru-RU" sz="1400" i="1" dirty="0" err="1"/>
              <a:t>чадний</a:t>
            </a:r>
            <a:r>
              <a:rPr lang="ru-RU" sz="1400" i="1" dirty="0"/>
              <a:t> газ, не </a:t>
            </a:r>
            <a:r>
              <a:rPr lang="ru-RU" sz="1400" i="1" dirty="0" err="1"/>
              <a:t>має</a:t>
            </a:r>
            <a:r>
              <a:rPr lang="ru-RU" sz="1400" i="1" dirty="0"/>
              <a:t> </a:t>
            </a:r>
            <a:r>
              <a:rPr lang="ru-RU" sz="1400" i="1" dirty="0" err="1"/>
              <a:t>кольору</a:t>
            </a:r>
            <a:r>
              <a:rPr lang="ru-RU" sz="1400" i="1" dirty="0"/>
              <a:t> </a:t>
            </a:r>
            <a:r>
              <a:rPr lang="ru-RU" sz="1400" i="1" dirty="0" err="1"/>
              <a:t>й</a:t>
            </a:r>
            <a:r>
              <a:rPr lang="ru-RU" sz="1400" i="1" dirty="0"/>
              <a:t> </a:t>
            </a:r>
            <a:r>
              <a:rPr lang="ru-RU" sz="1400" i="1" dirty="0" err="1"/>
              <a:t>запаху,утворюється</a:t>
            </a:r>
            <a:r>
              <a:rPr lang="ru-RU" sz="1400" i="1" dirty="0"/>
              <a:t> </a:t>
            </a:r>
            <a:r>
              <a:rPr lang="ru-RU" sz="1400" i="1" dirty="0" smtClean="0"/>
              <a:t>в </a:t>
            </a:r>
            <a:r>
              <a:rPr lang="ru-RU" sz="1400" dirty="0" err="1" smtClean="0"/>
              <a:t>результаті</a:t>
            </a:r>
            <a:r>
              <a:rPr lang="ru-RU" sz="1400" dirty="0" smtClean="0"/>
              <a:t> </a:t>
            </a:r>
            <a:r>
              <a:rPr lang="ru-RU" sz="1400" dirty="0" err="1"/>
              <a:t>неповного</a:t>
            </a:r>
            <a:r>
              <a:rPr lang="ru-RU" sz="1400" dirty="0"/>
              <a:t> </a:t>
            </a:r>
            <a:r>
              <a:rPr lang="ru-RU" sz="1400" dirty="0" err="1"/>
              <a:t>згоряння</a:t>
            </a:r>
            <a:r>
              <a:rPr lang="ru-RU" sz="1400" dirty="0"/>
              <a:t> </a:t>
            </a:r>
            <a:r>
              <a:rPr lang="ru-RU" sz="1400" dirty="0" err="1"/>
              <a:t>кам’яного</a:t>
            </a:r>
            <a:r>
              <a:rPr lang="ru-RU" sz="1400" dirty="0"/>
              <a:t> </a:t>
            </a:r>
            <a:r>
              <a:rPr lang="ru-RU" sz="1400" dirty="0" err="1"/>
              <a:t>вугілля</a:t>
            </a:r>
            <a:r>
              <a:rPr lang="ru-RU" sz="1400" dirty="0"/>
              <a:t>, природного газу, </a:t>
            </a:r>
            <a:r>
              <a:rPr lang="ru-RU" sz="1400" dirty="0" err="1"/>
              <a:t>деревини</a:t>
            </a:r>
            <a:r>
              <a:rPr lang="ru-RU" sz="1400" dirty="0"/>
              <a:t>, </a:t>
            </a:r>
            <a:r>
              <a:rPr lang="ru-RU" sz="1400" dirty="0" err="1" smtClean="0"/>
              <a:t>нафти</a:t>
            </a:r>
            <a:r>
              <a:rPr lang="ru-RU" sz="1400" dirty="0" smtClean="0"/>
              <a:t>, </a:t>
            </a:r>
            <a:r>
              <a:rPr lang="ru-RU" sz="1400" dirty="0" err="1" smtClean="0"/>
              <a:t>нафтопродуктів</a:t>
            </a:r>
            <a:r>
              <a:rPr lang="ru-RU" sz="1400" dirty="0"/>
              <a:t>. </a:t>
            </a:r>
            <a:r>
              <a:rPr lang="ru-RU" sz="1400" dirty="0" err="1"/>
              <a:t>Якщо</a:t>
            </a:r>
            <a:r>
              <a:rPr lang="ru-RU" sz="1400" dirty="0"/>
              <a:t> в </a:t>
            </a:r>
            <a:r>
              <a:rPr lang="ru-RU" sz="1400" dirty="0" err="1"/>
              <a:t>повітрі</a:t>
            </a:r>
            <a:r>
              <a:rPr lang="ru-RU" sz="1400" dirty="0"/>
              <a:t> </a:t>
            </a:r>
            <a:r>
              <a:rPr lang="ru-RU" sz="1400" dirty="0" err="1"/>
              <a:t>міститься</a:t>
            </a:r>
            <a:r>
              <a:rPr lang="ru-RU" sz="1400" dirty="0"/>
              <a:t> </a:t>
            </a:r>
            <a:r>
              <a:rPr lang="ru-RU" sz="1400" dirty="0" err="1"/>
              <a:t>близько</a:t>
            </a:r>
            <a:r>
              <a:rPr lang="ru-RU" sz="1400" dirty="0"/>
              <a:t> 1% CO, то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небезпечно</a:t>
            </a:r>
            <a:r>
              <a:rPr lang="ru-RU" sz="1400" dirty="0"/>
              <a:t> для </a:t>
            </a:r>
            <a:r>
              <a:rPr lang="ru-RU" sz="1400" dirty="0" err="1"/>
              <a:t>біоти</a:t>
            </a:r>
            <a:r>
              <a:rPr lang="ru-RU" sz="1400" dirty="0"/>
              <a:t>, </a:t>
            </a:r>
            <a:r>
              <a:rPr lang="ru-RU" sz="1400" dirty="0" smtClean="0"/>
              <a:t>а 4</a:t>
            </a:r>
            <a:r>
              <a:rPr lang="ru-RU" sz="1400" dirty="0"/>
              <a:t>% – </a:t>
            </a:r>
            <a:r>
              <a:rPr lang="ru-RU" sz="1400" dirty="0" err="1"/>
              <a:t>є</a:t>
            </a:r>
            <a:r>
              <a:rPr lang="ru-RU" sz="1400" dirty="0"/>
              <a:t> летальною дозою для </a:t>
            </a:r>
            <a:r>
              <a:rPr lang="ru-RU" sz="1400" dirty="0" err="1"/>
              <a:t>багатьох</a:t>
            </a:r>
            <a:r>
              <a:rPr lang="ru-RU" sz="1400" dirty="0"/>
              <a:t> </a:t>
            </a:r>
            <a:r>
              <a:rPr lang="ru-RU" sz="1400" dirty="0" err="1"/>
              <a:t>видів.Токсичність</a:t>
            </a:r>
            <a:r>
              <a:rPr lang="ru-RU" sz="1400" dirty="0"/>
              <a:t> СО для </a:t>
            </a:r>
            <a:r>
              <a:rPr lang="ru-RU" sz="1400" dirty="0" err="1"/>
              <a:t>людини</a:t>
            </a:r>
            <a:r>
              <a:rPr lang="ru-RU" sz="1400" dirty="0"/>
              <a:t> </a:t>
            </a:r>
            <a:r>
              <a:rPr lang="ru-RU" sz="1400" dirty="0" err="1"/>
              <a:t>полягає</a:t>
            </a:r>
            <a:r>
              <a:rPr lang="ru-RU" sz="1400" dirty="0"/>
              <a:t> в </a:t>
            </a:r>
            <a:r>
              <a:rPr lang="ru-RU" sz="1400" dirty="0" smtClean="0"/>
              <a:t>тому, </a:t>
            </a:r>
            <a:r>
              <a:rPr lang="ru-RU" sz="1400" dirty="0" err="1" smtClean="0"/>
              <a:t>що</a:t>
            </a:r>
            <a:r>
              <a:rPr lang="ru-RU" sz="1400" dirty="0"/>
              <a:t>, </a:t>
            </a:r>
            <a:r>
              <a:rPr lang="ru-RU" sz="1400" dirty="0" err="1"/>
              <a:t>потрапляючи</a:t>
            </a:r>
            <a:r>
              <a:rPr lang="ru-RU" sz="1400" dirty="0"/>
              <a:t> в кров,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позбавляє</a:t>
            </a:r>
            <a:r>
              <a:rPr lang="ru-RU" sz="1400" dirty="0"/>
              <a:t> </a:t>
            </a:r>
            <a:r>
              <a:rPr lang="ru-RU" sz="1400" dirty="0" err="1"/>
              <a:t>еритроцити</a:t>
            </a:r>
            <a:r>
              <a:rPr lang="ru-RU" sz="1400" dirty="0"/>
              <a:t> (</a:t>
            </a:r>
            <a:r>
              <a:rPr lang="ru-RU" sz="1400" dirty="0" err="1"/>
              <a:t>червоні</a:t>
            </a:r>
            <a:r>
              <a:rPr lang="ru-RU" sz="1400" dirty="0"/>
              <a:t> </a:t>
            </a:r>
            <a:r>
              <a:rPr lang="ru-RU" sz="1400" dirty="0" err="1"/>
              <a:t>кров'яні</a:t>
            </a:r>
            <a:r>
              <a:rPr lang="ru-RU" sz="1400" dirty="0"/>
              <a:t> </a:t>
            </a:r>
            <a:r>
              <a:rPr lang="ru-RU" sz="1400" dirty="0" err="1"/>
              <a:t>тільця</a:t>
            </a:r>
            <a:r>
              <a:rPr lang="ru-RU" sz="1400" dirty="0"/>
              <a:t>) </a:t>
            </a:r>
            <a:r>
              <a:rPr lang="ru-RU" sz="1400" dirty="0" err="1" smtClean="0"/>
              <a:t>здатності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транспортувати</a:t>
            </a:r>
            <a:r>
              <a:rPr lang="ru-RU" sz="1400" dirty="0" smtClean="0"/>
              <a:t> </a:t>
            </a:r>
            <a:r>
              <a:rPr lang="ru-RU" sz="1400" dirty="0" err="1"/>
              <a:t>кисень</a:t>
            </a:r>
            <a:r>
              <a:rPr lang="ru-RU" sz="1400" dirty="0"/>
              <a:t>, </a:t>
            </a:r>
            <a:r>
              <a:rPr lang="ru-RU" sz="1400" dirty="0" err="1"/>
              <a:t>настає</a:t>
            </a:r>
            <a:r>
              <a:rPr lang="ru-RU" sz="1400" dirty="0"/>
              <a:t> </a:t>
            </a:r>
            <a:r>
              <a:rPr lang="ru-RU" sz="1400" dirty="0" err="1"/>
              <a:t>кисневе</a:t>
            </a:r>
            <a:r>
              <a:rPr lang="ru-RU" sz="1400" dirty="0"/>
              <a:t> </a:t>
            </a:r>
            <a:r>
              <a:rPr lang="ru-RU" sz="1400" dirty="0" err="1"/>
              <a:t>голодування</a:t>
            </a:r>
            <a:r>
              <a:rPr lang="ru-RU" sz="1400" dirty="0"/>
              <a:t>, </a:t>
            </a:r>
            <a:r>
              <a:rPr lang="ru-RU" sz="1400" dirty="0" err="1"/>
              <a:t>задуха</a:t>
            </a:r>
            <a:r>
              <a:rPr lang="ru-RU" sz="1400" dirty="0"/>
              <a:t>, </a:t>
            </a:r>
            <a:r>
              <a:rPr lang="ru-RU" sz="1400" dirty="0" err="1"/>
              <a:t>запаморочення</a:t>
            </a:r>
            <a:r>
              <a:rPr lang="ru-RU" sz="1400" dirty="0"/>
              <a:t> </a:t>
            </a:r>
            <a:r>
              <a:rPr lang="ru-RU" sz="1400" dirty="0" err="1"/>
              <a:t>й</a:t>
            </a:r>
            <a:r>
              <a:rPr lang="ru-RU" sz="1400" dirty="0"/>
              <a:t> </a:t>
            </a:r>
            <a:r>
              <a:rPr lang="ru-RU" sz="1400" dirty="0" err="1" smtClean="0"/>
              <a:t>навіть</a:t>
            </a:r>
            <a:r>
              <a:rPr lang="ru-RU" sz="1400" dirty="0" smtClean="0"/>
              <a:t> смерть</a:t>
            </a:r>
            <a:r>
              <a:rPr lang="ru-RU" sz="1400" dirty="0"/>
              <a:t>.</a:t>
            </a:r>
          </a:p>
          <a:p>
            <a:pPr algn="just"/>
            <a:r>
              <a:rPr lang="ru-RU" sz="1400" i="1" dirty="0" err="1"/>
              <a:t>Оксиди</a:t>
            </a:r>
            <a:r>
              <a:rPr lang="ru-RU" sz="1400" i="1" dirty="0"/>
              <a:t> азоту (</a:t>
            </a:r>
            <a:r>
              <a:rPr lang="en-US" sz="1400" i="1" dirty="0"/>
              <a:t>NO, NO2, N2</a:t>
            </a:r>
            <a:r>
              <a:rPr lang="ru-RU" sz="1400" i="1" dirty="0"/>
              <a:t>О) </a:t>
            </a:r>
            <a:r>
              <a:rPr lang="ru-RU" sz="1400" i="1" dirty="0" err="1"/>
              <a:t>майже</a:t>
            </a:r>
            <a:r>
              <a:rPr lang="ru-RU" sz="1400" i="1" dirty="0"/>
              <a:t> в 10 </a:t>
            </a:r>
            <a:r>
              <a:rPr lang="ru-RU" sz="1400" i="1" dirty="0" err="1"/>
              <a:t>разів</a:t>
            </a:r>
            <a:r>
              <a:rPr lang="ru-RU" sz="1400" i="1" dirty="0"/>
              <a:t> </a:t>
            </a:r>
            <a:r>
              <a:rPr lang="ru-RU" sz="1400" i="1" dirty="0" err="1"/>
              <a:t>більш</a:t>
            </a:r>
            <a:r>
              <a:rPr lang="ru-RU" sz="1400" i="1" dirty="0"/>
              <a:t> </a:t>
            </a:r>
            <a:r>
              <a:rPr lang="ru-RU" sz="1400" i="1" dirty="0" err="1" smtClean="0"/>
              <a:t>небезпечні</a:t>
            </a:r>
            <a:r>
              <a:rPr lang="ru-RU" sz="1400" i="1" dirty="0" smtClean="0"/>
              <a:t> для </a:t>
            </a:r>
            <a:r>
              <a:rPr lang="ru-RU" sz="1400" i="1" dirty="0" err="1"/>
              <a:t>людини</a:t>
            </a:r>
            <a:r>
              <a:rPr lang="ru-RU" sz="1400" i="1" dirty="0"/>
              <a:t>, </a:t>
            </a:r>
            <a:r>
              <a:rPr lang="ru-RU" sz="1400" i="1" dirty="0" err="1" smtClean="0"/>
              <a:t>ніж</a:t>
            </a:r>
            <a:r>
              <a:rPr lang="ru-RU" sz="1400" i="1" dirty="0" smtClean="0"/>
              <a:t> </a:t>
            </a:r>
            <a:r>
              <a:rPr lang="ru-RU" sz="1400" dirty="0" smtClean="0"/>
              <a:t>CO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спричинюють</a:t>
            </a:r>
            <a:r>
              <a:rPr lang="ru-RU" sz="1400" dirty="0"/>
              <a:t> </a:t>
            </a:r>
            <a:r>
              <a:rPr lang="ru-RU" sz="1400" dirty="0" err="1"/>
              <a:t>утворення</a:t>
            </a:r>
            <a:r>
              <a:rPr lang="ru-RU" sz="1400" dirty="0"/>
              <a:t> </a:t>
            </a:r>
            <a:r>
              <a:rPr lang="ru-RU" sz="1400" dirty="0" err="1"/>
              <a:t>кислотних</a:t>
            </a:r>
            <a:r>
              <a:rPr lang="ru-RU" sz="1400" dirty="0"/>
              <a:t> </a:t>
            </a:r>
            <a:r>
              <a:rPr lang="ru-RU" sz="1400" dirty="0" err="1"/>
              <a:t>дощів</a:t>
            </a:r>
            <a:r>
              <a:rPr lang="ru-RU" sz="1400" dirty="0"/>
              <a:t>. Вони </a:t>
            </a:r>
            <a:r>
              <a:rPr lang="ru-RU" sz="1400" dirty="0" err="1"/>
              <a:t>викидаються</a:t>
            </a:r>
            <a:r>
              <a:rPr lang="ru-RU" sz="1400" dirty="0"/>
              <a:t> в </a:t>
            </a:r>
            <a:r>
              <a:rPr lang="ru-RU" sz="1400" dirty="0" err="1"/>
              <a:t>повітря</a:t>
            </a:r>
            <a:r>
              <a:rPr lang="ru-RU" sz="1400" dirty="0"/>
              <a:t> </a:t>
            </a:r>
            <a:r>
              <a:rPr lang="ru-RU" sz="1400" dirty="0" err="1" smtClean="0"/>
              <a:t>переважно</a:t>
            </a:r>
            <a:r>
              <a:rPr lang="ru-RU" sz="1400" dirty="0" smtClean="0"/>
              <a:t> </a:t>
            </a:r>
            <a:r>
              <a:rPr lang="ru-RU" sz="1400" dirty="0" err="1" smtClean="0"/>
              <a:t>підприємствами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виробляють</a:t>
            </a:r>
            <a:r>
              <a:rPr lang="ru-RU" sz="1400" dirty="0"/>
              <a:t> </a:t>
            </a:r>
            <a:r>
              <a:rPr lang="ru-RU" sz="1400" dirty="0" err="1"/>
              <a:t>азотнукислоту</a:t>
            </a:r>
            <a:r>
              <a:rPr lang="ru-RU" sz="1400" dirty="0"/>
              <a:t>, </a:t>
            </a:r>
            <a:r>
              <a:rPr lang="ru-RU" sz="1400" dirty="0" err="1"/>
              <a:t>нітрати</a:t>
            </a:r>
            <a:r>
              <a:rPr lang="ru-RU" sz="1400" dirty="0"/>
              <a:t>, </a:t>
            </a:r>
            <a:r>
              <a:rPr lang="ru-RU" sz="1400" dirty="0" err="1"/>
              <a:t>анілінові</a:t>
            </a:r>
            <a:r>
              <a:rPr lang="ru-RU" sz="1400" dirty="0"/>
              <a:t> </a:t>
            </a:r>
            <a:r>
              <a:rPr lang="ru-RU" sz="1400" dirty="0" err="1"/>
              <a:t>барвники</a:t>
            </a:r>
            <a:r>
              <a:rPr lang="ru-RU" sz="1400" dirty="0"/>
              <a:t>, </a:t>
            </a:r>
            <a:r>
              <a:rPr lang="ru-RU" sz="1400" dirty="0" err="1" smtClean="0"/>
              <a:t>целулоїд</a:t>
            </a:r>
            <a:r>
              <a:rPr lang="ru-RU" sz="1400" dirty="0" smtClean="0"/>
              <a:t>, </a:t>
            </a:r>
            <a:r>
              <a:rPr lang="ru-RU" sz="1400" dirty="0" err="1" smtClean="0"/>
              <a:t>віскозний</a:t>
            </a:r>
            <a:r>
              <a:rPr lang="ru-RU" sz="1400" dirty="0" smtClean="0"/>
              <a:t> </a:t>
            </a:r>
            <a:r>
              <a:rPr lang="ru-RU" sz="1400" dirty="0" err="1"/>
              <a:t>шовк</a:t>
            </a:r>
            <a:r>
              <a:rPr lang="ru-RU" sz="1400" dirty="0"/>
              <a:t>, а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викидами</a:t>
            </a:r>
            <a:r>
              <a:rPr lang="ru-RU" sz="1400" dirty="0"/>
              <a:t> </a:t>
            </a:r>
            <a:r>
              <a:rPr lang="ru-RU" sz="1400" dirty="0" err="1"/>
              <a:t>автомобілів</a:t>
            </a:r>
            <a:r>
              <a:rPr lang="ru-RU" sz="1400" dirty="0"/>
              <a:t>, ТЕС </a:t>
            </a:r>
            <a:r>
              <a:rPr lang="ru-RU" sz="1400" dirty="0" err="1"/>
              <a:t>і</a:t>
            </a:r>
            <a:r>
              <a:rPr lang="ru-RU" sz="1400" dirty="0"/>
              <a:t> ТЕЦ, </a:t>
            </a:r>
            <a:r>
              <a:rPr lang="ru-RU" sz="1400" dirty="0" err="1" smtClean="0"/>
              <a:t>металургійних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заводів.З'єднуючись</a:t>
            </a:r>
            <a:r>
              <a:rPr lang="ru-RU" sz="1400" dirty="0" smtClean="0"/>
              <a:t> </a:t>
            </a:r>
            <a:r>
              <a:rPr lang="ru-RU" sz="1400" dirty="0" err="1"/>
              <a:t>з</a:t>
            </a:r>
            <a:r>
              <a:rPr lang="ru-RU" sz="1400" dirty="0"/>
              <a:t> водою в наших </a:t>
            </a:r>
            <a:r>
              <a:rPr lang="ru-RU" sz="1400" dirty="0" err="1"/>
              <a:t>дихальних</a:t>
            </a:r>
            <a:r>
              <a:rPr lang="ru-RU" sz="1400" dirty="0"/>
              <a:t> шляхах, вони </a:t>
            </a:r>
            <a:r>
              <a:rPr lang="ru-RU" sz="1400" dirty="0" err="1"/>
              <a:t>утворюють</a:t>
            </a:r>
            <a:r>
              <a:rPr lang="ru-RU" sz="1400" dirty="0"/>
              <a:t> </a:t>
            </a:r>
            <a:r>
              <a:rPr lang="ru-RU" sz="1400" dirty="0" err="1"/>
              <a:t>азотну</a:t>
            </a:r>
            <a:r>
              <a:rPr lang="ru-RU" sz="1400" dirty="0"/>
              <a:t> </a:t>
            </a:r>
            <a:r>
              <a:rPr lang="ru-RU" sz="1400" dirty="0" smtClean="0"/>
              <a:t>та </a:t>
            </a:r>
            <a:r>
              <a:rPr lang="ru-RU" sz="1400" dirty="0" err="1" smtClean="0"/>
              <a:t>азотисті</a:t>
            </a:r>
            <a:r>
              <a:rPr lang="ru-RU" sz="1400" dirty="0" smtClean="0"/>
              <a:t> </a:t>
            </a:r>
            <a:r>
              <a:rPr lang="ru-RU" sz="1400" dirty="0" err="1"/>
              <a:t>кислоти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спричинює</a:t>
            </a:r>
            <a:r>
              <a:rPr lang="ru-RU" sz="1400" dirty="0"/>
              <a:t> </a:t>
            </a:r>
            <a:r>
              <a:rPr lang="ru-RU" sz="1400" dirty="0" err="1"/>
              <a:t>сильні</a:t>
            </a:r>
            <a:r>
              <a:rPr lang="ru-RU" sz="1400" dirty="0"/>
              <a:t> </a:t>
            </a:r>
            <a:r>
              <a:rPr lang="ru-RU" sz="1400" dirty="0" err="1"/>
              <a:t>подразнення</a:t>
            </a:r>
            <a:r>
              <a:rPr lang="ru-RU" sz="1400" dirty="0"/>
              <a:t> </a:t>
            </a:r>
            <a:r>
              <a:rPr lang="ru-RU" sz="1400" dirty="0" err="1"/>
              <a:t>слизових</a:t>
            </a:r>
            <a:r>
              <a:rPr lang="ru-RU" sz="1400" dirty="0"/>
              <a:t> </a:t>
            </a:r>
            <a:r>
              <a:rPr lang="ru-RU" sz="1400" dirty="0" err="1"/>
              <a:t>оболонок</a:t>
            </a:r>
            <a:r>
              <a:rPr lang="ru-RU" sz="1400" dirty="0"/>
              <a:t>, </a:t>
            </a:r>
            <a:r>
              <a:rPr lang="ru-RU" sz="1400" dirty="0" err="1" smtClean="0"/>
              <a:t>тяжкі</a:t>
            </a:r>
            <a:r>
              <a:rPr lang="ru-RU" sz="1400" dirty="0" smtClean="0"/>
              <a:t> </a:t>
            </a:r>
            <a:r>
              <a:rPr lang="ru-RU" sz="1400" dirty="0" err="1" smtClean="0"/>
              <a:t>захворювання</a:t>
            </a:r>
            <a:r>
              <a:rPr lang="ru-RU" sz="1400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023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i="1" dirty="0" err="1"/>
              <a:t>Шкідливі</a:t>
            </a:r>
            <a:r>
              <a:rPr lang="ru-RU" sz="1400" i="1" dirty="0"/>
              <a:t> </a:t>
            </a:r>
            <a:r>
              <a:rPr lang="ru-RU" sz="1400" i="1" dirty="0" err="1"/>
              <a:t>вуглеводні</a:t>
            </a:r>
            <a:r>
              <a:rPr lang="ru-RU" sz="1400" i="1" dirty="0"/>
              <a:t> (</a:t>
            </a:r>
            <a:r>
              <a:rPr lang="ru-RU" sz="1400" i="1" dirty="0" err="1"/>
              <a:t>ароматичні</a:t>
            </a:r>
            <a:r>
              <a:rPr lang="ru-RU" sz="1400" i="1" dirty="0"/>
              <a:t>, </a:t>
            </a:r>
            <a:r>
              <a:rPr lang="ru-RU" sz="1400" i="1" dirty="0" err="1"/>
              <a:t>парафіни</a:t>
            </a:r>
            <a:r>
              <a:rPr lang="ru-RU" sz="1400" i="1" dirty="0"/>
              <a:t>, </a:t>
            </a:r>
            <a:r>
              <a:rPr lang="ru-RU" sz="1400" i="1" dirty="0" err="1"/>
              <a:t>нафтени</a:t>
            </a:r>
            <a:r>
              <a:rPr lang="ru-RU" sz="1400" i="1" dirty="0"/>
              <a:t>, </a:t>
            </a:r>
            <a:r>
              <a:rPr lang="ru-RU" sz="1400" i="1" dirty="0" err="1"/>
              <a:t>бенз</a:t>
            </a:r>
            <a:r>
              <a:rPr lang="ru-RU" sz="1400" i="1" dirty="0"/>
              <a:t>(а)</a:t>
            </a:r>
            <a:r>
              <a:rPr lang="ru-RU" sz="1400" i="1" dirty="0" err="1"/>
              <a:t>пірени</a:t>
            </a:r>
            <a:r>
              <a:rPr lang="ru-RU" sz="1400" i="1" dirty="0"/>
              <a:t>)</a:t>
            </a:r>
            <a:r>
              <a:rPr lang="ru-RU" sz="1400" i="1" dirty="0" err="1"/>
              <a:t>містяться</a:t>
            </a:r>
            <a:r>
              <a:rPr lang="ru-RU" sz="1400" i="1" dirty="0"/>
              <a:t> </a:t>
            </a:r>
            <a:r>
              <a:rPr lang="ru-RU" sz="1400" i="1" dirty="0" smtClean="0"/>
              <a:t>у </a:t>
            </a:r>
            <a:r>
              <a:rPr lang="ru-RU" sz="1400" dirty="0" err="1" smtClean="0"/>
              <a:t>вихлипних</a:t>
            </a:r>
            <a:r>
              <a:rPr lang="ru-RU" sz="1400" dirty="0" smtClean="0"/>
              <a:t> </a:t>
            </a:r>
            <a:r>
              <a:rPr lang="ru-RU" sz="1400" dirty="0"/>
              <a:t>газах </a:t>
            </a:r>
            <a:r>
              <a:rPr lang="ru-RU" sz="1400" dirty="0" err="1"/>
              <a:t>автомобілів</a:t>
            </a:r>
            <a:r>
              <a:rPr lang="ru-RU" sz="1400" dirty="0"/>
              <a:t> (</a:t>
            </a:r>
            <a:r>
              <a:rPr lang="ru-RU" sz="1400" dirty="0" err="1"/>
              <a:t>недосконалість</a:t>
            </a:r>
            <a:r>
              <a:rPr lang="ru-RU" sz="1400" dirty="0"/>
              <a:t> </a:t>
            </a:r>
            <a:r>
              <a:rPr lang="ru-RU" sz="1400" dirty="0" err="1"/>
              <a:t>процесів</a:t>
            </a:r>
            <a:r>
              <a:rPr lang="ru-RU" sz="1400" dirty="0"/>
              <a:t> </a:t>
            </a:r>
            <a:r>
              <a:rPr lang="ru-RU" sz="1400" dirty="0" err="1"/>
              <a:t>згоряння</a:t>
            </a:r>
            <a:r>
              <a:rPr lang="ru-RU" sz="1400" dirty="0"/>
              <a:t> бензину в </a:t>
            </a:r>
            <a:r>
              <a:rPr lang="ru-RU" sz="1400" dirty="0" err="1" smtClean="0"/>
              <a:t>циліндрах</a:t>
            </a:r>
            <a:r>
              <a:rPr lang="ru-RU" sz="1400" dirty="0"/>
              <a:t> </a:t>
            </a:r>
            <a:r>
              <a:rPr lang="ru-RU" sz="1400" dirty="0" err="1" smtClean="0"/>
              <a:t>двигунів</a:t>
            </a:r>
            <a:r>
              <a:rPr lang="ru-RU" sz="1400" dirty="0"/>
              <a:t>), </a:t>
            </a:r>
            <a:r>
              <a:rPr lang="ru-RU" sz="1400" dirty="0" err="1"/>
              <a:t>картерних</a:t>
            </a:r>
            <a:r>
              <a:rPr lang="ru-RU" sz="1400" dirty="0"/>
              <a:t> газах, </a:t>
            </a:r>
            <a:r>
              <a:rPr lang="ru-RU" sz="1400" dirty="0" err="1"/>
              <a:t>випарах</a:t>
            </a:r>
            <a:r>
              <a:rPr lang="ru-RU" sz="1400" dirty="0"/>
              <a:t> </a:t>
            </a:r>
            <a:r>
              <a:rPr lang="ru-RU" sz="1400" dirty="0" err="1"/>
              <a:t>бензинів</a:t>
            </a:r>
            <a:r>
              <a:rPr lang="ru-RU" sz="1400" dirty="0"/>
              <a:t>. </a:t>
            </a:r>
            <a:r>
              <a:rPr lang="ru-RU" sz="1400" dirty="0" err="1"/>
              <a:t>Дуже</a:t>
            </a:r>
            <a:r>
              <a:rPr lang="ru-RU" sz="1400" dirty="0"/>
              <a:t> </a:t>
            </a:r>
            <a:r>
              <a:rPr lang="ru-RU" sz="1400" dirty="0" err="1"/>
              <a:t>шкідливі</a:t>
            </a:r>
            <a:r>
              <a:rPr lang="ru-RU" sz="1400" dirty="0"/>
              <a:t> </a:t>
            </a:r>
            <a:r>
              <a:rPr lang="ru-RU" sz="1400" dirty="0" err="1"/>
              <a:t>також</a:t>
            </a:r>
            <a:r>
              <a:rPr lang="ru-RU" sz="1400" dirty="0"/>
              <a:t> сажа (</a:t>
            </a:r>
            <a:r>
              <a:rPr lang="ru-RU" sz="1400" dirty="0" err="1"/>
              <a:t>оскільки</a:t>
            </a:r>
            <a:r>
              <a:rPr lang="ru-RU" sz="1400" dirty="0"/>
              <a:t> </a:t>
            </a:r>
            <a:r>
              <a:rPr lang="ru-RU" sz="1400" dirty="0" smtClean="0"/>
              <a:t>добре </a:t>
            </a:r>
            <a:r>
              <a:rPr lang="ru-RU" sz="1400" dirty="0" err="1" smtClean="0"/>
              <a:t>адсорбує</a:t>
            </a:r>
            <a:r>
              <a:rPr lang="ru-RU" sz="1400" dirty="0" smtClean="0"/>
              <a:t> </a:t>
            </a:r>
            <a:r>
              <a:rPr lang="ru-RU" sz="1400" dirty="0" err="1"/>
              <a:t>забруднювальні</a:t>
            </a:r>
            <a:r>
              <a:rPr lang="ru-RU" sz="1400" dirty="0"/>
              <a:t> </a:t>
            </a:r>
            <a:r>
              <a:rPr lang="ru-RU" sz="1400" dirty="0" err="1"/>
              <a:t>речовини</a:t>
            </a:r>
            <a:r>
              <a:rPr lang="ru-RU" sz="1400" dirty="0"/>
              <a:t>). </a:t>
            </a:r>
            <a:r>
              <a:rPr lang="ru-RU" sz="1400" dirty="0" err="1"/>
              <a:t>Етилен</a:t>
            </a:r>
            <a:r>
              <a:rPr lang="ru-RU" sz="1400" dirty="0"/>
              <a:t> та </a:t>
            </a:r>
            <a:r>
              <a:rPr lang="ru-RU" sz="1400" dirty="0" err="1"/>
              <a:t>інші</a:t>
            </a:r>
            <a:r>
              <a:rPr lang="ru-RU" sz="1400" dirty="0"/>
              <a:t> </a:t>
            </a:r>
            <a:r>
              <a:rPr lang="ru-RU" sz="1400" dirty="0" err="1"/>
              <a:t>вуглеводні</a:t>
            </a:r>
            <a:r>
              <a:rPr lang="ru-RU" sz="1400" dirty="0"/>
              <a:t> </a:t>
            </a:r>
            <a:r>
              <a:rPr lang="ru-RU" sz="1400" dirty="0" err="1"/>
              <a:t>становлять</a:t>
            </a:r>
            <a:r>
              <a:rPr lang="ru-RU" sz="1400" dirty="0"/>
              <a:t> 35% </a:t>
            </a:r>
            <a:r>
              <a:rPr lang="ru-RU" sz="1400" dirty="0" err="1" smtClean="0"/>
              <a:t>загальної</a:t>
            </a:r>
            <a:r>
              <a:rPr lang="ru-RU" sz="1400" dirty="0"/>
              <a:t> </a:t>
            </a:r>
            <a:r>
              <a:rPr lang="ru-RU" sz="1400" dirty="0" err="1" smtClean="0"/>
              <a:t>кількості</a:t>
            </a:r>
            <a:r>
              <a:rPr lang="ru-RU" sz="1400" dirty="0" smtClean="0"/>
              <a:t> </a:t>
            </a:r>
            <a:r>
              <a:rPr lang="ru-RU" sz="1400" dirty="0" err="1"/>
              <a:t>вуглеводневих</a:t>
            </a:r>
            <a:r>
              <a:rPr lang="ru-RU" sz="1400" dirty="0"/>
              <a:t> </a:t>
            </a:r>
            <a:r>
              <a:rPr lang="ru-RU" sz="1400" dirty="0" err="1"/>
              <a:t>викидів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є</a:t>
            </a:r>
            <a:r>
              <a:rPr lang="ru-RU" sz="1400" dirty="0"/>
              <a:t> </a:t>
            </a:r>
            <a:r>
              <a:rPr lang="ru-RU" sz="1400" dirty="0" err="1"/>
              <a:t>однією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причин </a:t>
            </a:r>
            <a:r>
              <a:rPr lang="ru-RU" sz="1400" dirty="0" err="1"/>
              <a:t>утворення</a:t>
            </a:r>
            <a:r>
              <a:rPr lang="ru-RU" sz="1400" dirty="0"/>
              <a:t> </a:t>
            </a:r>
            <a:r>
              <a:rPr lang="ru-RU" sz="1400" dirty="0" err="1"/>
              <a:t>смогів</a:t>
            </a:r>
            <a:r>
              <a:rPr lang="ru-RU" sz="1400" dirty="0"/>
              <a:t> – </a:t>
            </a:r>
            <a:r>
              <a:rPr lang="ru-RU" sz="1400" dirty="0" err="1" smtClean="0"/>
              <a:t>фотохімічних</a:t>
            </a:r>
            <a:r>
              <a:rPr lang="ru-RU" sz="1400" dirty="0"/>
              <a:t> </a:t>
            </a:r>
            <a:r>
              <a:rPr lang="ru-RU" sz="1400" dirty="0" err="1" smtClean="0"/>
              <a:t>туманів</a:t>
            </a:r>
            <a:r>
              <a:rPr lang="ru-RU" sz="1400" dirty="0" smtClean="0"/>
              <a:t> </a:t>
            </a:r>
            <a:r>
              <a:rPr lang="ru-RU" sz="1400" dirty="0"/>
              <a:t>у </a:t>
            </a:r>
            <a:r>
              <a:rPr lang="ru-RU" sz="1400" dirty="0" err="1"/>
              <a:t>містах-гігантах</a:t>
            </a:r>
            <a:r>
              <a:rPr lang="ru-RU" sz="1400" dirty="0"/>
              <a:t>.</a:t>
            </a:r>
          </a:p>
          <a:p>
            <a:pPr algn="just"/>
            <a:r>
              <a:rPr lang="ru-RU" sz="1400" i="1" dirty="0" err="1"/>
              <a:t>Діоксид</a:t>
            </a:r>
            <a:r>
              <a:rPr lang="ru-RU" sz="1400" i="1" dirty="0"/>
              <a:t> </a:t>
            </a:r>
            <a:r>
              <a:rPr lang="ru-RU" sz="1400" i="1" dirty="0" err="1"/>
              <a:t>сірки</a:t>
            </a:r>
            <a:r>
              <a:rPr lang="ru-RU" sz="1400" i="1" dirty="0"/>
              <a:t> (</a:t>
            </a:r>
            <a:r>
              <a:rPr lang="en-US" sz="1400" i="1" dirty="0"/>
              <a:t>SO2) </a:t>
            </a:r>
            <a:r>
              <a:rPr lang="ru-RU" sz="1400" i="1" dirty="0" err="1"/>
              <a:t>або</a:t>
            </a:r>
            <a:r>
              <a:rPr lang="ru-RU" sz="1400" i="1" dirty="0"/>
              <a:t> </a:t>
            </a:r>
            <a:r>
              <a:rPr lang="ru-RU" sz="1400" i="1" dirty="0" err="1"/>
              <a:t>сірчистий</a:t>
            </a:r>
            <a:r>
              <a:rPr lang="ru-RU" sz="1400" i="1" dirty="0"/>
              <a:t> газ, </a:t>
            </a:r>
            <a:r>
              <a:rPr lang="ru-RU" sz="1400" i="1" dirty="0" err="1"/>
              <a:t>виділяється</a:t>
            </a:r>
            <a:r>
              <a:rPr lang="ru-RU" sz="1400" i="1" dirty="0"/>
              <a:t> </a:t>
            </a:r>
            <a:r>
              <a:rPr lang="ru-RU" sz="1400" i="1" dirty="0" err="1"/>
              <a:t>під</a:t>
            </a:r>
            <a:r>
              <a:rPr lang="ru-RU" sz="1400" i="1" dirty="0"/>
              <a:t> час </a:t>
            </a:r>
            <a:r>
              <a:rPr lang="ru-RU" sz="1400" i="1" dirty="0" err="1" smtClean="0"/>
              <a:t>згоряння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вугілля</a:t>
            </a:r>
            <a:r>
              <a:rPr lang="ru-RU" sz="1400" i="1" dirty="0"/>
              <a:t>, </a:t>
            </a:r>
            <a:r>
              <a:rPr lang="ru-RU" sz="1400" i="1" dirty="0" err="1"/>
              <a:t>нафти</a:t>
            </a:r>
            <a:r>
              <a:rPr lang="ru-RU" sz="1400" i="1" dirty="0"/>
              <a:t> </a:t>
            </a:r>
            <a:r>
              <a:rPr lang="ru-RU" sz="1400" i="1" dirty="0" err="1" smtClean="0"/>
              <a:t>з</a:t>
            </a:r>
            <a:r>
              <a:rPr lang="ru-RU" sz="1400" i="1" dirty="0"/>
              <a:t> </a:t>
            </a:r>
            <a:r>
              <a:rPr lang="ru-RU" sz="1400" dirty="0" err="1" smtClean="0"/>
              <a:t>домішкою</a:t>
            </a:r>
            <a:r>
              <a:rPr lang="ru-RU" sz="1400" dirty="0" smtClean="0"/>
              <a:t> </a:t>
            </a:r>
            <a:r>
              <a:rPr lang="ru-RU" sz="1400" dirty="0" err="1"/>
              <a:t>сірки</a:t>
            </a:r>
            <a:r>
              <a:rPr lang="ru-RU" sz="1400" dirty="0"/>
              <a:t>, </a:t>
            </a:r>
            <a:r>
              <a:rPr lang="ru-RU" sz="1400" dirty="0" err="1"/>
              <a:t>переробки</a:t>
            </a:r>
            <a:r>
              <a:rPr lang="ru-RU" sz="1400" dirty="0"/>
              <a:t> </a:t>
            </a:r>
            <a:r>
              <a:rPr lang="ru-RU" sz="1400" dirty="0" err="1"/>
              <a:t>сірчаних</a:t>
            </a:r>
            <a:r>
              <a:rPr lang="ru-RU" sz="1400" dirty="0"/>
              <a:t> руд, </a:t>
            </a:r>
            <a:r>
              <a:rPr lang="ru-RU" sz="1400" dirty="0" err="1"/>
              <a:t>горіння</a:t>
            </a:r>
            <a:r>
              <a:rPr lang="ru-RU" sz="1400" dirty="0"/>
              <a:t> </a:t>
            </a:r>
            <a:r>
              <a:rPr lang="ru-RU" sz="1400" dirty="0" err="1"/>
              <a:t>териконів</a:t>
            </a:r>
            <a:r>
              <a:rPr lang="ru-RU" sz="1400" dirty="0"/>
              <a:t>, </a:t>
            </a:r>
            <a:r>
              <a:rPr lang="ru-RU" sz="1400" dirty="0" err="1"/>
              <a:t>виплавляння</a:t>
            </a:r>
            <a:r>
              <a:rPr lang="ru-RU" sz="1400" dirty="0"/>
              <a:t> </a:t>
            </a:r>
            <a:r>
              <a:rPr lang="ru-RU" sz="1400" dirty="0" err="1"/>
              <a:t>металів</a:t>
            </a:r>
            <a:r>
              <a:rPr lang="ru-RU" sz="1400" dirty="0"/>
              <a:t>.</a:t>
            </a:r>
          </a:p>
          <a:p>
            <a:pPr algn="just"/>
            <a:r>
              <a:rPr lang="ru-RU" sz="1400" i="1" dirty="0" err="1"/>
              <a:t>Триоксид</a:t>
            </a:r>
            <a:r>
              <a:rPr lang="ru-RU" sz="1400" i="1" dirty="0"/>
              <a:t> </a:t>
            </a:r>
            <a:r>
              <a:rPr lang="ru-RU" sz="1400" i="1" dirty="0" err="1"/>
              <a:t>сірки</a:t>
            </a:r>
            <a:r>
              <a:rPr lang="ru-RU" sz="1400" i="1" dirty="0"/>
              <a:t> (</a:t>
            </a:r>
            <a:r>
              <a:rPr lang="en-US" sz="1400" i="1" dirty="0"/>
              <a:t>SO3), </a:t>
            </a:r>
            <a:r>
              <a:rPr lang="ru-RU" sz="1400" i="1" dirty="0" err="1"/>
              <a:t>або</a:t>
            </a:r>
            <a:r>
              <a:rPr lang="ru-RU" sz="1400" i="1" dirty="0"/>
              <a:t> </a:t>
            </a:r>
            <a:r>
              <a:rPr lang="ru-RU" sz="1400" i="1" dirty="0" err="1"/>
              <a:t>сірчаний</a:t>
            </a:r>
            <a:r>
              <a:rPr lang="ru-RU" sz="1400" i="1" dirty="0"/>
              <a:t> </a:t>
            </a:r>
            <a:r>
              <a:rPr lang="ru-RU" sz="1400" i="1" dirty="0" err="1"/>
              <a:t>ангідрид</a:t>
            </a:r>
            <a:r>
              <a:rPr lang="ru-RU" sz="1400" i="1" dirty="0"/>
              <a:t>, </a:t>
            </a:r>
            <a:r>
              <a:rPr lang="ru-RU" sz="1400" i="1" dirty="0" err="1"/>
              <a:t>утворюється</a:t>
            </a:r>
            <a:r>
              <a:rPr lang="ru-RU" sz="1400" i="1" dirty="0"/>
              <a:t> </a:t>
            </a:r>
            <a:r>
              <a:rPr lang="ru-RU" sz="1400" i="1" dirty="0" err="1" smtClean="0"/>
              <a:t>внаслідок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окиснення</a:t>
            </a:r>
            <a:r>
              <a:rPr lang="ru-RU" sz="1400" i="1" dirty="0" smtClean="0"/>
              <a:t> </a:t>
            </a:r>
            <a:r>
              <a:rPr lang="en-US" sz="1400" i="1" dirty="0"/>
              <a:t>SO2 </a:t>
            </a:r>
            <a:r>
              <a:rPr lang="ru-RU" sz="1400" i="1" dirty="0" smtClean="0"/>
              <a:t>в </a:t>
            </a:r>
            <a:r>
              <a:rPr lang="ru-RU" sz="1400" dirty="0" err="1" smtClean="0"/>
              <a:t>атмосфері</a:t>
            </a:r>
            <a:r>
              <a:rPr lang="ru-RU" sz="1400" dirty="0" smtClean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час </a:t>
            </a:r>
            <a:r>
              <a:rPr lang="ru-RU" sz="1400" dirty="0" err="1"/>
              <a:t>фотохімічних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каталітичних</a:t>
            </a:r>
            <a:r>
              <a:rPr lang="ru-RU" sz="1400" dirty="0"/>
              <a:t> </a:t>
            </a:r>
            <a:r>
              <a:rPr lang="ru-RU" sz="1400" dirty="0" err="1"/>
              <a:t>реакцій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є</a:t>
            </a:r>
            <a:r>
              <a:rPr lang="ru-RU" sz="1400" dirty="0"/>
              <a:t> </a:t>
            </a:r>
            <a:r>
              <a:rPr lang="ru-RU" sz="1400" dirty="0" err="1"/>
              <a:t>аерозолем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 smtClean="0"/>
              <a:t>розчином</a:t>
            </a:r>
            <a:r>
              <a:rPr lang="ru-RU" sz="1400" dirty="0"/>
              <a:t> </a:t>
            </a:r>
            <a:r>
              <a:rPr lang="ru-RU" sz="1400" dirty="0" err="1" smtClean="0"/>
              <a:t>сірчаної</a:t>
            </a:r>
            <a:r>
              <a:rPr lang="ru-RU" sz="1400" dirty="0" smtClean="0"/>
              <a:t> </a:t>
            </a:r>
            <a:r>
              <a:rPr lang="ru-RU" sz="1400" dirty="0" err="1"/>
              <a:t>кислоти</a:t>
            </a:r>
            <a:r>
              <a:rPr lang="ru-RU" sz="1400" dirty="0"/>
              <a:t> в </a:t>
            </a:r>
            <a:r>
              <a:rPr lang="ru-RU" sz="1400" dirty="0" err="1"/>
              <a:t>дощовій</a:t>
            </a:r>
            <a:r>
              <a:rPr lang="ru-RU" sz="1400" dirty="0"/>
              <a:t> </a:t>
            </a:r>
            <a:r>
              <a:rPr lang="ru-RU" sz="1400" dirty="0" err="1"/>
              <a:t>воді</a:t>
            </a:r>
            <a:r>
              <a:rPr lang="ru-RU" sz="1400" dirty="0"/>
              <a:t>, яка </a:t>
            </a:r>
            <a:r>
              <a:rPr lang="ru-RU" sz="1400" dirty="0" err="1"/>
              <a:t>підкислює</a:t>
            </a:r>
            <a:r>
              <a:rPr lang="ru-RU" sz="1400" dirty="0"/>
              <a:t> </a:t>
            </a:r>
            <a:r>
              <a:rPr lang="ru-RU" sz="1400" dirty="0" err="1"/>
              <a:t>ґрунти</a:t>
            </a:r>
            <a:r>
              <a:rPr lang="ru-RU" sz="1400" dirty="0"/>
              <a:t>, </a:t>
            </a:r>
            <a:r>
              <a:rPr lang="ru-RU" sz="1400" dirty="0" err="1"/>
              <a:t>посилює</a:t>
            </a:r>
            <a:r>
              <a:rPr lang="ru-RU" sz="1400" dirty="0"/>
              <a:t> </a:t>
            </a:r>
            <a:r>
              <a:rPr lang="ru-RU" sz="1400" dirty="0" err="1"/>
              <a:t>корозію</a:t>
            </a:r>
            <a:r>
              <a:rPr lang="ru-RU" sz="1400" dirty="0"/>
              <a:t> </a:t>
            </a:r>
            <a:r>
              <a:rPr lang="ru-RU" sz="1400" dirty="0" err="1" smtClean="0"/>
              <a:t>металів</a:t>
            </a:r>
            <a:r>
              <a:rPr lang="ru-RU" sz="1400" dirty="0" smtClean="0"/>
              <a:t>, </a:t>
            </a:r>
            <a:r>
              <a:rPr lang="ru-RU" sz="1400" dirty="0" err="1" smtClean="0"/>
              <a:t>руйнування</a:t>
            </a:r>
            <a:r>
              <a:rPr lang="ru-RU" sz="1400" dirty="0" smtClean="0"/>
              <a:t> </a:t>
            </a:r>
            <a:r>
              <a:rPr lang="ru-RU" sz="1400" dirty="0" err="1"/>
              <a:t>гуми</a:t>
            </a:r>
            <a:r>
              <a:rPr lang="ru-RU" sz="1400" dirty="0"/>
              <a:t>, </a:t>
            </a:r>
            <a:r>
              <a:rPr lang="ru-RU" sz="1400" dirty="0" err="1"/>
              <a:t>мармуру</a:t>
            </a:r>
            <a:r>
              <a:rPr lang="ru-RU" sz="1400" dirty="0"/>
              <a:t>, </a:t>
            </a:r>
            <a:r>
              <a:rPr lang="ru-RU" sz="1400" dirty="0" err="1"/>
              <a:t>вапняків</a:t>
            </a:r>
            <a:r>
              <a:rPr lang="ru-RU" sz="1400" dirty="0"/>
              <a:t>, </a:t>
            </a:r>
            <a:r>
              <a:rPr lang="ru-RU" sz="1400" dirty="0" err="1"/>
              <a:t>доломітів</a:t>
            </a:r>
            <a:r>
              <a:rPr lang="ru-RU" sz="1400" dirty="0"/>
              <a:t>, </a:t>
            </a:r>
            <a:r>
              <a:rPr lang="ru-RU" sz="1400" dirty="0" err="1"/>
              <a:t>спричинює</a:t>
            </a:r>
            <a:r>
              <a:rPr lang="ru-RU" sz="1400" dirty="0"/>
              <a:t> </a:t>
            </a:r>
            <a:r>
              <a:rPr lang="ru-RU" sz="1400" dirty="0" err="1"/>
              <a:t>загострення</a:t>
            </a:r>
            <a:r>
              <a:rPr lang="ru-RU" sz="1400" dirty="0"/>
              <a:t> </a:t>
            </a:r>
            <a:r>
              <a:rPr lang="ru-RU" sz="1400" dirty="0" err="1" smtClean="0"/>
              <a:t>захворювань</a:t>
            </a:r>
            <a:r>
              <a:rPr lang="ru-RU" sz="1400" dirty="0"/>
              <a:t> </a:t>
            </a:r>
            <a:r>
              <a:rPr lang="ru-RU" sz="1400" dirty="0" err="1" smtClean="0"/>
              <a:t>легень</a:t>
            </a:r>
            <a:r>
              <a:rPr lang="ru-RU" sz="1400" dirty="0" smtClean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дихальних</a:t>
            </a:r>
            <a:r>
              <a:rPr lang="ru-RU" sz="1400" dirty="0"/>
              <a:t> </a:t>
            </a:r>
            <a:r>
              <a:rPr lang="ru-RU" sz="1400" dirty="0" err="1"/>
              <a:t>шляхів</a:t>
            </a:r>
            <a:r>
              <a:rPr lang="ru-RU" sz="1400" dirty="0"/>
              <a:t>. </a:t>
            </a:r>
            <a:r>
              <a:rPr lang="ru-RU" sz="1400" dirty="0" err="1"/>
              <a:t>Нагромаджується</a:t>
            </a:r>
            <a:r>
              <a:rPr lang="ru-RU" sz="1400" dirty="0"/>
              <a:t> в районах </a:t>
            </a:r>
            <a:r>
              <a:rPr lang="ru-RU" sz="1400" dirty="0" err="1"/>
              <a:t>хімічної</a:t>
            </a:r>
            <a:r>
              <a:rPr lang="ru-RU" sz="1400" dirty="0"/>
              <a:t>, </a:t>
            </a:r>
            <a:r>
              <a:rPr lang="ru-RU" sz="1400" dirty="0" err="1"/>
              <a:t>нафтової</a:t>
            </a:r>
            <a:r>
              <a:rPr lang="ru-RU" sz="1400" dirty="0"/>
              <a:t> </a:t>
            </a:r>
            <a:r>
              <a:rPr lang="ru-RU" sz="1400" dirty="0" smtClean="0"/>
              <a:t>та </a:t>
            </a:r>
            <a:r>
              <a:rPr lang="ru-RU" sz="1400" dirty="0" err="1" smtClean="0"/>
              <a:t>металургійної</a:t>
            </a:r>
            <a:r>
              <a:rPr lang="ru-RU" sz="1400" dirty="0" smtClean="0"/>
              <a:t> </a:t>
            </a:r>
            <a:r>
              <a:rPr lang="ru-RU" sz="1400" dirty="0" err="1"/>
              <a:t>промисловості</a:t>
            </a:r>
            <a:r>
              <a:rPr lang="ru-RU" sz="1400" dirty="0"/>
              <a:t>, ТЕЦ, </a:t>
            </a:r>
            <a:r>
              <a:rPr lang="ru-RU" sz="1400" dirty="0" err="1"/>
              <a:t>цементних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коксохімічних</a:t>
            </a:r>
            <a:r>
              <a:rPr lang="ru-RU" sz="1400" dirty="0"/>
              <a:t> </a:t>
            </a:r>
            <a:r>
              <a:rPr lang="ru-RU" sz="1400" dirty="0" err="1"/>
              <a:t>заводів</a:t>
            </a:r>
            <a:r>
              <a:rPr lang="ru-RU" sz="1400" dirty="0"/>
              <a:t>. </a:t>
            </a:r>
            <a:r>
              <a:rPr lang="ru-RU" sz="1400" dirty="0" err="1"/>
              <a:t>Вкрай</a:t>
            </a:r>
            <a:r>
              <a:rPr lang="ru-RU" sz="1400" dirty="0"/>
              <a:t> </a:t>
            </a:r>
            <a:r>
              <a:rPr lang="ru-RU" sz="1400" dirty="0" err="1" smtClean="0"/>
              <a:t>шкідливий</a:t>
            </a:r>
            <a:r>
              <a:rPr lang="ru-RU" sz="1400" dirty="0"/>
              <a:t>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/>
              <a:t>і</a:t>
            </a:r>
            <a:r>
              <a:rPr lang="ru-RU" sz="1400" dirty="0"/>
              <a:t> для </a:t>
            </a:r>
            <a:r>
              <a:rPr lang="ru-RU" sz="1400" dirty="0" err="1"/>
              <a:t>рослин</a:t>
            </a:r>
            <a:r>
              <a:rPr lang="ru-RU" sz="1400" dirty="0"/>
              <a:t>, </a:t>
            </a:r>
            <a:r>
              <a:rPr lang="ru-RU" sz="1400" dirty="0" err="1"/>
              <a:t>оскільки</a:t>
            </a:r>
            <a:r>
              <a:rPr lang="ru-RU" sz="1400" dirty="0"/>
              <a:t> легко </a:t>
            </a:r>
            <a:r>
              <a:rPr lang="ru-RU" sz="1400" dirty="0" err="1"/>
              <a:t>засвоюється</a:t>
            </a:r>
            <a:r>
              <a:rPr lang="ru-RU" sz="1400" dirty="0"/>
              <a:t> ними </a:t>
            </a:r>
            <a:r>
              <a:rPr lang="ru-RU" sz="1400" dirty="0" err="1"/>
              <a:t>й</a:t>
            </a:r>
            <a:r>
              <a:rPr lang="ru-RU" sz="1400" dirty="0"/>
              <a:t> </a:t>
            </a:r>
            <a:r>
              <a:rPr lang="ru-RU" sz="1400" dirty="0" err="1"/>
              <a:t>порушує</a:t>
            </a:r>
            <a:r>
              <a:rPr lang="ru-RU" sz="1400" dirty="0"/>
              <a:t> </a:t>
            </a:r>
            <a:r>
              <a:rPr lang="ru-RU" sz="1400" dirty="0" err="1"/>
              <a:t>процеси</a:t>
            </a:r>
            <a:r>
              <a:rPr lang="ru-RU" sz="1400" dirty="0"/>
              <a:t> </a:t>
            </a:r>
            <a:r>
              <a:rPr lang="ru-RU" sz="1400" dirty="0" err="1" smtClean="0"/>
              <a:t>обміну</a:t>
            </a:r>
            <a:r>
              <a:rPr lang="ru-RU" sz="1400" dirty="0"/>
              <a:t> </a:t>
            </a:r>
            <a:r>
              <a:rPr lang="ru-RU" sz="1400" dirty="0" err="1" smtClean="0"/>
              <a:t>речовин</a:t>
            </a:r>
            <a:r>
              <a:rPr lang="ru-RU" sz="1400" dirty="0"/>
              <a:t>.</a:t>
            </a:r>
          </a:p>
          <a:p>
            <a:pPr algn="just"/>
            <a:r>
              <a:rPr lang="ru-RU" sz="1400" i="1" dirty="0" err="1"/>
              <a:t>Сірководень</a:t>
            </a:r>
            <a:r>
              <a:rPr lang="ru-RU" sz="1400" i="1" dirty="0"/>
              <a:t> (</a:t>
            </a:r>
            <a:r>
              <a:rPr lang="en-US" sz="1400" i="1" dirty="0"/>
              <a:t>H2S) </a:t>
            </a:r>
            <a:r>
              <a:rPr lang="ru-RU" sz="1400" i="1" dirty="0" err="1"/>
              <a:t>і</a:t>
            </a:r>
            <a:r>
              <a:rPr lang="ru-RU" sz="1400" i="1" dirty="0"/>
              <a:t> </a:t>
            </a:r>
            <a:r>
              <a:rPr lang="ru-RU" sz="1400" i="1" dirty="0" err="1"/>
              <a:t>сірковуглець</a:t>
            </a:r>
            <a:r>
              <a:rPr lang="ru-RU" sz="1400" i="1" dirty="0"/>
              <a:t> (</a:t>
            </a:r>
            <a:r>
              <a:rPr lang="en-US" sz="1400" i="1" dirty="0"/>
              <a:t>CS2) </a:t>
            </a:r>
            <a:r>
              <a:rPr lang="ru-RU" sz="1400" i="1" dirty="0" err="1"/>
              <a:t>викидаються</a:t>
            </a:r>
            <a:r>
              <a:rPr lang="ru-RU" sz="1400" i="1" dirty="0"/>
              <a:t> в </a:t>
            </a:r>
            <a:r>
              <a:rPr lang="ru-RU" sz="1400" i="1" dirty="0" err="1" smtClean="0"/>
              <a:t>повітря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окремо</a:t>
            </a:r>
            <a:r>
              <a:rPr lang="ru-RU" sz="1400" i="1" dirty="0" smtClean="0"/>
              <a:t> </a:t>
            </a:r>
            <a:r>
              <a:rPr lang="ru-RU" sz="1400" i="1" dirty="0" err="1"/>
              <a:t>й</a:t>
            </a:r>
            <a:r>
              <a:rPr lang="ru-RU" sz="1400" i="1" dirty="0"/>
              <a:t> разом </a:t>
            </a:r>
            <a:r>
              <a:rPr lang="ru-RU" sz="1400" i="1" dirty="0" err="1" smtClean="0"/>
              <a:t>з</a:t>
            </a:r>
            <a:r>
              <a:rPr lang="ru-RU" sz="1400" i="1" dirty="0"/>
              <a:t> </a:t>
            </a:r>
            <a:r>
              <a:rPr lang="ru-RU" sz="1400" dirty="0" err="1" smtClean="0"/>
              <a:t>іншими</a:t>
            </a:r>
            <a:r>
              <a:rPr lang="ru-RU" sz="1400" dirty="0" smtClean="0"/>
              <a:t> </a:t>
            </a:r>
            <a:r>
              <a:rPr lang="ru-RU" sz="1400" dirty="0" err="1"/>
              <a:t>сірчистими</a:t>
            </a:r>
            <a:r>
              <a:rPr lang="ru-RU" sz="1400" dirty="0"/>
              <a:t> </a:t>
            </a:r>
            <a:r>
              <a:rPr lang="ru-RU" sz="1400" dirty="0" err="1"/>
              <a:t>сполуками</a:t>
            </a:r>
            <a:r>
              <a:rPr lang="ru-RU" sz="1400" dirty="0"/>
              <a:t>, </a:t>
            </a:r>
            <a:r>
              <a:rPr lang="ru-RU" sz="1400" dirty="0" err="1"/>
              <a:t>але</a:t>
            </a:r>
            <a:r>
              <a:rPr lang="ru-RU" sz="1400" dirty="0"/>
              <a:t> в </a:t>
            </a:r>
            <a:r>
              <a:rPr lang="ru-RU" sz="1400" dirty="0" err="1"/>
              <a:t>менших</a:t>
            </a:r>
            <a:r>
              <a:rPr lang="ru-RU" sz="1400" dirty="0"/>
              <a:t> </a:t>
            </a:r>
            <a:r>
              <a:rPr lang="ru-RU" sz="1400" dirty="0" err="1"/>
              <a:t>кількостях</a:t>
            </a:r>
            <a:r>
              <a:rPr lang="ru-RU" sz="1400" dirty="0"/>
              <a:t>, </a:t>
            </a:r>
            <a:r>
              <a:rPr lang="ru-RU" sz="1400" dirty="0" err="1"/>
              <a:t>ніж</a:t>
            </a:r>
            <a:r>
              <a:rPr lang="ru-RU" sz="1400" dirty="0"/>
              <a:t> SO2 </a:t>
            </a:r>
            <a:r>
              <a:rPr lang="ru-RU" sz="1400" dirty="0" err="1"/>
              <a:t>підприємствами</a:t>
            </a:r>
            <a:r>
              <a:rPr lang="ru-RU" sz="1400" dirty="0"/>
              <a:t>, </a:t>
            </a:r>
            <a:r>
              <a:rPr lang="ru-RU" sz="1400" dirty="0" err="1" smtClean="0"/>
              <a:t>які</a:t>
            </a:r>
            <a:r>
              <a:rPr lang="ru-RU" sz="1400" dirty="0"/>
              <a:t> </a:t>
            </a:r>
            <a:r>
              <a:rPr lang="ru-RU" sz="1400" dirty="0" err="1" smtClean="0"/>
              <a:t>виробляють</a:t>
            </a:r>
            <a:r>
              <a:rPr lang="ru-RU" sz="1400" dirty="0" smtClean="0"/>
              <a:t> </a:t>
            </a:r>
            <a:r>
              <a:rPr lang="ru-RU" sz="1400" dirty="0" err="1"/>
              <a:t>штучне</a:t>
            </a:r>
            <a:r>
              <a:rPr lang="ru-RU" sz="1400" dirty="0"/>
              <a:t> волокно, </a:t>
            </a:r>
            <a:r>
              <a:rPr lang="ru-RU" sz="1400" dirty="0" err="1"/>
              <a:t>цукор</a:t>
            </a:r>
            <a:r>
              <a:rPr lang="ru-RU" sz="1400" dirty="0"/>
              <a:t>, а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нафтопереробними</a:t>
            </a:r>
            <a:r>
              <a:rPr lang="ru-RU" sz="1400" dirty="0"/>
              <a:t> </a:t>
            </a:r>
            <a:r>
              <a:rPr lang="ru-RU" sz="1400" dirty="0" err="1"/>
              <a:t>й</a:t>
            </a:r>
            <a:r>
              <a:rPr lang="ru-RU" sz="1400" dirty="0"/>
              <a:t> </a:t>
            </a:r>
            <a:r>
              <a:rPr lang="ru-RU" sz="1400" dirty="0" err="1" smtClean="0"/>
              <a:t>коксохімічними</a:t>
            </a:r>
            <a:r>
              <a:rPr lang="ru-RU" sz="1400" dirty="0"/>
              <a:t> </a:t>
            </a:r>
            <a:r>
              <a:rPr lang="ru-RU" sz="1400" dirty="0" smtClean="0"/>
              <a:t>заводами</a:t>
            </a:r>
            <a:r>
              <a:rPr lang="ru-RU" sz="1400" dirty="0"/>
              <a:t>. Характерна </a:t>
            </a:r>
            <a:r>
              <a:rPr lang="ru-RU" sz="1400" dirty="0" err="1"/>
              <a:t>ознака</a:t>
            </a:r>
            <a:r>
              <a:rPr lang="ru-RU" sz="1400" dirty="0"/>
              <a:t> </a:t>
            </a:r>
            <a:r>
              <a:rPr lang="ru-RU" sz="1400" dirty="0" err="1"/>
              <a:t>цих</a:t>
            </a:r>
            <a:r>
              <a:rPr lang="ru-RU" sz="1400" dirty="0"/>
              <a:t> </a:t>
            </a:r>
            <a:r>
              <a:rPr lang="ru-RU" sz="1400" dirty="0" err="1"/>
              <a:t>забруднювальних</a:t>
            </a:r>
            <a:r>
              <a:rPr lang="ru-RU" sz="1400" dirty="0"/>
              <a:t> </a:t>
            </a:r>
            <a:r>
              <a:rPr lang="ru-RU" sz="1400" dirty="0" err="1"/>
              <a:t>речовин</a:t>
            </a:r>
            <a:r>
              <a:rPr lang="ru-RU" sz="1400" dirty="0"/>
              <a:t> – </a:t>
            </a:r>
            <a:r>
              <a:rPr lang="ru-RU" sz="1400" dirty="0" err="1"/>
              <a:t>різкий</a:t>
            </a:r>
            <a:r>
              <a:rPr lang="ru-RU" sz="1400" dirty="0"/>
              <a:t>, </a:t>
            </a:r>
            <a:r>
              <a:rPr lang="ru-RU" sz="1400" dirty="0" err="1" smtClean="0"/>
              <a:t>неприємний</a:t>
            </a:r>
            <a:r>
              <a:rPr lang="ru-RU" sz="1400" dirty="0" smtClean="0"/>
              <a:t>, </a:t>
            </a:r>
            <a:r>
              <a:rPr lang="ru-RU" sz="1400" dirty="0" err="1" smtClean="0"/>
              <a:t>подразнювальний</a:t>
            </a:r>
            <a:r>
              <a:rPr lang="ru-RU" sz="1400" dirty="0" smtClean="0"/>
              <a:t> </a:t>
            </a:r>
            <a:r>
              <a:rPr lang="ru-RU" sz="1400" dirty="0" err="1"/>
              <a:t>запах.Мають</a:t>
            </a:r>
            <a:r>
              <a:rPr lang="ru-RU" sz="1400" dirty="0"/>
              <a:t> </a:t>
            </a:r>
            <a:r>
              <a:rPr lang="ru-RU" sz="1400" dirty="0" err="1"/>
              <a:t>високу</a:t>
            </a:r>
            <a:r>
              <a:rPr lang="ru-RU" sz="1400" dirty="0"/>
              <a:t> </a:t>
            </a:r>
            <a:r>
              <a:rPr lang="ru-RU" sz="1400" dirty="0" err="1"/>
              <a:t>токсичність</a:t>
            </a:r>
            <a:r>
              <a:rPr lang="ru-RU" sz="1400" dirty="0"/>
              <a:t> (у 100 </a:t>
            </a:r>
            <a:r>
              <a:rPr lang="ru-RU" sz="1400" dirty="0" err="1"/>
              <a:t>разів</a:t>
            </a:r>
            <a:r>
              <a:rPr lang="ru-RU" sz="1400" dirty="0"/>
              <a:t> </a:t>
            </a:r>
            <a:r>
              <a:rPr lang="ru-RU" sz="1400" dirty="0" err="1"/>
              <a:t>більш</a:t>
            </a:r>
            <a:r>
              <a:rPr lang="ru-RU" sz="1400" dirty="0"/>
              <a:t> </a:t>
            </a:r>
            <a:r>
              <a:rPr lang="ru-RU" sz="1400" dirty="0" err="1"/>
              <a:t>токсичні</a:t>
            </a:r>
            <a:r>
              <a:rPr lang="ru-RU" sz="1400" dirty="0"/>
              <a:t>, </a:t>
            </a:r>
            <a:r>
              <a:rPr lang="ru-RU" sz="1400" dirty="0" err="1"/>
              <a:t>ніж</a:t>
            </a:r>
            <a:r>
              <a:rPr lang="ru-RU" sz="1400" dirty="0"/>
              <a:t> </a:t>
            </a:r>
            <a:r>
              <a:rPr lang="en-US" sz="1400" dirty="0"/>
              <a:t>SO2).</a:t>
            </a:r>
          </a:p>
          <a:p>
            <a:pPr algn="just"/>
            <a:r>
              <a:rPr lang="ru-RU" sz="1400" dirty="0"/>
              <a:t>В </a:t>
            </a:r>
            <a:r>
              <a:rPr lang="ru-RU" sz="1400" dirty="0" err="1"/>
              <a:t>атмосфері</a:t>
            </a:r>
            <a:r>
              <a:rPr lang="ru-RU" sz="1400" dirty="0"/>
              <a:t> Н2S </a:t>
            </a:r>
            <a:r>
              <a:rPr lang="ru-RU" sz="1400" dirty="0" err="1"/>
              <a:t>повільно</a:t>
            </a:r>
            <a:r>
              <a:rPr lang="ru-RU" sz="1400" dirty="0"/>
              <a:t> </a:t>
            </a:r>
            <a:r>
              <a:rPr lang="ru-RU" sz="1400" dirty="0" err="1"/>
              <a:t>окиснюється</a:t>
            </a:r>
            <a:r>
              <a:rPr lang="ru-RU" sz="1400" dirty="0"/>
              <a:t> до SO3. </a:t>
            </a:r>
            <a:r>
              <a:rPr lang="ru-RU" sz="1400" dirty="0" err="1"/>
              <a:t>Сірководень</a:t>
            </a:r>
            <a:r>
              <a:rPr lang="ru-RU" sz="1400" dirty="0"/>
              <a:t> </a:t>
            </a:r>
            <a:r>
              <a:rPr lang="ru-RU" sz="1400" dirty="0" err="1"/>
              <a:t>потрапляє</a:t>
            </a:r>
            <a:r>
              <a:rPr lang="ru-RU" sz="1400" dirty="0"/>
              <a:t> в </a:t>
            </a:r>
            <a:r>
              <a:rPr lang="ru-RU" sz="1400" dirty="0" smtClean="0"/>
              <a:t>атмосферу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/>
              <a:t>у районах </a:t>
            </a:r>
            <a:r>
              <a:rPr lang="ru-RU" sz="1400" dirty="0" err="1"/>
              <a:t>діяльності</a:t>
            </a:r>
            <a:r>
              <a:rPr lang="ru-RU" sz="1400" dirty="0"/>
              <a:t> </a:t>
            </a:r>
            <a:r>
              <a:rPr lang="ru-RU" sz="1400" dirty="0" err="1"/>
              <a:t>вулканів</a:t>
            </a:r>
            <a:r>
              <a:rPr lang="ru-RU" sz="1400" dirty="0"/>
              <a:t>. </a:t>
            </a:r>
            <a:r>
              <a:rPr lang="ru-RU" sz="1400" dirty="0" err="1"/>
              <a:t>Крім</a:t>
            </a:r>
            <a:r>
              <a:rPr lang="ru-RU" sz="1400" dirty="0"/>
              <a:t> того, в </a:t>
            </a:r>
            <a:r>
              <a:rPr lang="ru-RU" sz="1400" dirty="0" err="1"/>
              <a:t>природних</a:t>
            </a:r>
            <a:r>
              <a:rPr lang="ru-RU" sz="1400" dirty="0"/>
              <a:t> </a:t>
            </a:r>
            <a:r>
              <a:rPr lang="ru-RU" sz="1400" dirty="0" err="1"/>
              <a:t>умовах</a:t>
            </a:r>
            <a:r>
              <a:rPr lang="ru-RU" sz="1400" dirty="0"/>
              <a:t> </a:t>
            </a:r>
            <a:r>
              <a:rPr lang="ru-RU" sz="1400" dirty="0" err="1"/>
              <a:t>сірководень</a:t>
            </a:r>
            <a:r>
              <a:rPr lang="ru-RU" sz="1400" dirty="0"/>
              <a:t> </a:t>
            </a:r>
            <a:r>
              <a:rPr lang="ru-RU" sz="1400" dirty="0" err="1" smtClean="0"/>
              <a:t>є</a:t>
            </a:r>
            <a:r>
              <a:rPr lang="ru-RU" sz="1400" dirty="0"/>
              <a:t> </a:t>
            </a:r>
            <a:r>
              <a:rPr lang="ru-RU" sz="1400" dirty="0" err="1" smtClean="0"/>
              <a:t>кінцевим</a:t>
            </a:r>
            <a:r>
              <a:rPr lang="ru-RU" sz="1400" dirty="0" smtClean="0"/>
              <a:t> </a:t>
            </a:r>
            <a:r>
              <a:rPr lang="ru-RU" sz="1400" dirty="0"/>
              <a:t>продуктом </a:t>
            </a:r>
            <a:r>
              <a:rPr lang="ru-RU" sz="1400" dirty="0" err="1"/>
              <a:t>діяльності</a:t>
            </a:r>
            <a:r>
              <a:rPr lang="ru-RU" sz="1400" dirty="0"/>
              <a:t> </a:t>
            </a:r>
            <a:r>
              <a:rPr lang="ru-RU" sz="1400" dirty="0" err="1"/>
              <a:t>сульфатредукуючих</a:t>
            </a:r>
            <a:r>
              <a:rPr lang="ru-RU" sz="1400" dirty="0"/>
              <a:t> </a:t>
            </a:r>
            <a:r>
              <a:rPr lang="ru-RU" sz="1400" dirty="0" err="1"/>
              <a:t>бактерій</a:t>
            </a:r>
            <a:r>
              <a:rPr lang="ru-RU" sz="1400" dirty="0"/>
              <a:t> – </a:t>
            </a:r>
            <a:r>
              <a:rPr lang="ru-RU" sz="1400" dirty="0" err="1"/>
              <a:t>накопичується</a:t>
            </a:r>
            <a:r>
              <a:rPr lang="ru-RU" sz="1400" dirty="0"/>
              <a:t> на </a:t>
            </a:r>
            <a:r>
              <a:rPr lang="ru-RU" sz="1400" dirty="0" err="1" smtClean="0"/>
              <a:t>дні</a:t>
            </a:r>
            <a:r>
              <a:rPr lang="ru-RU" sz="1400" dirty="0"/>
              <a:t> </a:t>
            </a:r>
            <a:r>
              <a:rPr lang="ru-RU" sz="1400" dirty="0" err="1" smtClean="0"/>
              <a:t>боліт</a:t>
            </a:r>
            <a:r>
              <a:rPr lang="ru-RU" sz="1400" dirty="0" smtClean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річок</a:t>
            </a:r>
            <a:r>
              <a:rPr lang="ru-RU" sz="1400" dirty="0"/>
              <a:t>, озер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морів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навіть</a:t>
            </a:r>
            <a:r>
              <a:rPr lang="ru-RU" sz="1400" dirty="0"/>
              <a:t> у </a:t>
            </a:r>
            <a:r>
              <a:rPr lang="ru-RU" sz="1400" dirty="0" err="1"/>
              <a:t>каналізаційних</a:t>
            </a:r>
            <a:r>
              <a:rPr lang="ru-RU" sz="1400" dirty="0"/>
              <a:t> </a:t>
            </a:r>
            <a:r>
              <a:rPr lang="ru-RU" sz="1400" dirty="0" err="1"/>
              <a:t>системах.Сірководень</a:t>
            </a:r>
            <a:r>
              <a:rPr lang="ru-RU" sz="1400" dirty="0"/>
              <a:t> на </a:t>
            </a:r>
            <a:r>
              <a:rPr lang="ru-RU" sz="1400" dirty="0" err="1" smtClean="0"/>
              <a:t>Землі</a:t>
            </a:r>
            <a:r>
              <a:rPr lang="ru-RU" sz="1400" dirty="0"/>
              <a:t> </a:t>
            </a:r>
            <a:r>
              <a:rPr lang="ru-RU" sz="1400" dirty="0" err="1" smtClean="0"/>
              <a:t>існував</a:t>
            </a:r>
            <a:r>
              <a:rPr lang="ru-RU" sz="1400" dirty="0" smtClean="0"/>
              <a:t> </a:t>
            </a:r>
            <a:r>
              <a:rPr lang="ru-RU" sz="1400" dirty="0" err="1"/>
              <a:t>завжди</a:t>
            </a:r>
            <a:r>
              <a:rPr lang="ru-RU" sz="1400" dirty="0"/>
              <a:t>, </a:t>
            </a:r>
            <a:r>
              <a:rPr lang="ru-RU" sz="1400" dirty="0" err="1"/>
              <a:t>утворюючись</a:t>
            </a:r>
            <a:r>
              <a:rPr lang="ru-RU" sz="1400" dirty="0"/>
              <a:t> у </a:t>
            </a:r>
            <a:r>
              <a:rPr lang="ru-RU" sz="1400" dirty="0" err="1"/>
              <a:t>результаті</a:t>
            </a:r>
            <a:r>
              <a:rPr lang="ru-RU" sz="1400" dirty="0"/>
              <a:t> </a:t>
            </a:r>
            <a:r>
              <a:rPr lang="ru-RU" sz="1400" dirty="0" err="1"/>
              <a:t>діяльності</a:t>
            </a:r>
            <a:r>
              <a:rPr lang="ru-RU" sz="1400" dirty="0"/>
              <a:t> </a:t>
            </a:r>
            <a:r>
              <a:rPr lang="ru-RU" sz="1400" dirty="0" err="1"/>
              <a:t>вулканів</a:t>
            </a:r>
            <a:r>
              <a:rPr lang="ru-RU" sz="1400" dirty="0"/>
              <a:t> та </a:t>
            </a:r>
            <a:r>
              <a:rPr lang="ru-RU" sz="1400" dirty="0" err="1" smtClean="0"/>
              <a:t>сульфатредукуючих</a:t>
            </a:r>
            <a:r>
              <a:rPr lang="ru-RU" sz="1400" dirty="0"/>
              <a:t> </a:t>
            </a:r>
            <a:r>
              <a:rPr lang="ru-RU" sz="1400" dirty="0" err="1" smtClean="0"/>
              <a:t>бактерій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виникли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того часу, коли на </a:t>
            </a:r>
            <a:r>
              <a:rPr lang="ru-RU" sz="1400" dirty="0" err="1"/>
              <a:t>Землі</a:t>
            </a:r>
            <a:r>
              <a:rPr lang="ru-RU" sz="1400" dirty="0"/>
              <a:t> </a:t>
            </a:r>
            <a:r>
              <a:rPr lang="ru-RU" sz="1400" dirty="0" err="1"/>
              <a:t>з'явилося</a:t>
            </a:r>
            <a:r>
              <a:rPr lang="ru-RU" sz="1400" dirty="0"/>
              <a:t> </a:t>
            </a:r>
            <a:r>
              <a:rPr lang="ru-RU" sz="1400" dirty="0" err="1"/>
              <a:t>повітря</a:t>
            </a:r>
            <a:r>
              <a:rPr lang="ru-RU" sz="1400" dirty="0"/>
              <a:t> (</a:t>
            </a:r>
            <a:r>
              <a:rPr lang="ru-RU" sz="1400" dirty="0" err="1"/>
              <a:t>понад</a:t>
            </a:r>
            <a:r>
              <a:rPr lang="ru-RU" sz="1400" dirty="0"/>
              <a:t> 3,6 млрд. </a:t>
            </a:r>
            <a:r>
              <a:rPr lang="ru-RU" sz="1400" dirty="0" err="1"/>
              <a:t>років</a:t>
            </a:r>
            <a:endParaRPr lang="ru-RU" sz="1400" dirty="0"/>
          </a:p>
          <a:p>
            <a:pPr algn="just"/>
            <a:r>
              <a:rPr lang="ru-RU" sz="1400" dirty="0"/>
              <a:t>тому). Цей газ легко </a:t>
            </a:r>
            <a:r>
              <a:rPr lang="ru-RU" sz="1400" dirty="0" err="1"/>
              <a:t>поглинається</a:t>
            </a:r>
            <a:r>
              <a:rPr lang="ru-RU" sz="1400" dirty="0"/>
              <a:t> </a:t>
            </a:r>
            <a:r>
              <a:rPr lang="ru-RU" sz="1400" dirty="0" err="1"/>
              <a:t>слизовими</a:t>
            </a:r>
            <a:r>
              <a:rPr lang="ru-RU" sz="1400" dirty="0"/>
              <a:t> </a:t>
            </a:r>
            <a:r>
              <a:rPr lang="ru-RU" sz="1400" dirty="0" err="1"/>
              <a:t>оболонками</a:t>
            </a:r>
            <a:r>
              <a:rPr lang="ru-RU" sz="1400" dirty="0"/>
              <a:t> очей, носа, </a:t>
            </a:r>
            <a:r>
              <a:rPr lang="ru-RU" sz="1400" dirty="0" err="1"/>
              <a:t>дихальних</a:t>
            </a:r>
            <a:r>
              <a:rPr lang="ru-RU" sz="1400" dirty="0"/>
              <a:t> </a:t>
            </a:r>
            <a:r>
              <a:rPr lang="ru-RU" sz="1400" dirty="0" err="1"/>
              <a:t>шляхів</a:t>
            </a:r>
            <a:r>
              <a:rPr lang="ru-RU" sz="1400" dirty="0"/>
              <a:t>.</a:t>
            </a:r>
          </a:p>
          <a:p>
            <a:pPr algn="just"/>
            <a:r>
              <a:rPr lang="ru-RU" sz="1400" dirty="0"/>
              <a:t>У </a:t>
            </a:r>
            <a:r>
              <a:rPr lang="ru-RU" sz="1400" dirty="0" err="1"/>
              <a:t>значних</a:t>
            </a:r>
            <a:r>
              <a:rPr lang="ru-RU" sz="1400" dirty="0"/>
              <a:t> </a:t>
            </a:r>
            <a:r>
              <a:rPr lang="ru-RU" sz="1400" dirty="0" err="1"/>
              <a:t>кількостях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дуже</a:t>
            </a:r>
            <a:r>
              <a:rPr lang="ru-RU" sz="1400" dirty="0"/>
              <a:t> </a:t>
            </a:r>
            <a:r>
              <a:rPr lang="ru-RU" sz="1400" dirty="0" err="1"/>
              <a:t>подразнює</a:t>
            </a:r>
            <a:r>
              <a:rPr lang="ru-RU" sz="1400" dirty="0"/>
              <a:t> </a:t>
            </a:r>
            <a:r>
              <a:rPr lang="ru-RU" sz="1400" dirty="0" err="1"/>
              <a:t>ці</a:t>
            </a:r>
            <a:r>
              <a:rPr lang="ru-RU" sz="1400" dirty="0"/>
              <a:t> </a:t>
            </a:r>
            <a:r>
              <a:rPr lang="ru-RU" sz="1400" dirty="0" err="1"/>
              <a:t>органи</a:t>
            </a:r>
            <a:r>
              <a:rPr lang="ru-RU" sz="1400" dirty="0"/>
              <a:t>, </a:t>
            </a:r>
            <a:r>
              <a:rPr lang="ru-RU" sz="1400" dirty="0" err="1"/>
              <a:t>роз'їдає</a:t>
            </a:r>
            <a:r>
              <a:rPr lang="ru-RU" sz="1400" dirty="0"/>
              <a:t> </a:t>
            </a:r>
            <a:r>
              <a:rPr lang="ru-RU" sz="1400" dirty="0" err="1"/>
              <a:t>їх</a:t>
            </a:r>
            <a:r>
              <a:rPr lang="ru-RU" sz="1400" dirty="0"/>
              <a:t>, </a:t>
            </a:r>
            <a:r>
              <a:rPr lang="ru-RU" sz="1400" dirty="0" err="1"/>
              <a:t>призводить</a:t>
            </a:r>
            <a:r>
              <a:rPr lang="ru-RU" sz="1400" dirty="0"/>
              <a:t> до </a:t>
            </a:r>
            <a:r>
              <a:rPr lang="ru-RU" sz="1400" dirty="0" err="1" smtClean="0"/>
              <a:t>запалення</a:t>
            </a:r>
            <a:r>
              <a:rPr lang="ru-RU" sz="1400" dirty="0"/>
              <a:t> </a:t>
            </a:r>
            <a:r>
              <a:rPr lang="ru-RU" sz="1400" dirty="0" err="1" smtClean="0"/>
              <a:t>трахеї</a:t>
            </a:r>
            <a:r>
              <a:rPr lang="ru-RU" sz="1400" dirty="0"/>
              <a:t>, </a:t>
            </a:r>
            <a:r>
              <a:rPr lang="ru-RU" sz="1400" dirty="0" err="1"/>
              <a:t>бронхів</a:t>
            </a:r>
            <a:r>
              <a:rPr lang="ru-RU" sz="1400" dirty="0"/>
              <a:t>, </a:t>
            </a:r>
            <a:r>
              <a:rPr lang="ru-RU" sz="1400" dirty="0" err="1"/>
              <a:t>легенів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навіть</a:t>
            </a:r>
            <a:r>
              <a:rPr lang="ru-RU" sz="1400" dirty="0"/>
              <a:t> до </a:t>
            </a:r>
            <a:r>
              <a:rPr lang="ru-RU" sz="1400" dirty="0" err="1"/>
              <a:t>смерті</a:t>
            </a:r>
            <a:r>
              <a:rPr lang="ru-RU" sz="1400" dirty="0"/>
              <a:t>. </a:t>
            </a:r>
            <a:r>
              <a:rPr lang="ru-RU" sz="1400" dirty="0" err="1"/>
              <a:t>Внаслідок</a:t>
            </a:r>
            <a:r>
              <a:rPr lang="ru-RU" sz="1400" dirty="0"/>
              <a:t> </a:t>
            </a:r>
            <a:r>
              <a:rPr lang="ru-RU" sz="1400" dirty="0" err="1"/>
              <a:t>тривалої</a:t>
            </a:r>
            <a:r>
              <a:rPr lang="ru-RU" sz="1400" dirty="0"/>
              <a:t> </a:t>
            </a:r>
            <a:r>
              <a:rPr lang="ru-RU" sz="1400" dirty="0" err="1"/>
              <a:t>дії</a:t>
            </a:r>
            <a:r>
              <a:rPr lang="ru-RU" sz="1400" dirty="0"/>
              <a:t> </a:t>
            </a:r>
            <a:r>
              <a:rPr lang="ru-RU" sz="1400" dirty="0" err="1"/>
              <a:t>незначних</a:t>
            </a:r>
            <a:r>
              <a:rPr lang="ru-RU" sz="1400" dirty="0"/>
              <a:t> </a:t>
            </a:r>
            <a:r>
              <a:rPr lang="ru-RU" sz="1400" dirty="0" err="1" smtClean="0"/>
              <a:t>концентрацій</a:t>
            </a:r>
            <a:r>
              <a:rPr lang="ru-RU" sz="1400" dirty="0"/>
              <a:t> </a:t>
            </a:r>
            <a:r>
              <a:rPr lang="ru-RU" sz="1400" dirty="0" err="1" smtClean="0"/>
              <a:t>сірководню</a:t>
            </a:r>
            <a:r>
              <a:rPr lang="ru-RU" sz="1400" dirty="0" smtClean="0"/>
              <a:t> </a:t>
            </a:r>
            <a:r>
              <a:rPr lang="ru-RU" sz="1400" dirty="0" err="1"/>
              <a:t>виникають</a:t>
            </a:r>
            <a:r>
              <a:rPr lang="ru-RU" sz="1400" dirty="0"/>
              <a:t> </a:t>
            </a:r>
            <a:r>
              <a:rPr lang="ru-RU" sz="1400" dirty="0" err="1"/>
              <a:t>подразнення</a:t>
            </a:r>
            <a:r>
              <a:rPr lang="ru-RU" sz="1400" dirty="0"/>
              <a:t> </a:t>
            </a:r>
            <a:r>
              <a:rPr lang="ru-RU" sz="1400" dirty="0" err="1"/>
              <a:t>шкіри</a:t>
            </a:r>
            <a:r>
              <a:rPr lang="ru-RU" sz="1400" dirty="0"/>
              <a:t>, сип, </a:t>
            </a:r>
            <a:r>
              <a:rPr lang="ru-RU" sz="1400" dirty="0" err="1"/>
              <a:t>фурункули</a:t>
            </a:r>
            <a:r>
              <a:rPr lang="ru-RU" sz="1400" dirty="0"/>
              <a:t>. </a:t>
            </a:r>
            <a:r>
              <a:rPr lang="ru-RU" sz="1400" dirty="0" err="1"/>
              <a:t>Одне-два</a:t>
            </a:r>
            <a:r>
              <a:rPr lang="ru-RU" sz="1400" dirty="0"/>
              <a:t> </a:t>
            </a:r>
            <a:r>
              <a:rPr lang="ru-RU" sz="1400" dirty="0" err="1"/>
              <a:t>вдихання</a:t>
            </a:r>
            <a:r>
              <a:rPr lang="ru-RU" sz="1400" dirty="0"/>
              <a:t> </a:t>
            </a:r>
            <a:r>
              <a:rPr lang="ru-RU" sz="1400" dirty="0" err="1" smtClean="0"/>
              <a:t>високих</a:t>
            </a:r>
            <a:r>
              <a:rPr lang="ru-RU" sz="1400" dirty="0"/>
              <a:t> </a:t>
            </a:r>
            <a:r>
              <a:rPr lang="ru-RU" sz="1400" dirty="0" err="1" smtClean="0"/>
              <a:t>концентрацій</a:t>
            </a:r>
            <a:r>
              <a:rPr lang="ru-RU" sz="1400" dirty="0" smtClean="0"/>
              <a:t> </a:t>
            </a:r>
            <a:r>
              <a:rPr lang="ru-RU" sz="1400" dirty="0" err="1"/>
              <a:t>цього</a:t>
            </a:r>
            <a:r>
              <a:rPr lang="ru-RU" sz="1400" dirty="0"/>
              <a:t> газу </a:t>
            </a:r>
            <a:r>
              <a:rPr lang="ru-RU" sz="1400" dirty="0" err="1"/>
              <a:t>викликає</a:t>
            </a:r>
            <a:r>
              <a:rPr lang="ru-RU" sz="1400" dirty="0"/>
              <a:t> </a:t>
            </a:r>
            <a:r>
              <a:rPr lang="ru-RU" sz="1400" dirty="0" err="1"/>
              <a:t>параліч</a:t>
            </a:r>
            <a:r>
              <a:rPr lang="ru-RU" sz="1400" dirty="0"/>
              <a:t> </a:t>
            </a:r>
            <a:r>
              <a:rPr lang="ru-RU" sz="1400" dirty="0" err="1"/>
              <a:t>органів</a:t>
            </a:r>
            <a:r>
              <a:rPr lang="ru-RU" sz="1400" dirty="0"/>
              <a:t> </a:t>
            </a:r>
            <a:r>
              <a:rPr lang="ru-RU" sz="1400" dirty="0" err="1"/>
              <a:t>дихання</a:t>
            </a:r>
            <a:r>
              <a:rPr lang="ru-RU" sz="1400" dirty="0"/>
              <a:t> та смерть.</a:t>
            </a:r>
          </a:p>
          <a:p>
            <a:pPr algn="just"/>
            <a:r>
              <a:rPr lang="ru-RU" sz="1400" i="1" dirty="0" err="1"/>
              <a:t>Сполуки</a:t>
            </a:r>
            <a:r>
              <a:rPr lang="ru-RU" sz="1400" i="1" dirty="0"/>
              <a:t> хлору </a:t>
            </a:r>
            <a:r>
              <a:rPr lang="ru-RU" sz="1400" i="1" dirty="0" err="1"/>
              <a:t>з</a:t>
            </a:r>
            <a:r>
              <a:rPr lang="ru-RU" sz="1400" i="1" dirty="0"/>
              <a:t> </a:t>
            </a:r>
            <a:r>
              <a:rPr lang="ru-RU" sz="1400" i="1" dirty="0" err="1"/>
              <a:t>іншими</a:t>
            </a:r>
            <a:r>
              <a:rPr lang="ru-RU" sz="1400" i="1" dirty="0"/>
              <a:t> </a:t>
            </a:r>
            <a:r>
              <a:rPr lang="ru-RU" sz="1400" i="1" dirty="0" err="1"/>
              <a:t>елементами</a:t>
            </a:r>
            <a:r>
              <a:rPr lang="ru-RU" sz="1400" i="1" dirty="0"/>
              <a:t> </a:t>
            </a:r>
            <a:r>
              <a:rPr lang="ru-RU" sz="1400" i="1" dirty="0" err="1"/>
              <a:t>концентруються</a:t>
            </a:r>
            <a:r>
              <a:rPr lang="ru-RU" sz="1400" i="1" dirty="0"/>
              <a:t> </a:t>
            </a:r>
            <a:r>
              <a:rPr lang="ru-RU" sz="1400" i="1" dirty="0" err="1"/>
              <a:t>навколохімічних</a:t>
            </a:r>
            <a:r>
              <a:rPr lang="ru-RU" sz="1400" i="1" dirty="0"/>
              <a:t> </a:t>
            </a:r>
            <a:r>
              <a:rPr lang="ru-RU" sz="1400" i="1" dirty="0" err="1"/>
              <a:t>заводів</a:t>
            </a:r>
            <a:r>
              <a:rPr lang="ru-RU" sz="1400" i="1" dirty="0"/>
              <a:t>, </a:t>
            </a:r>
            <a:r>
              <a:rPr lang="ru-RU" sz="1400" i="1" dirty="0" err="1" smtClean="0"/>
              <a:t>які</a:t>
            </a:r>
            <a:r>
              <a:rPr lang="ru-RU" sz="1400" i="1" dirty="0"/>
              <a:t> </a:t>
            </a:r>
            <a:r>
              <a:rPr lang="ru-RU" sz="1400" dirty="0" err="1" smtClean="0"/>
              <a:t>виробляють</a:t>
            </a:r>
            <a:r>
              <a:rPr lang="ru-RU" sz="1400" dirty="0" smtClean="0"/>
              <a:t> </a:t>
            </a:r>
            <a:r>
              <a:rPr lang="ru-RU" sz="1400" dirty="0" err="1"/>
              <a:t>соляну</a:t>
            </a:r>
            <a:r>
              <a:rPr lang="ru-RU" sz="1400" dirty="0"/>
              <a:t> кислоту, </a:t>
            </a:r>
            <a:r>
              <a:rPr lang="ru-RU" sz="1400" dirty="0" err="1"/>
              <a:t>пестициди</a:t>
            </a:r>
            <a:r>
              <a:rPr lang="ru-RU" sz="1400" dirty="0"/>
              <a:t>, цемент, суперфосфат, оцет, </a:t>
            </a:r>
            <a:r>
              <a:rPr lang="ru-RU" sz="1400" dirty="0" err="1"/>
              <a:t>гідролізний</a:t>
            </a:r>
            <a:r>
              <a:rPr lang="ru-RU" sz="1400" dirty="0"/>
              <a:t> </a:t>
            </a:r>
            <a:r>
              <a:rPr lang="ru-RU" sz="1400" dirty="0" smtClean="0"/>
              <a:t>спирт, </a:t>
            </a:r>
            <a:r>
              <a:rPr lang="ru-RU" sz="1400" dirty="0" err="1" smtClean="0"/>
              <a:t>хлорне</a:t>
            </a:r>
            <a:r>
              <a:rPr lang="ru-RU" sz="1400" dirty="0" smtClean="0"/>
              <a:t> </a:t>
            </a:r>
            <a:r>
              <a:rPr lang="ru-RU" sz="1400" dirty="0" err="1"/>
              <a:t>вапно</a:t>
            </a:r>
            <a:r>
              <a:rPr lang="ru-RU" sz="1400" dirty="0"/>
              <a:t>, соду, </a:t>
            </a:r>
            <a:r>
              <a:rPr lang="ru-RU" sz="1400" dirty="0" err="1"/>
              <a:t>органічні</a:t>
            </a:r>
            <a:r>
              <a:rPr lang="ru-RU" sz="1400" dirty="0"/>
              <a:t> </a:t>
            </a:r>
            <a:r>
              <a:rPr lang="ru-RU" sz="1400" dirty="0" err="1"/>
              <a:t>барвники</a:t>
            </a:r>
            <a:r>
              <a:rPr lang="ru-RU" sz="1400" dirty="0"/>
              <a:t> </a:t>
            </a:r>
            <a:r>
              <a:rPr lang="ru-RU" sz="1400" dirty="0" err="1"/>
              <a:t>тощо</a:t>
            </a:r>
            <a:r>
              <a:rPr lang="ru-RU" sz="1400" dirty="0"/>
              <a:t>. В </a:t>
            </a:r>
            <a:r>
              <a:rPr lang="ru-RU" sz="1400" dirty="0" err="1"/>
              <a:t>атмосфері</a:t>
            </a:r>
            <a:r>
              <a:rPr lang="ru-RU" sz="1400" dirty="0"/>
              <a:t> </a:t>
            </a:r>
            <a:r>
              <a:rPr lang="ru-RU" sz="1400" dirty="0" err="1"/>
              <a:t>містяться</a:t>
            </a:r>
            <a:r>
              <a:rPr lang="ru-RU" sz="1400" dirty="0"/>
              <a:t> у </a:t>
            </a:r>
            <a:r>
              <a:rPr lang="ru-RU" sz="1400" dirty="0" err="1" smtClean="0"/>
              <a:t>вигляді</a:t>
            </a:r>
            <a:r>
              <a:rPr lang="ru-RU" sz="1400" dirty="0"/>
              <a:t> </a:t>
            </a:r>
            <a:r>
              <a:rPr lang="ru-RU" sz="1400" dirty="0" smtClean="0"/>
              <a:t>молекулярного </a:t>
            </a:r>
            <a:r>
              <a:rPr lang="ru-RU" sz="1400" dirty="0"/>
              <a:t>хлору </a:t>
            </a:r>
            <a:r>
              <a:rPr lang="ru-RU" sz="1400" dirty="0" err="1"/>
              <a:t>й</a:t>
            </a:r>
            <a:r>
              <a:rPr lang="ru-RU" sz="1400" dirty="0"/>
              <a:t> хлористого </a:t>
            </a:r>
            <a:r>
              <a:rPr lang="ru-RU" sz="1400" dirty="0" err="1"/>
              <a:t>водню</a:t>
            </a:r>
            <a:r>
              <a:rPr lang="ru-RU" sz="1400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17775"/>
            <a:ext cx="9144000" cy="6440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50" i="1" dirty="0" err="1"/>
              <a:t>Сполуки</a:t>
            </a:r>
            <a:r>
              <a:rPr lang="ru-RU" sz="1250" i="1" dirty="0"/>
              <a:t> фтору </a:t>
            </a:r>
            <a:r>
              <a:rPr lang="ru-RU" sz="1250" i="1" dirty="0" err="1"/>
              <a:t>з</a:t>
            </a:r>
            <a:r>
              <a:rPr lang="ru-RU" sz="1250" i="1" dirty="0"/>
              <a:t> </a:t>
            </a:r>
            <a:r>
              <a:rPr lang="ru-RU" sz="1250" i="1" dirty="0" err="1"/>
              <a:t>іншими</a:t>
            </a:r>
            <a:r>
              <a:rPr lang="ru-RU" sz="1250" i="1" dirty="0"/>
              <a:t> </a:t>
            </a:r>
            <a:r>
              <a:rPr lang="ru-RU" sz="1250" i="1" dirty="0" err="1"/>
              <a:t>елементами</a:t>
            </a:r>
            <a:r>
              <a:rPr lang="ru-RU" sz="1250" i="1" dirty="0"/>
              <a:t> </a:t>
            </a:r>
            <a:r>
              <a:rPr lang="ru-RU" sz="1250" i="1" dirty="0" err="1"/>
              <a:t>накопичуються</a:t>
            </a:r>
            <a:r>
              <a:rPr lang="ru-RU" sz="1250" i="1" dirty="0"/>
              <a:t> в </a:t>
            </a:r>
            <a:r>
              <a:rPr lang="ru-RU" sz="1250" i="1" dirty="0" smtClean="0"/>
              <a:t>районах </a:t>
            </a:r>
            <a:r>
              <a:rPr lang="ru-RU" sz="1250" i="1" dirty="0" err="1" smtClean="0"/>
              <a:t>виробництва</a:t>
            </a:r>
            <a:r>
              <a:rPr lang="ru-RU" sz="1250" i="1" dirty="0" smtClean="0"/>
              <a:t> </a:t>
            </a:r>
            <a:r>
              <a:rPr lang="ru-RU" sz="1250" dirty="0" err="1" smtClean="0"/>
              <a:t>алюмінію</a:t>
            </a:r>
            <a:r>
              <a:rPr lang="ru-RU" sz="1250" dirty="0"/>
              <a:t>, </a:t>
            </a:r>
            <a:r>
              <a:rPr lang="ru-RU" sz="1250" dirty="0" err="1"/>
              <a:t>емалі</a:t>
            </a:r>
            <a:r>
              <a:rPr lang="ru-RU" sz="1250" dirty="0"/>
              <a:t>, </a:t>
            </a:r>
            <a:r>
              <a:rPr lang="ru-RU" sz="1250" dirty="0" err="1"/>
              <a:t>скла</a:t>
            </a:r>
            <a:r>
              <a:rPr lang="ru-RU" sz="1250" dirty="0"/>
              <a:t>, </a:t>
            </a:r>
            <a:r>
              <a:rPr lang="ru-RU" sz="1250" dirty="0" err="1"/>
              <a:t>кераміки</a:t>
            </a:r>
            <a:r>
              <a:rPr lang="ru-RU" sz="1250" dirty="0"/>
              <a:t>, </a:t>
            </a:r>
            <a:r>
              <a:rPr lang="ru-RU" sz="1250" dirty="0" err="1"/>
              <a:t>порцеляни</a:t>
            </a:r>
            <a:r>
              <a:rPr lang="ru-RU" sz="1250" dirty="0"/>
              <a:t>, </a:t>
            </a:r>
            <a:r>
              <a:rPr lang="ru-RU" sz="1250" dirty="0" err="1"/>
              <a:t>сталі,фосфорних</a:t>
            </a:r>
            <a:r>
              <a:rPr lang="ru-RU" sz="1250" dirty="0"/>
              <a:t> добрив. У </a:t>
            </a:r>
            <a:r>
              <a:rPr lang="ru-RU" sz="1250" dirty="0" err="1"/>
              <a:t>повітрі</a:t>
            </a:r>
            <a:r>
              <a:rPr lang="ru-RU" sz="1250" dirty="0"/>
              <a:t> </a:t>
            </a:r>
            <a:r>
              <a:rPr lang="ru-RU" sz="1250" dirty="0" smtClean="0"/>
              <a:t>вони </a:t>
            </a:r>
            <a:r>
              <a:rPr lang="ru-RU" sz="1250" dirty="0" err="1" smtClean="0"/>
              <a:t>містяться</a:t>
            </a:r>
            <a:r>
              <a:rPr lang="ru-RU" sz="1250" dirty="0" smtClean="0"/>
              <a:t> </a:t>
            </a:r>
            <a:r>
              <a:rPr lang="ru-RU" sz="1250" dirty="0"/>
              <a:t>у </a:t>
            </a:r>
            <a:r>
              <a:rPr lang="ru-RU" sz="1250" dirty="0" err="1"/>
              <a:t>вигляді</a:t>
            </a:r>
            <a:r>
              <a:rPr lang="ru-RU" sz="1250" dirty="0"/>
              <a:t> фтористого </a:t>
            </a:r>
            <a:r>
              <a:rPr lang="ru-RU" sz="1250" dirty="0" err="1"/>
              <a:t>водню</a:t>
            </a:r>
            <a:r>
              <a:rPr lang="ru-RU" sz="1250" dirty="0"/>
              <a:t> (HF) </a:t>
            </a:r>
            <a:r>
              <a:rPr lang="ru-RU" sz="1250" dirty="0" err="1"/>
              <a:t>або</a:t>
            </a:r>
            <a:r>
              <a:rPr lang="ru-RU" sz="1250" dirty="0"/>
              <a:t> </a:t>
            </a:r>
            <a:r>
              <a:rPr lang="ru-RU" sz="1250" dirty="0" err="1"/>
              <a:t>пилуватого</a:t>
            </a:r>
            <a:r>
              <a:rPr lang="ru-RU" sz="1250" dirty="0"/>
              <a:t> флюориту (CaF2). </a:t>
            </a:r>
            <a:r>
              <a:rPr lang="ru-RU" sz="1250" dirty="0" err="1" smtClean="0"/>
              <a:t>Сполуки</a:t>
            </a:r>
            <a:r>
              <a:rPr lang="ru-RU" sz="1250" dirty="0"/>
              <a:t> </a:t>
            </a:r>
            <a:r>
              <a:rPr lang="ru-RU" sz="1250" dirty="0" smtClean="0"/>
              <a:t>фтору </a:t>
            </a:r>
            <a:r>
              <a:rPr lang="ru-RU" sz="1250" dirty="0" err="1"/>
              <a:t>надзвичайно</a:t>
            </a:r>
            <a:r>
              <a:rPr lang="ru-RU" sz="1250" dirty="0"/>
              <a:t> </a:t>
            </a:r>
            <a:r>
              <a:rPr lang="ru-RU" sz="1250" dirty="0" err="1"/>
              <a:t>токсичні</a:t>
            </a:r>
            <a:r>
              <a:rPr lang="ru-RU" sz="1250" dirty="0"/>
              <a:t>, до них </a:t>
            </a:r>
            <a:r>
              <a:rPr lang="ru-RU" sz="1250" dirty="0" err="1"/>
              <a:t>дуже</a:t>
            </a:r>
            <a:r>
              <a:rPr lang="ru-RU" sz="1250" dirty="0"/>
              <a:t> </a:t>
            </a:r>
            <a:r>
              <a:rPr lang="ru-RU" sz="1250" dirty="0" err="1"/>
              <a:t>чутливі</a:t>
            </a:r>
            <a:r>
              <a:rPr lang="ru-RU" sz="1250" dirty="0"/>
              <a:t> </a:t>
            </a:r>
            <a:r>
              <a:rPr lang="ru-RU" sz="1250" dirty="0" err="1"/>
              <a:t>комахи</a:t>
            </a:r>
            <a:r>
              <a:rPr lang="ru-RU" sz="1250" dirty="0"/>
              <a:t>. Фтор </a:t>
            </a:r>
            <a:r>
              <a:rPr lang="ru-RU" sz="1250" dirty="0" err="1"/>
              <a:t>нагромаджується</a:t>
            </a:r>
            <a:r>
              <a:rPr lang="ru-RU" sz="1250" dirty="0"/>
              <a:t> </a:t>
            </a:r>
            <a:r>
              <a:rPr lang="ru-RU" sz="1250" dirty="0" smtClean="0"/>
              <a:t>в </a:t>
            </a:r>
            <a:r>
              <a:rPr lang="ru-RU" sz="1250" dirty="0" err="1" smtClean="0"/>
              <a:t>рослинах</a:t>
            </a:r>
            <a:r>
              <a:rPr lang="ru-RU" sz="1250" dirty="0"/>
              <a:t>, </a:t>
            </a:r>
            <a:r>
              <a:rPr lang="ru-RU" sz="1250" dirty="0" err="1"/>
              <a:t>далі</a:t>
            </a:r>
            <a:r>
              <a:rPr lang="ru-RU" sz="1250" dirty="0"/>
              <a:t>, </a:t>
            </a:r>
            <a:r>
              <a:rPr lang="ru-RU" sz="1250" dirty="0" err="1"/>
              <a:t>трофічними</a:t>
            </a:r>
            <a:r>
              <a:rPr lang="ru-RU" sz="1250" dirty="0"/>
              <a:t> </a:t>
            </a:r>
            <a:r>
              <a:rPr lang="ru-RU" sz="1250" dirty="0" err="1"/>
              <a:t>ланцюгами</a:t>
            </a:r>
            <a:r>
              <a:rPr lang="ru-RU" sz="1250" dirty="0"/>
              <a:t> </a:t>
            </a:r>
            <a:r>
              <a:rPr lang="ru-RU" sz="1250" dirty="0" err="1"/>
              <a:t>потрапляє</a:t>
            </a:r>
            <a:r>
              <a:rPr lang="ru-RU" sz="1250" dirty="0"/>
              <a:t> в </a:t>
            </a:r>
            <a:r>
              <a:rPr lang="ru-RU" sz="1250" dirty="0" err="1"/>
              <a:t>організми</a:t>
            </a:r>
            <a:r>
              <a:rPr lang="ru-RU" sz="1250" dirty="0"/>
              <a:t> </a:t>
            </a:r>
            <a:r>
              <a:rPr lang="ru-RU" sz="1250" dirty="0" err="1"/>
              <a:t>тварин</a:t>
            </a:r>
            <a:r>
              <a:rPr lang="ru-RU" sz="1250" dirty="0"/>
              <a:t> </a:t>
            </a:r>
            <a:r>
              <a:rPr lang="ru-RU" sz="1250" dirty="0" err="1" smtClean="0"/>
              <a:t>і</a:t>
            </a:r>
            <a:r>
              <a:rPr lang="ru-RU" sz="1250" dirty="0"/>
              <a:t> </a:t>
            </a:r>
            <a:r>
              <a:rPr lang="ru-RU" sz="1250" dirty="0" err="1" smtClean="0"/>
              <a:t>людини.Надлишки</a:t>
            </a:r>
            <a:r>
              <a:rPr lang="ru-RU" sz="1250" dirty="0" smtClean="0"/>
              <a:t> </a:t>
            </a:r>
            <a:r>
              <a:rPr lang="ru-RU" sz="1250" dirty="0"/>
              <a:t>фтору </a:t>
            </a:r>
            <a:r>
              <a:rPr lang="ru-RU" sz="1250" dirty="0" err="1"/>
              <a:t>призводять</a:t>
            </a:r>
            <a:r>
              <a:rPr lang="ru-RU" sz="1250" dirty="0"/>
              <a:t> до </a:t>
            </a:r>
            <a:r>
              <a:rPr lang="ru-RU" sz="1250" dirty="0" err="1"/>
              <a:t>швидкого</a:t>
            </a:r>
            <a:r>
              <a:rPr lang="ru-RU" sz="1250" dirty="0"/>
              <a:t> </a:t>
            </a:r>
            <a:r>
              <a:rPr lang="ru-RU" sz="1250" dirty="0" err="1"/>
              <a:t>псування</a:t>
            </a:r>
            <a:r>
              <a:rPr lang="ru-RU" sz="1250" dirty="0"/>
              <a:t> </a:t>
            </a:r>
            <a:r>
              <a:rPr lang="ru-RU" sz="1250" dirty="0" err="1"/>
              <a:t>зубів</a:t>
            </a:r>
            <a:r>
              <a:rPr lang="ru-RU" sz="1250" dirty="0"/>
              <a:t>, </a:t>
            </a:r>
            <a:r>
              <a:rPr lang="ru-RU" sz="1250" dirty="0" err="1"/>
              <a:t>кісток</a:t>
            </a:r>
            <a:r>
              <a:rPr lang="ru-RU" sz="1250" dirty="0"/>
              <a:t>, </a:t>
            </a:r>
            <a:r>
              <a:rPr lang="ru-RU" sz="1250" dirty="0" err="1" smtClean="0"/>
              <a:t>зниження</a:t>
            </a:r>
            <a:r>
              <a:rPr lang="ru-RU" sz="1250" dirty="0"/>
              <a:t> </a:t>
            </a:r>
            <a:r>
              <a:rPr lang="ru-RU" sz="1250" dirty="0" err="1" smtClean="0"/>
              <a:t>діяльності</a:t>
            </a:r>
            <a:r>
              <a:rPr lang="ru-RU" sz="1250" dirty="0" smtClean="0"/>
              <a:t> </a:t>
            </a:r>
            <a:r>
              <a:rPr lang="ru-RU" sz="1250" dirty="0" err="1"/>
              <a:t>молочних</a:t>
            </a:r>
            <a:r>
              <a:rPr lang="ru-RU" sz="1250" dirty="0"/>
              <a:t> </a:t>
            </a:r>
            <a:r>
              <a:rPr lang="ru-RU" sz="1250" dirty="0" err="1"/>
              <a:t>залоз</a:t>
            </a:r>
            <a:r>
              <a:rPr lang="ru-RU" sz="1250" dirty="0"/>
              <a:t>, некрозу </a:t>
            </a:r>
            <a:r>
              <a:rPr lang="ru-RU" sz="1250" dirty="0" err="1"/>
              <a:t>нирок</a:t>
            </a:r>
            <a:r>
              <a:rPr lang="ru-RU" sz="1250" dirty="0"/>
              <a:t>, </a:t>
            </a:r>
            <a:r>
              <a:rPr lang="ru-RU" sz="1250" dirty="0" err="1"/>
              <a:t>пошкодження</a:t>
            </a:r>
            <a:r>
              <a:rPr lang="ru-RU" sz="1250" dirty="0"/>
              <a:t> кишок.</a:t>
            </a:r>
          </a:p>
          <a:p>
            <a:pPr algn="just"/>
            <a:r>
              <a:rPr lang="ru-RU" sz="1250" i="1" dirty="0" err="1"/>
              <a:t>Свинець</a:t>
            </a:r>
            <a:r>
              <a:rPr lang="ru-RU" sz="1250" i="1" dirty="0"/>
              <a:t> – </a:t>
            </a:r>
            <a:r>
              <a:rPr lang="ru-RU" sz="1250" i="1" dirty="0" err="1"/>
              <a:t>токсичний</a:t>
            </a:r>
            <a:r>
              <a:rPr lang="ru-RU" sz="1250" i="1" dirty="0"/>
              <a:t> метал, </a:t>
            </a:r>
            <a:r>
              <a:rPr lang="ru-RU" sz="1250" i="1" dirty="0" err="1"/>
              <a:t>який</a:t>
            </a:r>
            <a:r>
              <a:rPr lang="ru-RU" sz="1250" i="1" dirty="0"/>
              <a:t> </a:t>
            </a:r>
            <a:r>
              <a:rPr lang="ru-RU" sz="1250" i="1" dirty="0" err="1"/>
              <a:t>міститься</a:t>
            </a:r>
            <a:r>
              <a:rPr lang="ru-RU" sz="1250" i="1" dirty="0"/>
              <a:t> у </a:t>
            </a:r>
            <a:r>
              <a:rPr lang="ru-RU" sz="1250" i="1" dirty="0" err="1"/>
              <a:t>вихлипних</a:t>
            </a:r>
            <a:r>
              <a:rPr lang="ru-RU" sz="1250" i="1" dirty="0"/>
              <a:t> </a:t>
            </a:r>
            <a:r>
              <a:rPr lang="ru-RU" sz="1250" i="1" dirty="0" err="1"/>
              <a:t>газахавтомобілів</a:t>
            </a:r>
            <a:r>
              <a:rPr lang="ru-RU" sz="1250" i="1" dirty="0"/>
              <a:t>. </a:t>
            </a:r>
            <a:r>
              <a:rPr lang="ru-RU" sz="1250" i="1" dirty="0" smtClean="0"/>
              <a:t>В </a:t>
            </a:r>
            <a:r>
              <a:rPr lang="ru-RU" sz="1250" dirty="0" err="1" smtClean="0"/>
              <a:t>організмі</a:t>
            </a:r>
            <a:r>
              <a:rPr lang="ru-RU" sz="1250" dirty="0" smtClean="0"/>
              <a:t> </a:t>
            </a:r>
            <a:r>
              <a:rPr lang="ru-RU" sz="1250" dirty="0" err="1"/>
              <a:t>людини</a:t>
            </a:r>
            <a:r>
              <a:rPr lang="ru-RU" sz="1250" dirty="0"/>
              <a:t> </a:t>
            </a:r>
            <a:r>
              <a:rPr lang="ru-RU" sz="1250" dirty="0" err="1"/>
              <a:t>міститься</a:t>
            </a:r>
            <a:r>
              <a:rPr lang="ru-RU" sz="1250" dirty="0"/>
              <a:t> в </a:t>
            </a:r>
            <a:r>
              <a:rPr lang="ru-RU" sz="1250" dirty="0" err="1"/>
              <a:t>середньому</a:t>
            </a:r>
            <a:r>
              <a:rPr lang="ru-RU" sz="1250" dirty="0"/>
              <a:t> </a:t>
            </a:r>
            <a:r>
              <a:rPr lang="ru-RU" sz="1250" dirty="0" err="1"/>
              <a:t>близько</a:t>
            </a:r>
            <a:r>
              <a:rPr lang="ru-RU" sz="1250" dirty="0"/>
              <a:t> 120 мг </a:t>
            </a:r>
            <a:r>
              <a:rPr lang="ru-RU" sz="1250" dirty="0" err="1"/>
              <a:t>свинцю</a:t>
            </a:r>
            <a:r>
              <a:rPr lang="ru-RU" sz="1250" dirty="0"/>
              <a:t>, </a:t>
            </a:r>
            <a:r>
              <a:rPr lang="ru-RU" sz="1250" dirty="0" err="1"/>
              <a:t>який</a:t>
            </a:r>
            <a:r>
              <a:rPr lang="ru-RU" sz="1250" dirty="0"/>
              <a:t> </a:t>
            </a:r>
            <a:r>
              <a:rPr lang="ru-RU" sz="1250" dirty="0" err="1"/>
              <a:t>розподілений</a:t>
            </a:r>
            <a:r>
              <a:rPr lang="ru-RU" sz="1250" dirty="0"/>
              <a:t> </a:t>
            </a:r>
            <a:r>
              <a:rPr lang="ru-RU" sz="1250" dirty="0" smtClean="0"/>
              <a:t>по </a:t>
            </a:r>
            <a:r>
              <a:rPr lang="ru-RU" sz="1250" dirty="0" err="1" smtClean="0"/>
              <a:t>всіх</a:t>
            </a:r>
            <a:r>
              <a:rPr lang="ru-RU" sz="1250" dirty="0" smtClean="0"/>
              <a:t> </a:t>
            </a:r>
            <a:r>
              <a:rPr lang="ru-RU" sz="1250" dirty="0"/>
              <a:t>органах, тканинах, </a:t>
            </a:r>
            <a:r>
              <a:rPr lang="ru-RU" sz="1250" dirty="0" err="1"/>
              <a:t>кістках</a:t>
            </a:r>
            <a:r>
              <a:rPr lang="ru-RU" sz="1250" dirty="0"/>
              <a:t>. </a:t>
            </a:r>
            <a:r>
              <a:rPr lang="ru-RU" sz="1250" dirty="0" err="1"/>
              <a:t>Із</a:t>
            </a:r>
            <a:r>
              <a:rPr lang="ru-RU" sz="1250" dirty="0"/>
              <a:t> </a:t>
            </a:r>
            <a:r>
              <a:rPr lang="ru-RU" sz="1250" dirty="0" err="1"/>
              <a:t>кісток</a:t>
            </a:r>
            <a:r>
              <a:rPr lang="ru-RU" sz="1250" dirty="0"/>
              <a:t> </a:t>
            </a:r>
            <a:r>
              <a:rPr lang="ru-RU" sz="1250" dirty="0" err="1"/>
              <a:t>він</a:t>
            </a:r>
            <a:r>
              <a:rPr lang="ru-RU" sz="1250" dirty="0"/>
              <a:t> </a:t>
            </a:r>
            <a:r>
              <a:rPr lang="ru-RU" sz="1250" dirty="0" err="1"/>
              <a:t>виводиться</a:t>
            </a:r>
            <a:r>
              <a:rPr lang="ru-RU" sz="1250" dirty="0"/>
              <a:t> </a:t>
            </a:r>
            <a:r>
              <a:rPr lang="ru-RU" sz="1250" dirty="0" err="1"/>
              <a:t>дуже</a:t>
            </a:r>
            <a:r>
              <a:rPr lang="ru-RU" sz="1250" dirty="0"/>
              <a:t> </a:t>
            </a:r>
            <a:r>
              <a:rPr lang="ru-RU" sz="1250" dirty="0" err="1"/>
              <a:t>повільно</a:t>
            </a:r>
            <a:r>
              <a:rPr lang="ru-RU" sz="1250" dirty="0"/>
              <a:t> (десятки </a:t>
            </a:r>
            <a:r>
              <a:rPr lang="ru-RU" sz="1250" dirty="0" err="1"/>
              <a:t>років</a:t>
            </a:r>
            <a:r>
              <a:rPr lang="ru-RU" sz="1250" dirty="0" smtClean="0"/>
              <a:t>). </a:t>
            </a:r>
            <a:r>
              <a:rPr lang="ru-RU" sz="1250" dirty="0" err="1" smtClean="0"/>
              <a:t>Органічні</a:t>
            </a:r>
            <a:r>
              <a:rPr lang="ru-RU" sz="1250" dirty="0" smtClean="0"/>
              <a:t> </a:t>
            </a:r>
            <a:r>
              <a:rPr lang="ru-RU" sz="1250" dirty="0" err="1"/>
              <a:t>сполуки</a:t>
            </a:r>
            <a:r>
              <a:rPr lang="ru-RU" sz="1250" dirty="0"/>
              <a:t> </a:t>
            </a:r>
            <a:r>
              <a:rPr lang="ru-RU" sz="1250" dirty="0" err="1"/>
              <a:t>свинцю</a:t>
            </a:r>
            <a:r>
              <a:rPr lang="ru-RU" sz="1250" dirty="0"/>
              <a:t> </a:t>
            </a:r>
            <a:r>
              <a:rPr lang="ru-RU" sz="1250" dirty="0" err="1"/>
              <a:t>надходять</a:t>
            </a:r>
            <a:r>
              <a:rPr lang="ru-RU" sz="1250" dirty="0"/>
              <a:t> в </a:t>
            </a:r>
            <a:r>
              <a:rPr lang="ru-RU" sz="1250" dirty="0" err="1"/>
              <a:t>організм</a:t>
            </a:r>
            <a:r>
              <a:rPr lang="ru-RU" sz="1250" dirty="0"/>
              <a:t> </a:t>
            </a:r>
            <a:r>
              <a:rPr lang="ru-RU" sz="1250" dirty="0" err="1"/>
              <a:t>людини</a:t>
            </a:r>
            <a:r>
              <a:rPr lang="ru-RU" sz="1250" dirty="0"/>
              <a:t> </a:t>
            </a:r>
            <a:r>
              <a:rPr lang="ru-RU" sz="1250" dirty="0" err="1"/>
              <a:t>крізь</a:t>
            </a:r>
            <a:r>
              <a:rPr lang="ru-RU" sz="1250" dirty="0"/>
              <a:t> </a:t>
            </a:r>
            <a:r>
              <a:rPr lang="ru-RU" sz="1250" dirty="0" err="1"/>
              <a:t>шкіру</a:t>
            </a:r>
            <a:r>
              <a:rPr lang="ru-RU" sz="1250" dirty="0"/>
              <a:t>, </a:t>
            </a:r>
            <a:r>
              <a:rPr lang="ru-RU" sz="1250" dirty="0" err="1"/>
              <a:t>слизові</a:t>
            </a:r>
            <a:r>
              <a:rPr lang="ru-RU" sz="1250" dirty="0"/>
              <a:t> </a:t>
            </a:r>
            <a:r>
              <a:rPr lang="ru-RU" sz="1250" dirty="0" err="1"/>
              <a:t>оболонки</a:t>
            </a:r>
            <a:r>
              <a:rPr lang="ru-RU" sz="1250" dirty="0"/>
              <a:t>, </a:t>
            </a:r>
            <a:r>
              <a:rPr lang="ru-RU" sz="1250" dirty="0" err="1" smtClean="0"/>
              <a:t>з</a:t>
            </a:r>
            <a:r>
              <a:rPr lang="ru-RU" sz="1250" dirty="0"/>
              <a:t> </a:t>
            </a:r>
            <a:r>
              <a:rPr lang="ru-RU" sz="1250" dirty="0" smtClean="0"/>
              <a:t>водою </a:t>
            </a:r>
            <a:r>
              <a:rPr lang="ru-RU" sz="1250" dirty="0"/>
              <a:t>та </a:t>
            </a:r>
            <a:r>
              <a:rPr lang="ru-RU" sz="1250" dirty="0" err="1"/>
              <a:t>їжею</a:t>
            </a:r>
            <a:r>
              <a:rPr lang="ru-RU" sz="1250" dirty="0"/>
              <a:t>, а </a:t>
            </a:r>
            <a:r>
              <a:rPr lang="ru-RU" sz="1250" dirty="0" err="1"/>
              <a:t>неорганічні</a:t>
            </a:r>
            <a:r>
              <a:rPr lang="ru-RU" sz="1250" dirty="0"/>
              <a:t> – </a:t>
            </a:r>
            <a:r>
              <a:rPr lang="ru-RU" sz="1250" dirty="0" err="1"/>
              <a:t>дихальними</a:t>
            </a:r>
            <a:r>
              <a:rPr lang="ru-RU" sz="1250" dirty="0"/>
              <a:t> шляхами. </a:t>
            </a:r>
            <a:r>
              <a:rPr lang="ru-RU" sz="1250" dirty="0" err="1"/>
              <a:t>Сьогодні</a:t>
            </a:r>
            <a:r>
              <a:rPr lang="ru-RU" sz="1250" dirty="0"/>
              <a:t> житель великого </a:t>
            </a:r>
            <a:r>
              <a:rPr lang="ru-RU" sz="1250" dirty="0" err="1" smtClean="0"/>
              <a:t>міста</a:t>
            </a:r>
            <a:r>
              <a:rPr lang="ru-RU" sz="1250" dirty="0"/>
              <a:t> </a:t>
            </a:r>
            <a:r>
              <a:rPr lang="ru-RU" sz="1250" dirty="0" err="1" smtClean="0"/>
              <a:t>щодня</a:t>
            </a:r>
            <a:r>
              <a:rPr lang="ru-RU" sz="1250" dirty="0" smtClean="0"/>
              <a:t> </a:t>
            </a:r>
            <a:r>
              <a:rPr lang="ru-RU" sz="1250" dirty="0" err="1"/>
              <a:t>вдихає</a:t>
            </a:r>
            <a:r>
              <a:rPr lang="ru-RU" sz="1250" dirty="0"/>
              <a:t> </a:t>
            </a:r>
            <a:r>
              <a:rPr lang="ru-RU" sz="1250" dirty="0" err="1"/>
              <a:t>близько</a:t>
            </a:r>
            <a:r>
              <a:rPr lang="ru-RU" sz="1250" dirty="0"/>
              <a:t> 20 </a:t>
            </a:r>
            <a:r>
              <a:rPr lang="ru-RU" sz="1250" dirty="0" smtClean="0"/>
              <a:t>м3 </a:t>
            </a:r>
            <a:r>
              <a:rPr lang="ru-RU" sz="1250" dirty="0" err="1" smtClean="0"/>
              <a:t>повітря</a:t>
            </a:r>
            <a:r>
              <a:rPr lang="ru-RU" sz="1250" dirty="0" smtClean="0"/>
              <a:t> </a:t>
            </a:r>
            <a:r>
              <a:rPr lang="ru-RU" sz="1250" dirty="0" err="1"/>
              <a:t>і</a:t>
            </a:r>
            <a:r>
              <a:rPr lang="ru-RU" sz="1250" dirty="0"/>
              <a:t> </a:t>
            </a:r>
            <a:r>
              <a:rPr lang="ru-RU" sz="1250" dirty="0" err="1"/>
              <a:t>отримує</a:t>
            </a:r>
            <a:r>
              <a:rPr lang="ru-RU" sz="1250" dirty="0"/>
              <a:t> </a:t>
            </a:r>
            <a:r>
              <a:rPr lang="ru-RU" sz="1250" dirty="0" err="1"/>
              <a:t>свинець</a:t>
            </a:r>
            <a:r>
              <a:rPr lang="ru-RU" sz="1250" dirty="0"/>
              <a:t> </a:t>
            </a:r>
            <a:r>
              <a:rPr lang="ru-RU" sz="1250" dirty="0" err="1"/>
              <a:t>з</a:t>
            </a:r>
            <a:r>
              <a:rPr lang="ru-RU" sz="1250" dirty="0"/>
              <a:t> </a:t>
            </a:r>
            <a:r>
              <a:rPr lang="ru-RU" sz="1250" dirty="0" err="1"/>
              <a:t>вихлопними</a:t>
            </a:r>
            <a:r>
              <a:rPr lang="ru-RU" sz="1250" dirty="0"/>
              <a:t> газами, та </a:t>
            </a:r>
            <a:r>
              <a:rPr lang="ru-RU" sz="1250" dirty="0" err="1"/>
              <a:t>їжею</a:t>
            </a:r>
            <a:r>
              <a:rPr lang="ru-RU" sz="1250" dirty="0"/>
              <a:t> (</a:t>
            </a:r>
            <a:r>
              <a:rPr lang="ru-RU" sz="1250" dirty="0" smtClean="0"/>
              <a:t>до 45 </a:t>
            </a:r>
            <a:r>
              <a:rPr lang="ru-RU" sz="1250" dirty="0"/>
              <a:t>мкг). В </a:t>
            </a:r>
            <a:r>
              <a:rPr lang="ru-RU" sz="1250" dirty="0" err="1"/>
              <a:t>організмі</a:t>
            </a:r>
            <a:r>
              <a:rPr lang="ru-RU" sz="1250" dirty="0"/>
              <a:t> </a:t>
            </a:r>
            <a:r>
              <a:rPr lang="ru-RU" sz="1250" dirty="0" err="1"/>
              <a:t>людини</a:t>
            </a:r>
            <a:r>
              <a:rPr lang="ru-RU" sz="1250" dirty="0"/>
              <a:t> при </a:t>
            </a:r>
            <a:r>
              <a:rPr lang="ru-RU" sz="1250" dirty="0" err="1"/>
              <a:t>цьому</a:t>
            </a:r>
            <a:r>
              <a:rPr lang="ru-RU" sz="1250" dirty="0"/>
              <a:t> </a:t>
            </a:r>
            <a:r>
              <a:rPr lang="ru-RU" sz="1250" dirty="0" err="1"/>
              <a:t>затримується</a:t>
            </a:r>
            <a:r>
              <a:rPr lang="ru-RU" sz="1250" dirty="0"/>
              <a:t> до 16 мкг </a:t>
            </a:r>
            <a:r>
              <a:rPr lang="ru-RU" sz="1250" dirty="0" err="1"/>
              <a:t>свинцю</a:t>
            </a:r>
            <a:r>
              <a:rPr lang="ru-RU" sz="1250" dirty="0"/>
              <a:t>, </a:t>
            </a:r>
            <a:r>
              <a:rPr lang="ru-RU" sz="1250" dirty="0" err="1"/>
              <a:t>котрий</a:t>
            </a:r>
            <a:r>
              <a:rPr lang="ru-RU" sz="1250" dirty="0"/>
              <a:t> </a:t>
            </a:r>
            <a:r>
              <a:rPr lang="ru-RU" sz="1250" dirty="0" err="1" smtClean="0"/>
              <a:t>проникає</a:t>
            </a:r>
            <a:r>
              <a:rPr lang="ru-RU" sz="1250" dirty="0"/>
              <a:t> </a:t>
            </a:r>
            <a:r>
              <a:rPr lang="ru-RU" sz="1250" dirty="0" smtClean="0"/>
              <a:t>в </a:t>
            </a:r>
            <a:r>
              <a:rPr lang="ru-RU" sz="1250" dirty="0"/>
              <a:t>кров </a:t>
            </a:r>
            <a:r>
              <a:rPr lang="ru-RU" sz="1250" dirty="0" err="1"/>
              <a:t>і</a:t>
            </a:r>
            <a:r>
              <a:rPr lang="ru-RU" sz="1250" dirty="0"/>
              <a:t> </a:t>
            </a:r>
            <a:r>
              <a:rPr lang="ru-RU" sz="1250" dirty="0" err="1"/>
              <a:t>розподіляється</a:t>
            </a:r>
            <a:r>
              <a:rPr lang="ru-RU" sz="1250" dirty="0"/>
              <a:t> в </a:t>
            </a:r>
            <a:r>
              <a:rPr lang="ru-RU" sz="1250" dirty="0" err="1"/>
              <a:t>кістках</a:t>
            </a:r>
            <a:r>
              <a:rPr lang="ru-RU" sz="1250" dirty="0"/>
              <a:t> (до 90%), </a:t>
            </a:r>
            <a:r>
              <a:rPr lang="ru-RU" sz="1250" dirty="0" err="1"/>
              <a:t>печінці</a:t>
            </a:r>
            <a:r>
              <a:rPr lang="ru-RU" sz="1250" dirty="0"/>
              <a:t> </a:t>
            </a:r>
            <a:r>
              <a:rPr lang="ru-RU" sz="1250" dirty="0" err="1"/>
              <a:t>й</a:t>
            </a:r>
            <a:r>
              <a:rPr lang="ru-RU" sz="1250" dirty="0"/>
              <a:t> </a:t>
            </a:r>
            <a:r>
              <a:rPr lang="ru-RU" sz="1250" dirty="0" err="1"/>
              <a:t>нирках</a:t>
            </a:r>
            <a:r>
              <a:rPr lang="ru-RU" sz="1250" dirty="0"/>
              <a:t>. </a:t>
            </a:r>
            <a:r>
              <a:rPr lang="ru-RU" sz="1250" dirty="0" err="1"/>
              <a:t>Іноді</a:t>
            </a:r>
            <a:r>
              <a:rPr lang="ru-RU" sz="1250" dirty="0"/>
              <a:t> </a:t>
            </a:r>
            <a:r>
              <a:rPr lang="ru-RU" sz="1250" dirty="0" err="1"/>
              <a:t>загальна</a:t>
            </a:r>
            <a:r>
              <a:rPr lang="ru-RU" sz="1250" dirty="0"/>
              <a:t> </a:t>
            </a:r>
            <a:r>
              <a:rPr lang="ru-RU" sz="1250" dirty="0" err="1" smtClean="0"/>
              <a:t>кількість</a:t>
            </a:r>
            <a:r>
              <a:rPr lang="ru-RU" sz="1250" dirty="0"/>
              <a:t> </a:t>
            </a:r>
            <a:r>
              <a:rPr lang="ru-RU" sz="1250" dirty="0" err="1" smtClean="0"/>
              <a:t>свинцю</a:t>
            </a:r>
            <a:r>
              <a:rPr lang="ru-RU" sz="1250" dirty="0" smtClean="0"/>
              <a:t> </a:t>
            </a:r>
            <a:r>
              <a:rPr lang="ru-RU" sz="1250" dirty="0"/>
              <a:t>в </a:t>
            </a:r>
            <a:r>
              <a:rPr lang="ru-RU" sz="1250" dirty="0" err="1"/>
              <a:t>організмі</a:t>
            </a:r>
            <a:r>
              <a:rPr lang="ru-RU" sz="1250" dirty="0"/>
              <a:t> </a:t>
            </a:r>
            <a:r>
              <a:rPr lang="ru-RU" sz="1250" dirty="0" err="1"/>
              <a:t>городянина</a:t>
            </a:r>
            <a:r>
              <a:rPr lang="ru-RU" sz="1250" dirty="0"/>
              <a:t> становить 0,5 г </a:t>
            </a:r>
            <a:r>
              <a:rPr lang="ru-RU" sz="1250" dirty="0" err="1"/>
              <a:t>і</a:t>
            </a:r>
            <a:r>
              <a:rPr lang="ru-RU" sz="1250" dirty="0"/>
              <a:t> </a:t>
            </a:r>
            <a:r>
              <a:rPr lang="ru-RU" sz="1250" dirty="0" err="1"/>
              <a:t>більше</a:t>
            </a:r>
            <a:r>
              <a:rPr lang="ru-RU" sz="1250" dirty="0"/>
              <a:t>, </a:t>
            </a:r>
            <a:r>
              <a:rPr lang="ru-RU" sz="1250" dirty="0" err="1"/>
              <a:t>тоді</a:t>
            </a:r>
            <a:r>
              <a:rPr lang="ru-RU" sz="1250" dirty="0"/>
              <a:t> як </a:t>
            </a:r>
            <a:r>
              <a:rPr lang="ru-RU" sz="1250" dirty="0" err="1"/>
              <a:t>його</a:t>
            </a:r>
            <a:r>
              <a:rPr lang="ru-RU" sz="1250" dirty="0"/>
              <a:t> ГДК в </a:t>
            </a:r>
            <a:r>
              <a:rPr lang="ru-RU" sz="1250" dirty="0" err="1"/>
              <a:t>крові</a:t>
            </a:r>
            <a:r>
              <a:rPr lang="ru-RU" sz="1250" dirty="0"/>
              <a:t> – </a:t>
            </a:r>
            <a:r>
              <a:rPr lang="ru-RU" sz="1250" dirty="0" smtClean="0"/>
              <a:t>50-100 </a:t>
            </a:r>
            <a:r>
              <a:rPr lang="ru-RU" sz="1250" dirty="0"/>
              <a:t>мкг/100 </a:t>
            </a:r>
            <a:r>
              <a:rPr lang="ru-RU" sz="1250" dirty="0" err="1"/>
              <a:t>мілілітрів.Наявність</a:t>
            </a:r>
            <a:r>
              <a:rPr lang="ru-RU" sz="1250" dirty="0"/>
              <a:t> у </a:t>
            </a:r>
            <a:r>
              <a:rPr lang="ru-RU" sz="1250" dirty="0" err="1"/>
              <a:t>крові</a:t>
            </a:r>
            <a:r>
              <a:rPr lang="ru-RU" sz="1250" dirty="0"/>
              <a:t> </a:t>
            </a:r>
            <a:r>
              <a:rPr lang="ru-RU" sz="1250" dirty="0" err="1"/>
              <a:t>навіть</a:t>
            </a:r>
            <a:r>
              <a:rPr lang="ru-RU" sz="1250" dirty="0"/>
              <a:t> </a:t>
            </a:r>
            <a:r>
              <a:rPr lang="ru-RU" sz="1250" dirty="0" err="1"/>
              <a:t>незначної</a:t>
            </a:r>
            <a:r>
              <a:rPr lang="ru-RU" sz="1250" dirty="0"/>
              <a:t> </a:t>
            </a:r>
            <a:r>
              <a:rPr lang="ru-RU" sz="1250" dirty="0" err="1"/>
              <a:t>кількості</a:t>
            </a:r>
            <a:r>
              <a:rPr lang="ru-RU" sz="1250" dirty="0"/>
              <a:t> </a:t>
            </a:r>
            <a:r>
              <a:rPr lang="ru-RU" sz="1250" dirty="0" err="1" smtClean="0"/>
              <a:t>плюмбуму</a:t>
            </a:r>
            <a:r>
              <a:rPr lang="ru-RU" sz="1250" dirty="0"/>
              <a:t> </a:t>
            </a:r>
            <a:r>
              <a:rPr lang="ru-RU" sz="1250" dirty="0" err="1" smtClean="0"/>
              <a:t>призводить</a:t>
            </a:r>
            <a:r>
              <a:rPr lang="ru-RU" sz="1250" dirty="0" smtClean="0"/>
              <a:t> </a:t>
            </a:r>
            <a:r>
              <a:rPr lang="ru-RU" sz="1250" dirty="0"/>
              <a:t>до тяжких </a:t>
            </a:r>
            <a:r>
              <a:rPr lang="ru-RU" sz="1250" dirty="0" err="1"/>
              <a:t>захворювань</a:t>
            </a:r>
            <a:r>
              <a:rPr lang="ru-RU" sz="1250" dirty="0"/>
              <a:t>, </a:t>
            </a:r>
            <a:r>
              <a:rPr lang="ru-RU" sz="1250" dirty="0" err="1"/>
              <a:t>зниження</a:t>
            </a:r>
            <a:r>
              <a:rPr lang="ru-RU" sz="1250" dirty="0"/>
              <a:t> </a:t>
            </a:r>
            <a:r>
              <a:rPr lang="ru-RU" sz="1250" dirty="0" err="1"/>
              <a:t>інтелектуального</a:t>
            </a:r>
            <a:r>
              <a:rPr lang="ru-RU" sz="1250" dirty="0"/>
              <a:t> </a:t>
            </a:r>
            <a:r>
              <a:rPr lang="ru-RU" sz="1250" dirty="0" err="1" smtClean="0"/>
              <a:t>розвитку</a:t>
            </a:r>
            <a:r>
              <a:rPr lang="ru-RU" sz="1250" dirty="0" smtClean="0"/>
              <a:t>, </a:t>
            </a:r>
            <a:r>
              <a:rPr lang="ru-RU" sz="1250" dirty="0" err="1" smtClean="0"/>
              <a:t>перезбудження</a:t>
            </a:r>
            <a:r>
              <a:rPr lang="ru-RU" sz="1250" dirty="0"/>
              <a:t>, </a:t>
            </a:r>
            <a:r>
              <a:rPr lang="ru-RU" sz="1250" dirty="0" err="1"/>
              <a:t>розвитку</a:t>
            </a:r>
            <a:r>
              <a:rPr lang="ru-RU" sz="1250" dirty="0"/>
              <a:t> </a:t>
            </a:r>
            <a:r>
              <a:rPr lang="ru-RU" sz="1250" dirty="0" err="1"/>
              <a:t>агресивності</a:t>
            </a:r>
            <a:r>
              <a:rPr lang="ru-RU" sz="1250" dirty="0"/>
              <a:t>, </a:t>
            </a:r>
            <a:r>
              <a:rPr lang="ru-RU" sz="1250" dirty="0" err="1"/>
              <a:t>неуважності</a:t>
            </a:r>
            <a:r>
              <a:rPr lang="ru-RU" sz="1250" dirty="0"/>
              <a:t>, </a:t>
            </a:r>
            <a:r>
              <a:rPr lang="ru-RU" sz="1250" dirty="0" err="1"/>
              <a:t>глухоти</a:t>
            </a:r>
            <a:r>
              <a:rPr lang="ru-RU" sz="1250" dirty="0"/>
              <a:t>, </a:t>
            </a:r>
            <a:r>
              <a:rPr lang="ru-RU" sz="1250" dirty="0" err="1"/>
              <a:t>безпліддя</a:t>
            </a:r>
            <a:r>
              <a:rPr lang="ru-RU" sz="1250" dirty="0"/>
              <a:t>, </a:t>
            </a:r>
            <a:r>
              <a:rPr lang="ru-RU" sz="1250" dirty="0" err="1"/>
              <a:t>затримки</a:t>
            </a:r>
            <a:r>
              <a:rPr lang="ru-RU" sz="1250" dirty="0"/>
              <a:t> </a:t>
            </a:r>
            <a:r>
              <a:rPr lang="ru-RU" sz="1250" dirty="0" smtClean="0"/>
              <a:t>росту, </a:t>
            </a:r>
            <a:r>
              <a:rPr lang="ru-RU" sz="1250" dirty="0" err="1" smtClean="0"/>
              <a:t>порушень</a:t>
            </a:r>
            <a:r>
              <a:rPr lang="ru-RU" sz="1250" dirty="0" smtClean="0"/>
              <a:t> </a:t>
            </a:r>
            <a:r>
              <a:rPr lang="ru-RU" sz="1250" dirty="0"/>
              <a:t>вестибулярного </a:t>
            </a:r>
            <a:r>
              <a:rPr lang="ru-RU" sz="1250" dirty="0" err="1"/>
              <a:t>апарату</a:t>
            </a:r>
            <a:r>
              <a:rPr lang="ru-RU" sz="1250" dirty="0"/>
              <a:t> </a:t>
            </a:r>
            <a:r>
              <a:rPr lang="ru-RU" sz="1250" dirty="0" err="1"/>
              <a:t>тощо</a:t>
            </a:r>
            <a:r>
              <a:rPr lang="ru-RU" sz="1250" dirty="0"/>
              <a:t>.</a:t>
            </a:r>
          </a:p>
          <a:p>
            <a:pPr algn="just"/>
            <a:r>
              <a:rPr lang="ru-RU" sz="1250" i="1" dirty="0" err="1"/>
              <a:t>Кадмій</a:t>
            </a:r>
            <a:r>
              <a:rPr lang="ru-RU" sz="1250" i="1" dirty="0"/>
              <a:t> (</a:t>
            </a:r>
            <a:r>
              <a:rPr lang="en-US" sz="1250" i="1" dirty="0" err="1"/>
              <a:t>Cd</a:t>
            </a:r>
            <a:r>
              <a:rPr lang="en-US" sz="1250" i="1" dirty="0"/>
              <a:t>) </a:t>
            </a:r>
            <a:r>
              <a:rPr lang="ru-RU" sz="1250" i="1" dirty="0" err="1"/>
              <a:t>є</a:t>
            </a:r>
            <a:r>
              <a:rPr lang="ru-RU" sz="1250" i="1" dirty="0"/>
              <a:t> </a:t>
            </a:r>
            <a:r>
              <a:rPr lang="ru-RU" sz="1250" i="1" dirty="0" err="1"/>
              <a:t>однією</a:t>
            </a:r>
            <a:r>
              <a:rPr lang="ru-RU" sz="1250" i="1" dirty="0"/>
              <a:t> </a:t>
            </a:r>
            <a:r>
              <a:rPr lang="ru-RU" sz="1250" i="1" dirty="0" err="1"/>
              <a:t>з</a:t>
            </a:r>
            <a:r>
              <a:rPr lang="ru-RU" sz="1250" i="1" dirty="0"/>
              <a:t> </a:t>
            </a:r>
            <a:r>
              <a:rPr lang="ru-RU" sz="1250" i="1" dirty="0" err="1"/>
              <a:t>найбільш</a:t>
            </a:r>
            <a:r>
              <a:rPr lang="ru-RU" sz="1250" i="1" dirty="0"/>
              <a:t> </a:t>
            </a:r>
            <a:r>
              <a:rPr lang="ru-RU" sz="1250" i="1" dirty="0" err="1"/>
              <a:t>токсичних</a:t>
            </a:r>
            <a:r>
              <a:rPr lang="ru-RU" sz="1250" i="1" dirty="0"/>
              <a:t> </a:t>
            </a:r>
            <a:r>
              <a:rPr lang="ru-RU" sz="1250" i="1" dirty="0" err="1"/>
              <a:t>речовин</a:t>
            </a:r>
            <a:r>
              <a:rPr lang="ru-RU" sz="1250" i="1" dirty="0"/>
              <a:t>. Так, у 1956 </a:t>
            </a:r>
            <a:r>
              <a:rPr lang="en-US" sz="1250" i="1" dirty="0"/>
              <a:t>p.</a:t>
            </a:r>
            <a:r>
              <a:rPr lang="ru-RU" sz="1250" i="1" dirty="0"/>
              <a:t>в </a:t>
            </a:r>
            <a:r>
              <a:rPr lang="ru-RU" sz="1250" i="1" dirty="0" err="1"/>
              <a:t>Японії</a:t>
            </a:r>
            <a:r>
              <a:rPr lang="ru-RU" sz="1250" i="1" dirty="0"/>
              <a:t> </a:t>
            </a:r>
            <a:r>
              <a:rPr lang="ru-RU" sz="1250" i="1" dirty="0" err="1" smtClean="0"/>
              <a:t>було</a:t>
            </a:r>
            <a:r>
              <a:rPr lang="ru-RU" sz="1250" i="1" dirty="0"/>
              <a:t> </a:t>
            </a:r>
            <a:r>
              <a:rPr lang="ru-RU" sz="1250" dirty="0" err="1" smtClean="0"/>
              <a:t>вперше</a:t>
            </a:r>
            <a:r>
              <a:rPr lang="ru-RU" sz="1250" dirty="0" smtClean="0"/>
              <a:t> </a:t>
            </a:r>
            <a:r>
              <a:rPr lang="ru-RU" sz="1250" dirty="0" err="1"/>
              <a:t>зафіксовано</a:t>
            </a:r>
            <a:r>
              <a:rPr lang="ru-RU" sz="1250" dirty="0"/>
              <a:t> </a:t>
            </a:r>
            <a:r>
              <a:rPr lang="ru-RU" sz="1250" dirty="0" err="1"/>
              <a:t>тяжке</a:t>
            </a:r>
            <a:r>
              <a:rPr lang="ru-RU" sz="1250" dirty="0"/>
              <a:t> </a:t>
            </a:r>
            <a:r>
              <a:rPr lang="ru-RU" sz="1250" dirty="0" err="1"/>
              <a:t>захворювання</a:t>
            </a:r>
            <a:r>
              <a:rPr lang="ru-RU" sz="1250" dirty="0"/>
              <a:t> </a:t>
            </a:r>
            <a:r>
              <a:rPr lang="ru-RU" sz="1250" dirty="0" err="1"/>
              <a:t>кісток</a:t>
            </a:r>
            <a:r>
              <a:rPr lang="ru-RU" sz="1250" dirty="0"/>
              <a:t>, </a:t>
            </a:r>
            <a:r>
              <a:rPr lang="ru-RU" sz="1250" dirty="0" err="1"/>
              <a:t>відоме</a:t>
            </a:r>
            <a:r>
              <a:rPr lang="ru-RU" sz="1250" dirty="0"/>
              <a:t> як </a:t>
            </a:r>
            <a:r>
              <a:rPr lang="ru-RU" sz="1250" i="1" dirty="0" err="1"/>
              <a:t>ітай-ітай</a:t>
            </a:r>
            <a:r>
              <a:rPr lang="ru-RU" sz="1250" i="1" dirty="0"/>
              <a:t>, </a:t>
            </a:r>
            <a:r>
              <a:rPr lang="ru-RU" sz="1250" i="1" dirty="0" err="1" smtClean="0"/>
              <a:t>викликане</a:t>
            </a:r>
            <a:r>
              <a:rPr lang="ru-RU" sz="1250" i="1" dirty="0"/>
              <a:t> </a:t>
            </a:r>
            <a:r>
              <a:rPr lang="ru-RU" sz="1250" dirty="0" err="1" smtClean="0"/>
              <a:t>хронічним</a:t>
            </a:r>
            <a:r>
              <a:rPr lang="ru-RU" sz="1250" dirty="0" smtClean="0"/>
              <a:t> </a:t>
            </a:r>
            <a:r>
              <a:rPr lang="ru-RU" sz="1250" dirty="0" err="1"/>
              <a:t>отруєнням</a:t>
            </a:r>
            <a:r>
              <a:rPr lang="ru-RU" sz="1250" dirty="0"/>
              <a:t> людей </a:t>
            </a:r>
            <a:r>
              <a:rPr lang="ru-RU" sz="1250" dirty="0" err="1"/>
              <a:t>кадмієм</a:t>
            </a:r>
            <a:r>
              <a:rPr lang="ru-RU" sz="1250" dirty="0"/>
              <a:t>, </a:t>
            </a:r>
            <a:r>
              <a:rPr lang="ru-RU" sz="1250" dirty="0" err="1"/>
              <a:t>що</a:t>
            </a:r>
            <a:r>
              <a:rPr lang="ru-RU" sz="1250" dirty="0"/>
              <a:t> </a:t>
            </a:r>
            <a:r>
              <a:rPr lang="ru-RU" sz="1250" dirty="0" err="1"/>
              <a:t>містився</a:t>
            </a:r>
            <a:r>
              <a:rPr lang="ru-RU" sz="1250" dirty="0"/>
              <a:t> в </a:t>
            </a:r>
            <a:r>
              <a:rPr lang="ru-RU" sz="1250" dirty="0" err="1"/>
              <a:t>рисі</a:t>
            </a:r>
            <a:r>
              <a:rPr lang="ru-RU" sz="1250" dirty="0"/>
              <a:t>. Цей рис </a:t>
            </a:r>
            <a:r>
              <a:rPr lang="ru-RU" sz="1250" dirty="0" err="1" smtClean="0"/>
              <a:t>вирощувався</a:t>
            </a:r>
            <a:r>
              <a:rPr lang="ru-RU" sz="1250" dirty="0"/>
              <a:t> </a:t>
            </a:r>
            <a:r>
              <a:rPr lang="ru-RU" sz="1250" dirty="0" err="1" smtClean="0"/>
              <a:t>неподалік</a:t>
            </a:r>
            <a:r>
              <a:rPr lang="ru-RU" sz="1250" dirty="0" smtClean="0"/>
              <a:t> </a:t>
            </a:r>
            <a:r>
              <a:rPr lang="ru-RU" sz="1250" dirty="0" err="1"/>
              <a:t>гірничодобувного</a:t>
            </a:r>
            <a:r>
              <a:rPr lang="ru-RU" sz="1250" dirty="0"/>
              <a:t> </a:t>
            </a:r>
            <a:r>
              <a:rPr lang="ru-RU" sz="1250" dirty="0" err="1"/>
              <a:t>комбінату</a:t>
            </a:r>
            <a:r>
              <a:rPr lang="ru-RU" sz="1250" dirty="0"/>
              <a:t>, </a:t>
            </a:r>
            <a:r>
              <a:rPr lang="ru-RU" sz="1250" dirty="0" err="1"/>
              <a:t>який</a:t>
            </a:r>
            <a:r>
              <a:rPr lang="ru-RU" sz="1250" dirty="0"/>
              <a:t> сильно </a:t>
            </a:r>
            <a:r>
              <a:rPr lang="ru-RU" sz="1250" dirty="0" err="1"/>
              <a:t>забруднював</a:t>
            </a:r>
            <a:r>
              <a:rPr lang="ru-RU" sz="1250" dirty="0"/>
              <a:t> </a:t>
            </a:r>
            <a:r>
              <a:rPr lang="ru-RU" sz="1250" dirty="0" err="1"/>
              <a:t>околиці</a:t>
            </a:r>
            <a:r>
              <a:rPr lang="ru-RU" sz="1250" dirty="0"/>
              <a:t> </a:t>
            </a:r>
            <a:r>
              <a:rPr lang="ru-RU" sz="1250" dirty="0" err="1"/>
              <a:t>відходами</a:t>
            </a:r>
            <a:r>
              <a:rPr lang="ru-RU" sz="1250" dirty="0"/>
              <a:t> </a:t>
            </a:r>
            <a:r>
              <a:rPr lang="ru-RU" sz="1250" dirty="0" err="1" smtClean="0"/>
              <a:t>з</a:t>
            </a:r>
            <a:r>
              <a:rPr lang="ru-RU" sz="1250" dirty="0"/>
              <a:t> </a:t>
            </a:r>
            <a:r>
              <a:rPr lang="ru-RU" sz="1250" dirty="0" err="1" smtClean="0"/>
              <a:t>вмістом</a:t>
            </a:r>
            <a:r>
              <a:rPr lang="ru-RU" sz="1250" dirty="0" smtClean="0"/>
              <a:t> </a:t>
            </a:r>
            <a:r>
              <a:rPr lang="ru-RU" sz="1250" dirty="0" err="1"/>
              <a:t>кадмію</a:t>
            </a:r>
            <a:r>
              <a:rPr lang="ru-RU" sz="1250" dirty="0"/>
              <a:t>. В </a:t>
            </a:r>
            <a:r>
              <a:rPr lang="ru-RU" sz="1250" dirty="0" err="1"/>
              <a:t>організм</a:t>
            </a:r>
            <a:r>
              <a:rPr lang="ru-RU" sz="1250" dirty="0"/>
              <a:t> </a:t>
            </a:r>
            <a:r>
              <a:rPr lang="ru-RU" sz="1250" dirty="0" err="1"/>
              <a:t>японців</a:t>
            </a:r>
            <a:r>
              <a:rPr lang="ru-RU" sz="1250" dirty="0"/>
              <a:t>, </a:t>
            </a:r>
            <a:r>
              <a:rPr lang="ru-RU" sz="1250" dirty="0" err="1"/>
              <a:t>котрі</a:t>
            </a:r>
            <a:r>
              <a:rPr lang="ru-RU" sz="1250" dirty="0"/>
              <a:t> мешкали </a:t>
            </a:r>
            <a:r>
              <a:rPr lang="ru-RU" sz="1250" dirty="0" err="1"/>
              <a:t>поблизу</a:t>
            </a:r>
            <a:r>
              <a:rPr lang="ru-RU" sz="1250" dirty="0"/>
              <a:t>, </a:t>
            </a:r>
            <a:r>
              <a:rPr lang="ru-RU" sz="1250" dirty="0" err="1"/>
              <a:t>щодня</a:t>
            </a:r>
            <a:r>
              <a:rPr lang="ru-RU" sz="1250" dirty="0"/>
              <a:t> </a:t>
            </a:r>
            <a:r>
              <a:rPr lang="ru-RU" sz="1250" dirty="0" err="1"/>
              <a:t>потрапляло</a:t>
            </a:r>
            <a:r>
              <a:rPr lang="ru-RU" sz="1250" dirty="0"/>
              <a:t> до </a:t>
            </a:r>
            <a:r>
              <a:rPr lang="ru-RU" sz="1250" dirty="0" smtClean="0"/>
              <a:t>600 мкг </a:t>
            </a:r>
            <a:r>
              <a:rPr lang="ru-RU" sz="1250" dirty="0" err="1"/>
              <a:t>цієї</a:t>
            </a:r>
            <a:r>
              <a:rPr lang="ru-RU" sz="1250" dirty="0"/>
              <a:t> </a:t>
            </a:r>
            <a:r>
              <a:rPr lang="ru-RU" sz="1250" dirty="0" err="1"/>
              <a:t>отрути</a:t>
            </a:r>
            <a:r>
              <a:rPr lang="ru-RU" sz="1250" dirty="0"/>
              <a:t>. </a:t>
            </a:r>
            <a:r>
              <a:rPr lang="ru-RU" sz="1250" dirty="0" err="1"/>
              <a:t>Підвищений</a:t>
            </a:r>
            <a:r>
              <a:rPr lang="ru-RU" sz="1250" dirty="0"/>
              <a:t> </a:t>
            </a:r>
            <a:r>
              <a:rPr lang="ru-RU" sz="1250" dirty="0" err="1"/>
              <a:t>вміст</a:t>
            </a:r>
            <a:r>
              <a:rPr lang="ru-RU" sz="1250" dirty="0"/>
              <a:t> </a:t>
            </a:r>
            <a:r>
              <a:rPr lang="ru-RU" sz="1250" dirty="0" err="1"/>
              <a:t>кадмію</a:t>
            </a:r>
            <a:r>
              <a:rPr lang="ru-RU" sz="1250" dirty="0"/>
              <a:t> </a:t>
            </a:r>
            <a:r>
              <a:rPr lang="ru-RU" sz="1250" dirty="0" err="1"/>
              <a:t>спостерігається</a:t>
            </a:r>
            <a:r>
              <a:rPr lang="ru-RU" sz="1250" dirty="0"/>
              <a:t> в </a:t>
            </a:r>
            <a:r>
              <a:rPr lang="ru-RU" sz="1250" dirty="0" err="1"/>
              <a:t>морських</a:t>
            </a:r>
            <a:r>
              <a:rPr lang="ru-RU" sz="1250" dirty="0"/>
              <a:t> </a:t>
            </a:r>
            <a:r>
              <a:rPr lang="ru-RU" sz="1250" dirty="0" smtClean="0"/>
              <a:t>фосфоритах, </a:t>
            </a:r>
            <a:r>
              <a:rPr lang="ru-RU" sz="1250" dirty="0" err="1" smtClean="0"/>
              <a:t>морських</a:t>
            </a:r>
            <a:r>
              <a:rPr lang="ru-RU" sz="1250" dirty="0" smtClean="0"/>
              <a:t> </a:t>
            </a:r>
            <a:r>
              <a:rPr lang="ru-RU" sz="1250" dirty="0" err="1"/>
              <a:t>рослинах</a:t>
            </a:r>
            <a:r>
              <a:rPr lang="ru-RU" sz="1250" dirty="0"/>
              <a:t> </a:t>
            </a:r>
            <a:r>
              <a:rPr lang="ru-RU" sz="1250" dirty="0" err="1"/>
              <a:t>і</a:t>
            </a:r>
            <a:r>
              <a:rPr lang="ru-RU" sz="1250" dirty="0"/>
              <a:t> </a:t>
            </a:r>
            <a:r>
              <a:rPr lang="ru-RU" sz="1250" dirty="0" err="1"/>
              <a:t>кістках</a:t>
            </a:r>
            <a:r>
              <a:rPr lang="ru-RU" sz="1250" dirty="0"/>
              <a:t> </a:t>
            </a:r>
            <a:r>
              <a:rPr lang="ru-RU" sz="1250" dirty="0" err="1"/>
              <a:t>риб</a:t>
            </a:r>
            <a:r>
              <a:rPr lang="ru-RU" sz="1250" dirty="0"/>
              <a:t>. </a:t>
            </a:r>
            <a:r>
              <a:rPr lang="ru-RU" sz="1250" dirty="0" err="1"/>
              <a:t>Накопичується</a:t>
            </a:r>
            <a:r>
              <a:rPr lang="ru-RU" sz="1250" dirty="0"/>
              <a:t> </a:t>
            </a:r>
            <a:r>
              <a:rPr lang="ru-RU" sz="1250" dirty="0" err="1"/>
              <a:t>він</a:t>
            </a:r>
            <a:r>
              <a:rPr lang="ru-RU" sz="1250" dirty="0"/>
              <a:t> у </a:t>
            </a:r>
            <a:r>
              <a:rPr lang="ru-RU" sz="1250" dirty="0" err="1"/>
              <a:t>золі</a:t>
            </a:r>
            <a:r>
              <a:rPr lang="ru-RU" sz="1250" dirty="0"/>
              <a:t> </a:t>
            </a:r>
            <a:r>
              <a:rPr lang="ru-RU" sz="1250" dirty="0" err="1"/>
              <a:t>під</a:t>
            </a:r>
            <a:r>
              <a:rPr lang="ru-RU" sz="1250" dirty="0"/>
              <a:t> час </a:t>
            </a:r>
            <a:r>
              <a:rPr lang="ru-RU" sz="1250" dirty="0" err="1"/>
              <a:t>спалювання</a:t>
            </a:r>
            <a:r>
              <a:rPr lang="ru-RU" sz="1250" dirty="0"/>
              <a:t> </a:t>
            </a:r>
            <a:r>
              <a:rPr lang="ru-RU" sz="1250" dirty="0" err="1"/>
              <a:t>сміття</a:t>
            </a:r>
            <a:r>
              <a:rPr lang="ru-RU" sz="1250" dirty="0"/>
              <a:t> </a:t>
            </a:r>
            <a:r>
              <a:rPr lang="ru-RU" sz="1250" dirty="0" smtClean="0"/>
              <a:t>на </a:t>
            </a:r>
            <a:r>
              <a:rPr lang="ru-RU" sz="1250" dirty="0" err="1" smtClean="0"/>
              <a:t>звалищах.В</a:t>
            </a:r>
            <a:r>
              <a:rPr lang="ru-RU" sz="1250" dirty="0" smtClean="0"/>
              <a:t> </a:t>
            </a:r>
            <a:r>
              <a:rPr lang="ru-RU" sz="1250" dirty="0" err="1"/>
              <a:t>природне</a:t>
            </a:r>
            <a:r>
              <a:rPr lang="ru-RU" sz="1250" dirty="0"/>
              <a:t> </a:t>
            </a:r>
            <a:r>
              <a:rPr lang="ru-RU" sz="1250" dirty="0" err="1"/>
              <a:t>середовище</a:t>
            </a:r>
            <a:r>
              <a:rPr lang="ru-RU" sz="1250" dirty="0"/>
              <a:t> </a:t>
            </a:r>
            <a:r>
              <a:rPr lang="ru-RU" sz="1250" dirty="0" err="1"/>
              <a:t>кадмій</a:t>
            </a:r>
            <a:r>
              <a:rPr lang="ru-RU" sz="1250" dirty="0"/>
              <a:t> </a:t>
            </a:r>
            <a:r>
              <a:rPr lang="ru-RU" sz="1250" dirty="0" err="1"/>
              <a:t>надходить</a:t>
            </a:r>
            <a:r>
              <a:rPr lang="ru-RU" sz="1250" dirty="0"/>
              <a:t> </a:t>
            </a:r>
            <a:r>
              <a:rPr lang="ru-RU" sz="1250" dirty="0" err="1"/>
              <a:t>під</a:t>
            </a:r>
            <a:r>
              <a:rPr lang="ru-RU" sz="1250" dirty="0"/>
              <a:t> час </a:t>
            </a:r>
            <a:r>
              <a:rPr lang="ru-RU" sz="1250" dirty="0" err="1"/>
              <a:t>видобування</a:t>
            </a:r>
            <a:r>
              <a:rPr lang="ru-RU" sz="1250" dirty="0"/>
              <a:t> </a:t>
            </a:r>
            <a:r>
              <a:rPr lang="ru-RU" sz="1250" dirty="0" err="1"/>
              <a:t>й</a:t>
            </a:r>
            <a:r>
              <a:rPr lang="ru-RU" sz="1250" dirty="0"/>
              <a:t> </a:t>
            </a:r>
            <a:r>
              <a:rPr lang="ru-RU" sz="1250" dirty="0" err="1" smtClean="0"/>
              <a:t>переробки</a:t>
            </a:r>
            <a:r>
              <a:rPr lang="ru-RU" sz="1250" dirty="0"/>
              <a:t> </a:t>
            </a:r>
            <a:r>
              <a:rPr lang="ru-RU" sz="1250" dirty="0" err="1" smtClean="0"/>
              <a:t>металоносних</a:t>
            </a:r>
            <a:r>
              <a:rPr lang="ru-RU" sz="1250" dirty="0" smtClean="0"/>
              <a:t> </a:t>
            </a:r>
            <a:r>
              <a:rPr lang="ru-RU" sz="1250" dirty="0" err="1"/>
              <a:t>корисних</a:t>
            </a:r>
            <a:r>
              <a:rPr lang="ru-RU" sz="1250" dirty="0"/>
              <a:t> </a:t>
            </a:r>
            <a:r>
              <a:rPr lang="ru-RU" sz="1250" dirty="0" err="1"/>
              <a:t>копалин</a:t>
            </a:r>
            <a:r>
              <a:rPr lang="ru-RU" sz="1250" dirty="0"/>
              <a:t>, </a:t>
            </a:r>
            <a:r>
              <a:rPr lang="ru-RU" sz="1250" dirty="0" err="1"/>
              <a:t>згорання</a:t>
            </a:r>
            <a:r>
              <a:rPr lang="ru-RU" sz="1250" dirty="0"/>
              <a:t> </a:t>
            </a:r>
            <a:r>
              <a:rPr lang="ru-RU" sz="1250" dirty="0" err="1"/>
              <a:t>деяких</a:t>
            </a:r>
            <a:r>
              <a:rPr lang="ru-RU" sz="1250" dirty="0"/>
              <a:t> палив, </a:t>
            </a:r>
            <a:r>
              <a:rPr lang="ru-RU" sz="1250" dirty="0" err="1"/>
              <a:t>спалювання</a:t>
            </a:r>
            <a:r>
              <a:rPr lang="ru-RU" sz="1250" dirty="0"/>
              <a:t> </a:t>
            </a:r>
            <a:r>
              <a:rPr lang="ru-RU" sz="1250" dirty="0" err="1"/>
              <a:t>побутових</a:t>
            </a:r>
            <a:r>
              <a:rPr lang="ru-RU" sz="1250" dirty="0"/>
              <a:t> </a:t>
            </a:r>
            <a:r>
              <a:rPr lang="ru-RU" sz="1250" dirty="0" err="1" smtClean="0"/>
              <a:t>відходів</a:t>
            </a:r>
            <a:r>
              <a:rPr lang="ru-RU" sz="1250" dirty="0"/>
              <a:t> </a:t>
            </a:r>
            <a:r>
              <a:rPr lang="ru-RU" sz="1250" dirty="0" smtClean="0"/>
              <a:t>на </a:t>
            </a:r>
            <a:r>
              <a:rPr lang="ru-RU" sz="1250" dirty="0" err="1"/>
              <a:t>звалищах</a:t>
            </a:r>
            <a:r>
              <a:rPr lang="ru-RU" sz="1250" dirty="0"/>
              <a:t>, а </a:t>
            </a:r>
            <a:r>
              <a:rPr lang="ru-RU" sz="1250" dirty="0" err="1"/>
              <a:t>також</a:t>
            </a:r>
            <a:r>
              <a:rPr lang="ru-RU" sz="1250" dirty="0"/>
              <a:t> </a:t>
            </a:r>
            <a:r>
              <a:rPr lang="ru-RU" sz="1250" dirty="0" err="1"/>
              <a:t>із</a:t>
            </a:r>
            <a:r>
              <a:rPr lang="ru-RU" sz="1250" dirty="0"/>
              <a:t> </a:t>
            </a:r>
            <a:r>
              <a:rPr lang="ru-RU" sz="1250" dirty="0" err="1"/>
              <a:t>промисловими</a:t>
            </a:r>
            <a:r>
              <a:rPr lang="ru-RU" sz="1250" dirty="0"/>
              <a:t> </a:t>
            </a:r>
            <a:r>
              <a:rPr lang="ru-RU" sz="1250" dirty="0" err="1"/>
              <a:t>стічними</a:t>
            </a:r>
            <a:r>
              <a:rPr lang="ru-RU" sz="1250" dirty="0"/>
              <a:t> водами.</a:t>
            </a:r>
          </a:p>
          <a:p>
            <a:pPr algn="just"/>
            <a:r>
              <a:rPr lang="ru-RU" sz="1250" i="1" dirty="0"/>
              <a:t>Ртуть (</a:t>
            </a:r>
            <a:r>
              <a:rPr lang="ru-RU" sz="1250" i="1" dirty="0" err="1"/>
              <a:t>Hg</a:t>
            </a:r>
            <a:r>
              <a:rPr lang="ru-RU" sz="1250" i="1" dirty="0"/>
              <a:t>) – </a:t>
            </a:r>
            <a:r>
              <a:rPr lang="ru-RU" sz="1250" i="1" dirty="0" err="1"/>
              <a:t>високотоксична</a:t>
            </a:r>
            <a:r>
              <a:rPr lang="ru-RU" sz="1250" i="1" dirty="0"/>
              <a:t> </a:t>
            </a:r>
            <a:r>
              <a:rPr lang="ru-RU" sz="1250" i="1" dirty="0" err="1"/>
              <a:t>речовина</a:t>
            </a:r>
            <a:r>
              <a:rPr lang="ru-RU" sz="1250" i="1" dirty="0"/>
              <a:t>, особливо </a:t>
            </a:r>
            <a:r>
              <a:rPr lang="ru-RU" sz="1250" i="1" dirty="0" err="1" smtClean="0"/>
              <a:t>токсичні</a:t>
            </a:r>
            <a:r>
              <a:rPr lang="ru-RU" sz="1250" i="1" dirty="0" smtClean="0"/>
              <a:t> </a:t>
            </a:r>
            <a:r>
              <a:rPr lang="ru-RU" sz="1250" i="1" dirty="0" err="1" smtClean="0"/>
              <a:t>ртутьорганічні</a:t>
            </a:r>
            <a:r>
              <a:rPr lang="ru-RU" sz="1250" i="1" dirty="0" smtClean="0"/>
              <a:t> </a:t>
            </a:r>
            <a:r>
              <a:rPr lang="ru-RU" sz="1250" i="1" dirty="0" err="1" smtClean="0"/>
              <a:t>сполуки</a:t>
            </a:r>
            <a:r>
              <a:rPr lang="ru-RU" sz="1250" i="1" dirty="0" smtClean="0"/>
              <a:t>. </a:t>
            </a:r>
            <a:r>
              <a:rPr lang="ru-RU" sz="1250" dirty="0" smtClean="0"/>
              <a:t>В </a:t>
            </a:r>
            <a:r>
              <a:rPr lang="ru-RU" sz="1250" dirty="0" err="1"/>
              <a:t>довкілля</a:t>
            </a:r>
            <a:r>
              <a:rPr lang="ru-RU" sz="1250" dirty="0"/>
              <a:t> ртуть </a:t>
            </a:r>
            <a:r>
              <a:rPr lang="ru-RU" sz="1250" dirty="0" err="1"/>
              <a:t>потрапляє</a:t>
            </a:r>
            <a:r>
              <a:rPr lang="ru-RU" sz="1250" dirty="0"/>
              <a:t> </a:t>
            </a:r>
            <a:r>
              <a:rPr lang="ru-RU" sz="1250" dirty="0" err="1"/>
              <a:t>з</a:t>
            </a:r>
            <a:r>
              <a:rPr lang="ru-RU" sz="1250" dirty="0"/>
              <a:t> </a:t>
            </a:r>
            <a:r>
              <a:rPr lang="ru-RU" sz="1250" dirty="0" err="1"/>
              <a:t>відпрацьованих</a:t>
            </a:r>
            <a:r>
              <a:rPr lang="ru-RU" sz="1250" dirty="0"/>
              <a:t> </a:t>
            </a:r>
            <a:r>
              <a:rPr lang="ru-RU" sz="1250" dirty="0" err="1"/>
              <a:t>люмінесцентних</a:t>
            </a:r>
            <a:r>
              <a:rPr lang="ru-RU" sz="1250" dirty="0"/>
              <a:t> ламп, </a:t>
            </a:r>
            <a:r>
              <a:rPr lang="ru-RU" sz="1250" dirty="0" err="1" smtClean="0"/>
              <a:t>гальванічних</a:t>
            </a:r>
            <a:r>
              <a:rPr lang="ru-RU" sz="1250" dirty="0"/>
              <a:t> </a:t>
            </a:r>
            <a:r>
              <a:rPr lang="ru-RU" sz="1250" dirty="0" err="1" smtClean="0"/>
              <a:t>елементів</a:t>
            </a:r>
            <a:r>
              <a:rPr lang="ru-RU" sz="1250" dirty="0" smtClean="0"/>
              <a:t> </a:t>
            </a:r>
            <a:r>
              <a:rPr lang="ru-RU" sz="1250" dirty="0" err="1"/>
              <a:t>тощо.В</a:t>
            </a:r>
            <a:r>
              <a:rPr lang="ru-RU" sz="1250" dirty="0"/>
              <a:t> </a:t>
            </a:r>
            <a:r>
              <a:rPr lang="ru-RU" sz="1250" dirty="0" err="1"/>
              <a:t>організмі</a:t>
            </a:r>
            <a:r>
              <a:rPr lang="ru-RU" sz="1250" dirty="0"/>
              <a:t> </a:t>
            </a:r>
            <a:r>
              <a:rPr lang="ru-RU" sz="1250" dirty="0" err="1"/>
              <a:t>людини</a:t>
            </a:r>
            <a:r>
              <a:rPr lang="ru-RU" sz="1250" dirty="0"/>
              <a:t>, </a:t>
            </a:r>
            <a:r>
              <a:rPr lang="ru-RU" sz="1250" dirty="0" err="1"/>
              <a:t>потрапляючи</a:t>
            </a:r>
            <a:r>
              <a:rPr lang="ru-RU" sz="1250" dirty="0"/>
              <a:t> в кров, ртуть </a:t>
            </a:r>
            <a:r>
              <a:rPr lang="ru-RU" sz="1250" dirty="0" err="1"/>
              <a:t>циркулює</a:t>
            </a:r>
            <a:r>
              <a:rPr lang="ru-RU" sz="1250" dirty="0"/>
              <a:t> </a:t>
            </a:r>
            <a:r>
              <a:rPr lang="ru-RU" sz="1250" dirty="0" err="1"/>
              <a:t>і</a:t>
            </a:r>
            <a:r>
              <a:rPr lang="ru-RU" sz="1250" dirty="0"/>
              <a:t>, </a:t>
            </a:r>
            <a:r>
              <a:rPr lang="ru-RU" sz="1250" dirty="0" err="1" smtClean="0"/>
              <a:t>з'єднуючись</a:t>
            </a:r>
            <a:r>
              <a:rPr lang="ru-RU" sz="1250" dirty="0"/>
              <a:t> </a:t>
            </a:r>
            <a:r>
              <a:rPr lang="ru-RU" sz="1250" dirty="0" err="1" smtClean="0"/>
              <a:t>з</a:t>
            </a:r>
            <a:r>
              <a:rPr lang="ru-RU" sz="1250" dirty="0" smtClean="0"/>
              <a:t> </a:t>
            </a:r>
            <a:r>
              <a:rPr lang="ru-RU" sz="1250" dirty="0" err="1"/>
              <a:t>білками</a:t>
            </a:r>
            <a:r>
              <a:rPr lang="ru-RU" sz="1250" dirty="0"/>
              <a:t>, </a:t>
            </a:r>
            <a:r>
              <a:rPr lang="ru-RU" sz="1250" dirty="0" err="1"/>
              <a:t>частково</a:t>
            </a:r>
            <a:r>
              <a:rPr lang="ru-RU" sz="1250" dirty="0"/>
              <a:t> </a:t>
            </a:r>
            <a:r>
              <a:rPr lang="ru-RU" sz="1250" dirty="0" err="1"/>
              <a:t>відкладається</a:t>
            </a:r>
            <a:r>
              <a:rPr lang="ru-RU" sz="1250" dirty="0"/>
              <a:t> в </a:t>
            </a:r>
            <a:r>
              <a:rPr lang="ru-RU" sz="1250" dirty="0" err="1"/>
              <a:t>печінці</a:t>
            </a:r>
            <a:r>
              <a:rPr lang="ru-RU" sz="1250" dirty="0"/>
              <a:t>, </a:t>
            </a:r>
            <a:r>
              <a:rPr lang="ru-RU" sz="1250" dirty="0" err="1"/>
              <a:t>селезінці</a:t>
            </a:r>
            <a:r>
              <a:rPr lang="ru-RU" sz="1250" dirty="0"/>
              <a:t> та тканинах </a:t>
            </a:r>
            <a:r>
              <a:rPr lang="ru-RU" sz="1250" dirty="0" err="1"/>
              <a:t>мозку</a:t>
            </a:r>
            <a:r>
              <a:rPr lang="ru-RU" sz="1250" dirty="0"/>
              <a:t>. </a:t>
            </a:r>
            <a:r>
              <a:rPr lang="ru-RU" sz="1250" dirty="0" smtClean="0"/>
              <a:t>Особливо </a:t>
            </a:r>
            <a:r>
              <a:rPr lang="ru-RU" sz="1250" dirty="0" err="1" smtClean="0"/>
              <a:t>небезпечні</a:t>
            </a:r>
            <a:r>
              <a:rPr lang="ru-RU" sz="1250" dirty="0" smtClean="0"/>
              <a:t> </a:t>
            </a:r>
            <a:r>
              <a:rPr lang="ru-RU" sz="1250" dirty="0" err="1"/>
              <a:t>сполуки</a:t>
            </a:r>
            <a:r>
              <a:rPr lang="ru-RU" sz="1250" dirty="0"/>
              <a:t> </a:t>
            </a:r>
            <a:r>
              <a:rPr lang="ru-RU" sz="1250" dirty="0" err="1"/>
              <a:t>ртуті</a:t>
            </a:r>
            <a:r>
              <a:rPr lang="ru-RU" sz="1250" dirty="0"/>
              <a:t> для </a:t>
            </a:r>
            <a:r>
              <a:rPr lang="ru-RU" sz="1250" dirty="0" err="1"/>
              <a:t>грудних</a:t>
            </a:r>
            <a:r>
              <a:rPr lang="ru-RU" sz="1250" dirty="0"/>
              <a:t> </a:t>
            </a:r>
            <a:r>
              <a:rPr lang="ru-RU" sz="1250" dirty="0" err="1"/>
              <a:t>дітей</a:t>
            </a:r>
            <a:r>
              <a:rPr lang="ru-RU" sz="1250" dirty="0"/>
              <a:t>. </a:t>
            </a:r>
            <a:r>
              <a:rPr lang="ru-RU" sz="1250" dirty="0" err="1"/>
              <a:t>Характерні</a:t>
            </a:r>
            <a:r>
              <a:rPr lang="ru-RU" sz="1250" dirty="0"/>
              <a:t> </a:t>
            </a:r>
            <a:r>
              <a:rPr lang="ru-RU" sz="1250" dirty="0" err="1"/>
              <a:t>ознаки</a:t>
            </a:r>
            <a:r>
              <a:rPr lang="ru-RU" sz="1250" dirty="0"/>
              <a:t> ртутного </a:t>
            </a:r>
            <a:r>
              <a:rPr lang="ru-RU" sz="1250" dirty="0" err="1"/>
              <a:t>отруєння</a:t>
            </a:r>
            <a:r>
              <a:rPr lang="ru-RU" sz="1250" dirty="0"/>
              <a:t> </a:t>
            </a:r>
            <a:r>
              <a:rPr lang="ru-RU" sz="1250" dirty="0" smtClean="0"/>
              <a:t>- </a:t>
            </a:r>
            <a:r>
              <a:rPr lang="ru-RU" sz="1250" dirty="0" err="1" smtClean="0"/>
              <a:t>поява</a:t>
            </a:r>
            <a:r>
              <a:rPr lang="ru-RU" sz="1250" dirty="0" smtClean="0"/>
              <a:t> </a:t>
            </a:r>
            <a:r>
              <a:rPr lang="ru-RU" sz="1250" dirty="0"/>
              <a:t>по краях ясен </a:t>
            </a:r>
            <a:r>
              <a:rPr lang="ru-RU" sz="1250" dirty="0" err="1"/>
              <a:t>синьо-чорної</a:t>
            </a:r>
            <a:r>
              <a:rPr lang="ru-RU" sz="1250" dirty="0"/>
              <a:t> </a:t>
            </a:r>
            <a:r>
              <a:rPr lang="ru-RU" sz="1250" dirty="0" err="1"/>
              <a:t>смуги</a:t>
            </a:r>
            <a:r>
              <a:rPr lang="ru-RU" sz="1250" dirty="0"/>
              <a:t>, </a:t>
            </a:r>
            <a:r>
              <a:rPr lang="ru-RU" sz="1250" dirty="0" err="1"/>
              <a:t>зниження</a:t>
            </a:r>
            <a:r>
              <a:rPr lang="ru-RU" sz="1250" dirty="0"/>
              <a:t> </a:t>
            </a:r>
            <a:r>
              <a:rPr lang="ru-RU" sz="1250" dirty="0" err="1"/>
              <a:t>працездатності</a:t>
            </a:r>
            <a:r>
              <a:rPr lang="ru-RU" sz="1250" dirty="0"/>
              <a:t>, </a:t>
            </a:r>
            <a:r>
              <a:rPr lang="ru-RU" sz="1250" dirty="0" err="1"/>
              <a:t>поганий</a:t>
            </a:r>
            <a:r>
              <a:rPr lang="ru-RU" sz="1250" dirty="0"/>
              <a:t> </a:t>
            </a:r>
            <a:r>
              <a:rPr lang="ru-RU" sz="1250" dirty="0" smtClean="0"/>
              <a:t>сон, </a:t>
            </a:r>
            <a:r>
              <a:rPr lang="ru-RU" sz="1250" dirty="0" err="1" smtClean="0"/>
              <a:t>послаблення</a:t>
            </a:r>
            <a:r>
              <a:rPr lang="ru-RU" sz="1250" dirty="0" smtClean="0"/>
              <a:t> </a:t>
            </a:r>
            <a:r>
              <a:rPr lang="ru-RU" sz="1250" dirty="0"/>
              <a:t>нюху, </a:t>
            </a:r>
            <a:r>
              <a:rPr lang="ru-RU" sz="1250" dirty="0" err="1"/>
              <a:t>головний</a:t>
            </a:r>
            <a:r>
              <a:rPr lang="ru-RU" sz="1250" dirty="0"/>
              <a:t> </a:t>
            </a:r>
            <a:r>
              <a:rPr lang="ru-RU" sz="1250" dirty="0" err="1"/>
              <a:t>біль</a:t>
            </a:r>
            <a:r>
              <a:rPr lang="ru-RU" sz="1250" dirty="0"/>
              <a:t>, </a:t>
            </a:r>
            <a:r>
              <a:rPr lang="ru-RU" sz="1250" dirty="0" err="1"/>
              <a:t>тремтіння</a:t>
            </a:r>
            <a:r>
              <a:rPr lang="ru-RU" sz="1250" dirty="0"/>
              <a:t> </a:t>
            </a:r>
            <a:r>
              <a:rPr lang="ru-RU" sz="1250" dirty="0" err="1"/>
              <a:t>пальців</a:t>
            </a:r>
            <a:r>
              <a:rPr lang="ru-RU" sz="1250" dirty="0"/>
              <a:t>. Ртуть, </a:t>
            </a:r>
            <a:r>
              <a:rPr lang="ru-RU" sz="1250" dirty="0" err="1"/>
              <a:t>що</a:t>
            </a:r>
            <a:r>
              <a:rPr lang="ru-RU" sz="1250" dirty="0"/>
              <a:t> </a:t>
            </a:r>
            <a:r>
              <a:rPr lang="ru-RU" sz="1250" dirty="0" err="1"/>
              <a:t>потрапила</a:t>
            </a:r>
            <a:r>
              <a:rPr lang="ru-RU" sz="1250" dirty="0"/>
              <a:t> в </a:t>
            </a:r>
            <a:r>
              <a:rPr lang="ru-RU" sz="1250" dirty="0" err="1" smtClean="0"/>
              <a:t>організм</a:t>
            </a:r>
            <a:r>
              <a:rPr lang="ru-RU" sz="1250" dirty="0"/>
              <a:t> </a:t>
            </a:r>
            <a:r>
              <a:rPr lang="ru-RU" sz="1250" dirty="0" err="1" smtClean="0"/>
              <a:t>внаслідок</a:t>
            </a:r>
            <a:r>
              <a:rPr lang="ru-RU" sz="1250" dirty="0" smtClean="0"/>
              <a:t> </a:t>
            </a:r>
            <a:r>
              <a:rPr lang="ru-RU" sz="1250" dirty="0"/>
              <a:t>разового </a:t>
            </a:r>
            <a:r>
              <a:rPr lang="ru-RU" sz="1250" dirty="0" err="1"/>
              <a:t>отруєння</a:t>
            </a:r>
            <a:r>
              <a:rPr lang="ru-RU" sz="1250" dirty="0"/>
              <a:t>, </a:t>
            </a:r>
            <a:r>
              <a:rPr lang="ru-RU" sz="1250" dirty="0" err="1"/>
              <a:t>виводиться</a:t>
            </a:r>
            <a:r>
              <a:rPr lang="ru-RU" sz="1250" dirty="0"/>
              <a:t> </a:t>
            </a:r>
            <a:r>
              <a:rPr lang="ru-RU" sz="1250" dirty="0" err="1"/>
              <a:t>сечогінними</a:t>
            </a:r>
            <a:r>
              <a:rPr lang="ru-RU" sz="1250" dirty="0"/>
              <a:t> </a:t>
            </a:r>
            <a:r>
              <a:rPr lang="ru-RU" sz="1250" dirty="0" err="1"/>
              <a:t>засобами</a:t>
            </a:r>
            <a:r>
              <a:rPr lang="ru-RU" sz="1250" dirty="0"/>
              <a:t> </a:t>
            </a:r>
            <a:r>
              <a:rPr lang="ru-RU" sz="1250" dirty="0" err="1"/>
              <a:t>дуже</a:t>
            </a:r>
            <a:r>
              <a:rPr lang="ru-RU" sz="1250" dirty="0"/>
              <a:t> </a:t>
            </a:r>
            <a:r>
              <a:rPr lang="ru-RU" sz="1250" dirty="0" err="1"/>
              <a:t>повільно</a:t>
            </a:r>
            <a:r>
              <a:rPr lang="ru-RU" sz="1250" dirty="0"/>
              <a:t> </a:t>
            </a:r>
            <a:r>
              <a:rPr lang="ru-RU" sz="1250" dirty="0" smtClean="0"/>
              <a:t>-</a:t>
            </a:r>
            <a:r>
              <a:rPr lang="ru-RU" sz="1250" dirty="0" err="1" smtClean="0"/>
              <a:t>протягом</a:t>
            </a:r>
            <a:r>
              <a:rPr lang="ru-RU" sz="1250" dirty="0" smtClean="0"/>
              <a:t> </a:t>
            </a:r>
            <a:r>
              <a:rPr lang="ru-RU" sz="1250" dirty="0" err="1"/>
              <a:t>трьох-чотирьох</a:t>
            </a:r>
            <a:r>
              <a:rPr lang="ru-RU" sz="1250" dirty="0"/>
              <a:t> </a:t>
            </a:r>
            <a:r>
              <a:rPr lang="ru-RU" sz="1250" dirty="0" err="1"/>
              <a:t>місяців</a:t>
            </a:r>
            <a:r>
              <a:rPr lang="ru-RU" sz="1250" dirty="0"/>
              <a:t>.</a:t>
            </a:r>
          </a:p>
          <a:p>
            <a:pPr algn="just"/>
            <a:r>
              <a:rPr lang="ru-RU" sz="1250" i="1" dirty="0"/>
              <a:t>“</a:t>
            </a:r>
            <a:r>
              <a:rPr lang="ru-RU" sz="1250" i="1" dirty="0" err="1"/>
              <a:t>Нові</a:t>
            </a:r>
            <a:r>
              <a:rPr lang="ru-RU" sz="1250" i="1" dirty="0"/>
              <a:t> </a:t>
            </a:r>
            <a:r>
              <a:rPr lang="ru-RU" sz="1250" i="1" dirty="0" err="1"/>
              <a:t>забруднювальні</a:t>
            </a:r>
            <a:r>
              <a:rPr lang="ru-RU" sz="1250" i="1" dirty="0"/>
              <a:t> </a:t>
            </a:r>
            <a:r>
              <a:rPr lang="ru-RU" sz="1250" i="1" dirty="0" err="1"/>
              <a:t>речовини</a:t>
            </a:r>
            <a:r>
              <a:rPr lang="ru-RU" sz="1250" i="1" dirty="0"/>
              <a:t>” </a:t>
            </a:r>
            <a:r>
              <a:rPr lang="ru-RU" sz="1250" i="1" dirty="0" err="1"/>
              <a:t>або</a:t>
            </a:r>
            <a:r>
              <a:rPr lang="ru-RU" sz="1250" i="1" dirty="0"/>
              <a:t> </a:t>
            </a:r>
            <a:r>
              <a:rPr lang="ru-RU" sz="1250" i="1" dirty="0" err="1"/>
              <a:t>ксенобіотики</a:t>
            </a:r>
            <a:r>
              <a:rPr lang="ru-RU" sz="1250" i="1" dirty="0"/>
              <a:t> – </a:t>
            </a:r>
            <a:r>
              <a:rPr lang="ru-RU" sz="1250" i="1" dirty="0" err="1" smtClean="0"/>
              <a:t>створені</a:t>
            </a:r>
            <a:r>
              <a:rPr lang="ru-RU" sz="1250" i="1" dirty="0" smtClean="0"/>
              <a:t> </a:t>
            </a:r>
            <a:r>
              <a:rPr lang="ru-RU" sz="1250" i="1" dirty="0" err="1" smtClean="0"/>
              <a:t>людиною</a:t>
            </a:r>
            <a:r>
              <a:rPr lang="ru-RU" sz="1250" i="1" dirty="0" smtClean="0"/>
              <a:t> </a:t>
            </a:r>
            <a:r>
              <a:rPr lang="ru-RU" sz="1250" i="1" dirty="0" err="1" smtClean="0"/>
              <a:t>сполуки</a:t>
            </a:r>
            <a:r>
              <a:rPr lang="ru-RU" sz="1250" i="1" dirty="0" smtClean="0"/>
              <a:t>, </a:t>
            </a:r>
            <a:r>
              <a:rPr lang="ru-RU" sz="1250" dirty="0" err="1" smtClean="0"/>
              <a:t>яких</a:t>
            </a:r>
            <a:r>
              <a:rPr lang="ru-RU" sz="1250" dirty="0" smtClean="0"/>
              <a:t> </a:t>
            </a:r>
            <a:r>
              <a:rPr lang="ru-RU" sz="1250" dirty="0"/>
              <a:t>у </a:t>
            </a:r>
            <a:r>
              <a:rPr lang="ru-RU" sz="1250" dirty="0" err="1"/>
              <a:t>природі</a:t>
            </a:r>
            <a:r>
              <a:rPr lang="ru-RU" sz="1250" dirty="0"/>
              <a:t> </a:t>
            </a:r>
            <a:r>
              <a:rPr lang="ru-RU" sz="1250" dirty="0" err="1"/>
              <a:t>раніше</a:t>
            </a:r>
            <a:r>
              <a:rPr lang="ru-RU" sz="1250" dirty="0"/>
              <a:t> не </a:t>
            </a:r>
            <a:r>
              <a:rPr lang="ru-RU" sz="1250" dirty="0" err="1"/>
              <a:t>було</a:t>
            </a:r>
            <a:r>
              <a:rPr lang="ru-RU" sz="1250" dirty="0"/>
              <a:t>, за </a:t>
            </a:r>
            <a:r>
              <a:rPr lang="ru-RU" sz="1250" dirty="0" err="1"/>
              <a:t>своєю</a:t>
            </a:r>
            <a:r>
              <a:rPr lang="ru-RU" sz="1250" dirty="0"/>
              <a:t> </a:t>
            </a:r>
            <a:r>
              <a:rPr lang="ru-RU" sz="1250" dirty="0" err="1"/>
              <a:t>фізико-хімічною</a:t>
            </a:r>
            <a:r>
              <a:rPr lang="ru-RU" sz="1250" dirty="0"/>
              <a:t> структурою </a:t>
            </a:r>
            <a:r>
              <a:rPr lang="ru-RU" sz="1250" dirty="0" err="1"/>
              <a:t>чужі</a:t>
            </a:r>
            <a:r>
              <a:rPr lang="ru-RU" sz="1250" dirty="0"/>
              <a:t> </a:t>
            </a:r>
            <a:r>
              <a:rPr lang="ru-RU" sz="1250" dirty="0" err="1" smtClean="0"/>
              <a:t>всьому</a:t>
            </a:r>
            <a:r>
              <a:rPr lang="ru-RU" sz="1250" dirty="0"/>
              <a:t> </a:t>
            </a:r>
            <a:r>
              <a:rPr lang="ru-RU" sz="1250" dirty="0" smtClean="0"/>
              <a:t>живому </a:t>
            </a:r>
            <a:r>
              <a:rPr lang="ru-RU" sz="1250" dirty="0" err="1"/>
              <a:t>й</a:t>
            </a:r>
            <a:r>
              <a:rPr lang="ru-RU" sz="1250" dirty="0"/>
              <a:t> не </a:t>
            </a:r>
            <a:r>
              <a:rPr lang="ru-RU" sz="1250" dirty="0" err="1"/>
              <a:t>можуть</a:t>
            </a:r>
            <a:r>
              <a:rPr lang="ru-RU" sz="1250" dirty="0"/>
              <a:t> </a:t>
            </a:r>
            <a:r>
              <a:rPr lang="ru-RU" sz="1250" dirty="0" err="1"/>
              <a:t>перероблятися</a:t>
            </a:r>
            <a:r>
              <a:rPr lang="ru-RU" sz="1250" dirty="0"/>
              <a:t>, </a:t>
            </a:r>
            <a:r>
              <a:rPr lang="ru-RU" sz="1250" dirty="0" err="1"/>
              <a:t>втягуватися</a:t>
            </a:r>
            <a:r>
              <a:rPr lang="ru-RU" sz="1250" dirty="0"/>
              <a:t> в </a:t>
            </a:r>
            <a:r>
              <a:rPr lang="ru-RU" sz="1250" dirty="0" err="1"/>
              <a:t>біогеохімічні</a:t>
            </a:r>
            <a:r>
              <a:rPr lang="ru-RU" sz="1250" dirty="0"/>
              <a:t> цикли. До </a:t>
            </a:r>
            <a:r>
              <a:rPr lang="ru-RU" sz="1250" dirty="0" smtClean="0"/>
              <a:t>таких </a:t>
            </a:r>
            <a:r>
              <a:rPr lang="ru-RU" sz="1250" dirty="0" err="1" smtClean="0"/>
              <a:t>небезпечних</a:t>
            </a:r>
            <a:r>
              <a:rPr lang="ru-RU" sz="1250" dirty="0" smtClean="0"/>
              <a:t> </a:t>
            </a:r>
            <a:r>
              <a:rPr lang="ru-RU" sz="1250" dirty="0" err="1"/>
              <a:t>забруднювальних</a:t>
            </a:r>
            <a:r>
              <a:rPr lang="ru-RU" sz="1250" dirty="0"/>
              <a:t> </a:t>
            </a:r>
            <a:r>
              <a:rPr lang="ru-RU" sz="1250" dirty="0" err="1"/>
              <a:t>речовин</a:t>
            </a:r>
            <a:r>
              <a:rPr lang="ru-RU" sz="1250" dirty="0"/>
              <a:t> належать </a:t>
            </a:r>
            <a:r>
              <a:rPr lang="ru-RU" sz="1250" dirty="0" err="1"/>
              <a:t>поліхлорбіфеніли</a:t>
            </a:r>
            <a:r>
              <a:rPr lang="ru-RU" sz="1250" dirty="0"/>
              <a:t> (ПХБ), </a:t>
            </a:r>
            <a:r>
              <a:rPr lang="ru-RU" sz="1250" dirty="0" err="1" smtClean="0"/>
              <a:t>полібромні</a:t>
            </a:r>
            <a:r>
              <a:rPr lang="ru-RU" sz="1250" dirty="0"/>
              <a:t> </a:t>
            </a:r>
            <a:r>
              <a:rPr lang="ru-RU" sz="1250" dirty="0" err="1" smtClean="0"/>
              <a:t>біфеніли</a:t>
            </a:r>
            <a:r>
              <a:rPr lang="ru-RU" sz="1250" dirty="0" smtClean="0"/>
              <a:t> </a:t>
            </a:r>
            <a:r>
              <a:rPr lang="ru-RU" sz="1250" dirty="0"/>
              <a:t>(ПББ), </a:t>
            </a:r>
            <a:r>
              <a:rPr lang="ru-RU" sz="1250" dirty="0" err="1"/>
              <a:t>ароматичні</a:t>
            </a:r>
            <a:r>
              <a:rPr lang="ru-RU" sz="1250" dirty="0"/>
              <a:t> </a:t>
            </a:r>
            <a:r>
              <a:rPr lang="ru-RU" sz="1250" dirty="0" err="1"/>
              <a:t>вуглеводні</a:t>
            </a:r>
            <a:r>
              <a:rPr lang="ru-RU" sz="1250" dirty="0"/>
              <a:t> (ПАВ) (</a:t>
            </a:r>
            <a:r>
              <a:rPr lang="ru-RU" sz="1250" dirty="0" err="1"/>
              <a:t>їх</a:t>
            </a:r>
            <a:r>
              <a:rPr lang="ru-RU" sz="1250" dirty="0"/>
              <a:t> </a:t>
            </a:r>
            <a:r>
              <a:rPr lang="ru-RU" sz="1250" dirty="0" err="1"/>
              <a:t>виробляють</a:t>
            </a:r>
            <a:r>
              <a:rPr lang="ru-RU" sz="1250" dirty="0"/>
              <a:t> </a:t>
            </a:r>
            <a:r>
              <a:rPr lang="ru-RU" sz="1250" dirty="0" err="1"/>
              <a:t>понад</a:t>
            </a:r>
            <a:r>
              <a:rPr lang="ru-RU" sz="1250" dirty="0"/>
              <a:t> 600 </a:t>
            </a:r>
            <a:r>
              <a:rPr lang="ru-RU" sz="1250" dirty="0" err="1"/>
              <a:t>видів</a:t>
            </a:r>
            <a:r>
              <a:rPr lang="ru-RU" sz="1250" dirty="0" smtClean="0"/>
              <a:t>), </a:t>
            </a:r>
            <a:r>
              <a:rPr lang="ru-RU" sz="1250" dirty="0" err="1" smtClean="0"/>
              <a:t>нітрозоаміни</a:t>
            </a:r>
            <a:r>
              <a:rPr lang="ru-RU" sz="1250" dirty="0" smtClean="0"/>
              <a:t> </a:t>
            </a:r>
            <a:r>
              <a:rPr lang="ru-RU" sz="1250" dirty="0"/>
              <a:t>та </a:t>
            </a:r>
            <a:r>
              <a:rPr lang="ru-RU" sz="1250" dirty="0" err="1"/>
              <a:t>вінілхлориди</a:t>
            </a:r>
            <a:r>
              <a:rPr lang="ru-RU" sz="1250" dirty="0"/>
              <a:t> (</a:t>
            </a:r>
            <a:r>
              <a:rPr lang="ru-RU" sz="1250" dirty="0" err="1"/>
              <a:t>містяться</a:t>
            </a:r>
            <a:r>
              <a:rPr lang="ru-RU" sz="1250" dirty="0"/>
              <a:t> в </a:t>
            </a:r>
            <a:r>
              <a:rPr lang="ru-RU" sz="1250" dirty="0" err="1"/>
              <a:t>різних</a:t>
            </a:r>
            <a:r>
              <a:rPr lang="ru-RU" sz="1250" dirty="0"/>
              <a:t> </a:t>
            </a:r>
            <a:r>
              <a:rPr lang="ru-RU" sz="1250" dirty="0" err="1"/>
              <a:t>плівках</a:t>
            </a:r>
            <a:r>
              <a:rPr lang="ru-RU" sz="1250" dirty="0"/>
              <a:t>, </a:t>
            </a:r>
            <a:r>
              <a:rPr lang="ru-RU" sz="1250" dirty="0" err="1"/>
              <a:t>поліетиленових</a:t>
            </a:r>
            <a:r>
              <a:rPr lang="ru-RU" sz="1250" dirty="0"/>
              <a:t> </a:t>
            </a:r>
            <a:r>
              <a:rPr lang="ru-RU" sz="1250" dirty="0" smtClean="0"/>
              <a:t>упаковках, пакетах</a:t>
            </a:r>
            <a:r>
              <a:rPr lang="ru-RU" sz="1250" dirty="0"/>
              <a:t>, трубах), </a:t>
            </a:r>
            <a:r>
              <a:rPr lang="ru-RU" sz="1250" dirty="0" err="1"/>
              <a:t>майже</a:t>
            </a:r>
            <a:r>
              <a:rPr lang="ru-RU" sz="1250" dirty="0"/>
              <a:t> </a:t>
            </a:r>
            <a:r>
              <a:rPr lang="ru-RU" sz="1250" dirty="0" err="1"/>
              <a:t>всі</a:t>
            </a:r>
            <a:r>
              <a:rPr lang="ru-RU" sz="1250" dirty="0"/>
              <a:t> </a:t>
            </a:r>
            <a:r>
              <a:rPr lang="ru-RU" sz="1250" dirty="0" err="1"/>
              <a:t>синтетичні</a:t>
            </a:r>
            <a:r>
              <a:rPr lang="ru-RU" sz="1250" dirty="0"/>
              <a:t> </a:t>
            </a:r>
            <a:r>
              <a:rPr lang="ru-RU" sz="1250" dirty="0" err="1"/>
              <a:t>пральні</a:t>
            </a:r>
            <a:r>
              <a:rPr lang="ru-RU" sz="1250" dirty="0"/>
              <a:t> порошки. </a:t>
            </a:r>
            <a:r>
              <a:rPr lang="ru-RU" sz="1250" dirty="0" err="1"/>
              <a:t>Більшість</a:t>
            </a:r>
            <a:r>
              <a:rPr lang="ru-RU" sz="1250" dirty="0"/>
              <a:t> </a:t>
            </a:r>
            <a:r>
              <a:rPr lang="ru-RU" sz="1250" dirty="0" err="1"/>
              <a:t>із</a:t>
            </a:r>
            <a:r>
              <a:rPr lang="ru-RU" sz="1250" dirty="0"/>
              <a:t> </a:t>
            </a:r>
            <a:r>
              <a:rPr lang="ru-RU" sz="1250" dirty="0" err="1"/>
              <a:t>цих</a:t>
            </a:r>
            <a:r>
              <a:rPr lang="ru-RU" sz="1250" dirty="0"/>
              <a:t> </a:t>
            </a:r>
            <a:r>
              <a:rPr lang="ru-RU" sz="1250" dirty="0" err="1"/>
              <a:t>речовин</a:t>
            </a:r>
            <a:r>
              <a:rPr lang="ru-RU" sz="1250" dirty="0"/>
              <a:t> </a:t>
            </a:r>
            <a:r>
              <a:rPr lang="ru-RU" sz="1250" dirty="0" err="1" smtClean="0"/>
              <a:t>є</a:t>
            </a:r>
            <a:r>
              <a:rPr lang="ru-RU" sz="1250" dirty="0"/>
              <a:t> </a:t>
            </a:r>
            <a:r>
              <a:rPr lang="ru-RU" sz="1250" dirty="0" err="1" smtClean="0"/>
              <a:t>канцерогенними</a:t>
            </a:r>
            <a:r>
              <a:rPr lang="ru-RU" sz="1250" dirty="0"/>
              <a:t>, вони </a:t>
            </a:r>
            <a:r>
              <a:rPr lang="ru-RU" sz="1250" dirty="0" err="1"/>
              <a:t>впливають</a:t>
            </a:r>
            <a:r>
              <a:rPr lang="ru-RU" sz="1250" dirty="0"/>
              <a:t> на </a:t>
            </a:r>
            <a:r>
              <a:rPr lang="ru-RU" sz="1250" dirty="0" err="1"/>
              <a:t>генетичний</a:t>
            </a:r>
            <a:r>
              <a:rPr lang="ru-RU" sz="1250" dirty="0"/>
              <a:t> </a:t>
            </a:r>
            <a:r>
              <a:rPr lang="ru-RU" sz="1250" dirty="0" err="1"/>
              <a:t>апарат</a:t>
            </a:r>
            <a:r>
              <a:rPr lang="ru-RU" sz="1250" dirty="0"/>
              <a:t> людей.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7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i="1" dirty="0" err="1"/>
              <a:t>Біологічні</a:t>
            </a:r>
            <a:r>
              <a:rPr lang="ru-RU" sz="1200" b="1" i="1" dirty="0"/>
              <a:t> </a:t>
            </a:r>
            <a:r>
              <a:rPr lang="ru-RU" sz="1200" b="1" i="1" dirty="0" err="1"/>
              <a:t>забруднювальні</a:t>
            </a:r>
            <a:r>
              <a:rPr lang="ru-RU" sz="1200" b="1" i="1" dirty="0"/>
              <a:t> </a:t>
            </a:r>
            <a:r>
              <a:rPr lang="ru-RU" sz="1200" b="1" i="1" dirty="0" err="1"/>
              <a:t>речовини</a:t>
            </a:r>
            <a:r>
              <a:rPr lang="ru-RU" sz="1200" b="1" i="1" dirty="0"/>
              <a:t>. </a:t>
            </a:r>
            <a:r>
              <a:rPr lang="ru-RU" sz="1200" b="1" i="1" dirty="0" err="1"/>
              <a:t>Серед</a:t>
            </a:r>
            <a:r>
              <a:rPr lang="ru-RU" sz="1200" b="1" i="1" dirty="0"/>
              <a:t> </a:t>
            </a:r>
            <a:r>
              <a:rPr lang="ru-RU" sz="1200" b="1" i="1" dirty="0" err="1"/>
              <a:t>біологічних</a:t>
            </a:r>
            <a:r>
              <a:rPr lang="ru-RU" sz="1200" b="1" i="1" dirty="0"/>
              <a:t> </a:t>
            </a:r>
            <a:r>
              <a:rPr lang="ru-RU" sz="1200" b="1" i="1" dirty="0" err="1" smtClean="0"/>
              <a:t>чинників</a:t>
            </a:r>
            <a:r>
              <a:rPr lang="ru-RU" sz="1200" b="1" i="1" dirty="0" smtClean="0"/>
              <a:t> </a:t>
            </a:r>
            <a:r>
              <a:rPr lang="ru-RU" sz="1200" b="1" i="1" dirty="0" err="1" smtClean="0"/>
              <a:t>виробничого</a:t>
            </a:r>
            <a:r>
              <a:rPr lang="ru-RU" sz="1200" b="1" i="1" dirty="0" smtClean="0"/>
              <a:t> </a:t>
            </a:r>
            <a:r>
              <a:rPr lang="ru-RU" sz="1200" dirty="0" err="1" smtClean="0"/>
              <a:t>середовища</a:t>
            </a:r>
            <a:r>
              <a:rPr lang="ru-RU" sz="1200" dirty="0"/>
              <a:t>, </a:t>
            </a:r>
            <a:r>
              <a:rPr lang="ru-RU" sz="1200" dirty="0" err="1"/>
              <a:t>які</a:t>
            </a:r>
            <a:r>
              <a:rPr lang="ru-RU" sz="1200" dirty="0"/>
              <a:t> </a:t>
            </a:r>
            <a:r>
              <a:rPr lang="ru-RU" sz="1200" dirty="0" err="1"/>
              <a:t>можуть</a:t>
            </a:r>
            <a:r>
              <a:rPr lang="ru-RU" sz="1200" dirty="0"/>
              <a:t> </a:t>
            </a:r>
            <a:r>
              <a:rPr lang="ru-RU" sz="1200" dirty="0" err="1"/>
              <a:t>шкідливо</a:t>
            </a:r>
            <a:r>
              <a:rPr lang="ru-RU" sz="1200" dirty="0"/>
              <a:t> </a:t>
            </a:r>
            <a:r>
              <a:rPr lang="ru-RU" sz="1200" dirty="0" err="1"/>
              <a:t>впливати</a:t>
            </a:r>
            <a:r>
              <a:rPr lang="ru-RU" sz="1200" dirty="0"/>
              <a:t> на </a:t>
            </a:r>
            <a:r>
              <a:rPr lang="ru-RU" sz="1200" dirty="0" err="1"/>
              <a:t>організм</a:t>
            </a:r>
            <a:r>
              <a:rPr lang="ru-RU" sz="1200" dirty="0"/>
              <a:t> </a:t>
            </a:r>
            <a:r>
              <a:rPr lang="ru-RU" sz="1200" dirty="0" err="1"/>
              <a:t>людини</a:t>
            </a:r>
            <a:r>
              <a:rPr lang="ru-RU" sz="1200" dirty="0"/>
              <a:t>, </a:t>
            </a:r>
            <a:r>
              <a:rPr lang="ru-RU" sz="1200" dirty="0" err="1"/>
              <a:t>є</a:t>
            </a:r>
            <a:r>
              <a:rPr lang="ru-RU" sz="1200" dirty="0"/>
              <a:t> </a:t>
            </a:r>
            <a:r>
              <a:rPr lang="ru-RU" sz="1200" dirty="0" err="1" smtClean="0"/>
              <a:t>мікроорганізми</a:t>
            </a:r>
            <a:r>
              <a:rPr lang="ru-RU" sz="1200" dirty="0" smtClean="0"/>
              <a:t>, </a:t>
            </a:r>
            <a:r>
              <a:rPr lang="ru-RU" sz="1200" dirty="0" err="1" smtClean="0"/>
              <a:t>продукти</a:t>
            </a:r>
            <a:r>
              <a:rPr lang="ru-RU" sz="1200" dirty="0" smtClean="0"/>
              <a:t> </a:t>
            </a:r>
            <a:r>
              <a:rPr lang="ru-RU" sz="1200" dirty="0" err="1"/>
              <a:t>їхнього</a:t>
            </a:r>
            <a:r>
              <a:rPr lang="ru-RU" sz="1200" dirty="0"/>
              <a:t> </a:t>
            </a:r>
            <a:r>
              <a:rPr lang="ru-RU" sz="1200" dirty="0" err="1"/>
              <a:t>метаболізму</a:t>
            </a:r>
            <a:r>
              <a:rPr lang="ru-RU" sz="1200" dirty="0"/>
              <a:t> </a:t>
            </a:r>
            <a:r>
              <a:rPr lang="ru-RU" sz="1200" dirty="0" smtClean="0"/>
              <a:t>та </a:t>
            </a:r>
            <a:r>
              <a:rPr lang="ru-RU" sz="1200" dirty="0" err="1" smtClean="0"/>
              <a:t>мікробіологічного</a:t>
            </a:r>
            <a:r>
              <a:rPr lang="ru-RU" sz="1200" dirty="0" smtClean="0"/>
              <a:t> </a:t>
            </a:r>
            <a:r>
              <a:rPr lang="ru-RU" sz="1200" dirty="0"/>
              <a:t>синтезу, </a:t>
            </a:r>
            <a:r>
              <a:rPr lang="ru-RU" sz="1200" dirty="0" err="1"/>
              <a:t>макроорганізми</a:t>
            </a:r>
            <a:r>
              <a:rPr lang="ru-RU" sz="1200" dirty="0"/>
              <a:t>, </a:t>
            </a:r>
            <a:r>
              <a:rPr lang="ru-RU" sz="1200" dirty="0" err="1" smtClean="0"/>
              <a:t>органічні</a:t>
            </a:r>
            <a:r>
              <a:rPr lang="ru-RU" sz="1200" dirty="0"/>
              <a:t> </a:t>
            </a:r>
            <a:r>
              <a:rPr lang="ru-RU" sz="1200" dirty="0" err="1" smtClean="0"/>
              <a:t>речовини</a:t>
            </a:r>
            <a:r>
              <a:rPr lang="ru-RU" sz="1200" dirty="0" smtClean="0"/>
              <a:t> </a:t>
            </a:r>
            <a:r>
              <a:rPr lang="ru-RU" sz="1200" dirty="0"/>
              <a:t>природного </a:t>
            </a:r>
            <a:r>
              <a:rPr lang="ru-RU" sz="1200" dirty="0" err="1"/>
              <a:t>походження</a:t>
            </a:r>
            <a:r>
              <a:rPr lang="ru-RU" sz="1200" dirty="0"/>
              <a:t>.</a:t>
            </a:r>
          </a:p>
          <a:p>
            <a:pPr algn="just"/>
            <a:r>
              <a:rPr lang="ru-RU" sz="1200" dirty="0" err="1"/>
              <a:t>Енергетичне</a:t>
            </a:r>
            <a:r>
              <a:rPr lang="ru-RU" sz="1200" dirty="0"/>
              <a:t> </a:t>
            </a:r>
            <a:r>
              <a:rPr lang="ru-RU" sz="1200" dirty="0" err="1"/>
              <a:t>забруднення</a:t>
            </a:r>
            <a:r>
              <a:rPr lang="ru-RU" sz="1200" dirty="0"/>
              <a:t> </a:t>
            </a:r>
            <a:r>
              <a:rPr lang="ru-RU" sz="1200" dirty="0" err="1"/>
              <a:t>довкілля</a:t>
            </a:r>
            <a:r>
              <a:rPr lang="ru-RU" sz="1200" dirty="0"/>
              <a:t> </a:t>
            </a:r>
            <a:r>
              <a:rPr lang="ru-RU" sz="1200" dirty="0" err="1"/>
              <a:t>головним</a:t>
            </a:r>
            <a:r>
              <a:rPr lang="ru-RU" sz="1200" dirty="0"/>
              <a:t> чином </a:t>
            </a:r>
            <a:r>
              <a:rPr lang="ru-RU" sz="1200" dirty="0" err="1"/>
              <a:t>поділяється</a:t>
            </a:r>
            <a:r>
              <a:rPr lang="ru-RU" sz="1200" dirty="0"/>
              <a:t> </a:t>
            </a:r>
            <a:r>
              <a:rPr lang="ru-RU" sz="1200" dirty="0" smtClean="0"/>
              <a:t>на </a:t>
            </a:r>
            <a:r>
              <a:rPr lang="ru-RU" sz="1200" i="1" dirty="0" err="1" smtClean="0"/>
              <a:t>шумове</a:t>
            </a:r>
            <a:r>
              <a:rPr lang="ru-RU" sz="1200" i="1" dirty="0" smtClean="0"/>
              <a:t>, </a:t>
            </a:r>
            <a:r>
              <a:rPr lang="ru-RU" sz="1200" i="1" dirty="0" err="1" smtClean="0"/>
              <a:t>вібраційне</a:t>
            </a:r>
            <a:r>
              <a:rPr lang="ru-RU" sz="1200" i="1" dirty="0"/>
              <a:t>, </a:t>
            </a:r>
            <a:r>
              <a:rPr lang="ru-RU" sz="1200" i="1" dirty="0" err="1"/>
              <a:t>електромагнітне</a:t>
            </a:r>
            <a:r>
              <a:rPr lang="ru-RU" sz="1200" i="1" dirty="0"/>
              <a:t>, </a:t>
            </a:r>
            <a:r>
              <a:rPr lang="ru-RU" sz="1200" i="1" dirty="0" err="1"/>
              <a:t>теплове</a:t>
            </a:r>
            <a:r>
              <a:rPr lang="ru-RU" sz="1200" i="1" dirty="0"/>
              <a:t>, </a:t>
            </a:r>
            <a:r>
              <a:rPr lang="ru-RU" sz="1200" i="1" dirty="0" err="1"/>
              <a:t>радіоактивне</a:t>
            </a:r>
            <a:r>
              <a:rPr lang="ru-RU" sz="1200" i="1" dirty="0"/>
              <a:t> </a:t>
            </a:r>
            <a:r>
              <a:rPr lang="ru-RU" sz="1200" i="1" dirty="0" err="1"/>
              <a:t>тарадіаційне</a:t>
            </a:r>
            <a:r>
              <a:rPr lang="ru-RU" sz="1200" i="1" dirty="0"/>
              <a:t>.</a:t>
            </a:r>
          </a:p>
          <a:p>
            <a:pPr algn="just"/>
            <a:r>
              <a:rPr lang="ru-RU" sz="1200" i="1" dirty="0" err="1"/>
              <a:t>Шумове</a:t>
            </a:r>
            <a:r>
              <a:rPr lang="ru-RU" sz="1200" i="1" dirty="0"/>
              <a:t> </a:t>
            </a:r>
            <a:r>
              <a:rPr lang="ru-RU" sz="1200" i="1" dirty="0" err="1"/>
              <a:t>забруднення</a:t>
            </a:r>
            <a:r>
              <a:rPr lang="ru-RU" sz="1200" i="1" dirty="0"/>
              <a:t> – </a:t>
            </a:r>
            <a:r>
              <a:rPr lang="ru-RU" sz="1200" i="1" dirty="0" err="1"/>
              <a:t>перевищення</a:t>
            </a:r>
            <a:r>
              <a:rPr lang="ru-RU" sz="1200" i="1" dirty="0"/>
              <a:t> природного </a:t>
            </a:r>
            <a:r>
              <a:rPr lang="ru-RU" sz="1200" i="1" dirty="0" err="1"/>
              <a:t>рівня</a:t>
            </a:r>
            <a:r>
              <a:rPr lang="ru-RU" sz="1200" i="1" dirty="0"/>
              <a:t> шуму </a:t>
            </a:r>
            <a:r>
              <a:rPr lang="ru-RU" sz="1200" i="1" dirty="0" err="1"/>
              <a:t>і</a:t>
            </a:r>
            <a:r>
              <a:rPr lang="ru-RU" sz="1200" i="1" dirty="0"/>
              <a:t> </a:t>
            </a:r>
            <a:r>
              <a:rPr lang="ru-RU" sz="1200" i="1" dirty="0" err="1"/>
              <a:t>ненормована</a:t>
            </a:r>
            <a:r>
              <a:rPr lang="ru-RU" sz="1200" i="1" dirty="0"/>
              <a:t> </a:t>
            </a:r>
            <a:r>
              <a:rPr lang="ru-RU" sz="1200" i="1" dirty="0" err="1" smtClean="0"/>
              <a:t>зміна</a:t>
            </a:r>
            <a:r>
              <a:rPr lang="ru-RU" sz="1200" i="1" dirty="0"/>
              <a:t> </a:t>
            </a:r>
            <a:r>
              <a:rPr lang="ru-RU" sz="1200" dirty="0" err="1" smtClean="0"/>
              <a:t>звукових</a:t>
            </a:r>
            <a:r>
              <a:rPr lang="ru-RU" sz="1200" dirty="0" smtClean="0"/>
              <a:t> </a:t>
            </a:r>
            <a:r>
              <a:rPr lang="ru-RU" sz="1200" dirty="0"/>
              <a:t>характеристик на </a:t>
            </a:r>
            <a:r>
              <a:rPr lang="ru-RU" sz="1200" dirty="0" err="1"/>
              <a:t>робочих</a:t>
            </a:r>
            <a:r>
              <a:rPr lang="ru-RU" sz="1200" dirty="0"/>
              <a:t> </a:t>
            </a:r>
            <a:r>
              <a:rPr lang="ru-RU" sz="1200" dirty="0" err="1"/>
              <a:t>місцях</a:t>
            </a:r>
            <a:r>
              <a:rPr lang="ru-RU" sz="1200" dirty="0"/>
              <a:t>, у </a:t>
            </a:r>
            <a:r>
              <a:rPr lang="ru-RU" sz="1200" dirty="0" err="1"/>
              <a:t>населених</a:t>
            </a:r>
            <a:r>
              <a:rPr lang="ru-RU" sz="1200" dirty="0"/>
              <a:t> пунктах та </a:t>
            </a:r>
            <a:r>
              <a:rPr lang="ru-RU" sz="1200" dirty="0" err="1"/>
              <a:t>інших</a:t>
            </a:r>
            <a:r>
              <a:rPr lang="ru-RU" sz="1200" dirty="0"/>
              <a:t> </a:t>
            </a:r>
            <a:r>
              <a:rPr lang="ru-RU" sz="1200" dirty="0" err="1" smtClean="0"/>
              <a:t>місцях</a:t>
            </a:r>
            <a:r>
              <a:rPr lang="ru-RU" sz="1200" dirty="0"/>
              <a:t> </a:t>
            </a:r>
            <a:r>
              <a:rPr lang="ru-RU" sz="1200" dirty="0" err="1" smtClean="0"/>
              <a:t>внаслідок</a:t>
            </a:r>
            <a:r>
              <a:rPr lang="ru-RU" sz="1200" dirty="0" smtClean="0"/>
              <a:t> </a:t>
            </a:r>
            <a:r>
              <a:rPr lang="ru-RU" sz="1200" dirty="0" err="1"/>
              <a:t>роботи</a:t>
            </a:r>
            <a:r>
              <a:rPr lang="ru-RU" sz="1200" dirty="0"/>
              <a:t>, </a:t>
            </a:r>
            <a:r>
              <a:rPr lang="ru-RU" sz="1200" dirty="0" err="1"/>
              <a:t>промислових</a:t>
            </a:r>
            <a:r>
              <a:rPr lang="ru-RU" sz="1200" dirty="0"/>
              <a:t> </a:t>
            </a:r>
            <a:r>
              <a:rPr lang="ru-RU" sz="1200" dirty="0" err="1"/>
              <a:t>пристроїв</a:t>
            </a:r>
            <a:r>
              <a:rPr lang="ru-RU" sz="1200" dirty="0"/>
              <a:t>, транспорту, </a:t>
            </a:r>
            <a:r>
              <a:rPr lang="ru-RU" sz="1200" dirty="0" err="1"/>
              <a:t>поведінки</a:t>
            </a:r>
            <a:r>
              <a:rPr lang="ru-RU" sz="1200" dirty="0"/>
              <a:t> людей </a:t>
            </a:r>
            <a:r>
              <a:rPr lang="ru-RU" sz="1200" dirty="0" err="1"/>
              <a:t>тощо</a:t>
            </a:r>
            <a:r>
              <a:rPr lang="ru-RU" sz="1200" dirty="0"/>
              <a:t>.</a:t>
            </a:r>
          </a:p>
          <a:p>
            <a:pPr algn="just"/>
            <a:r>
              <a:rPr lang="ru-RU" sz="1200" i="1" dirty="0" err="1"/>
              <a:t>Вібраційне</a:t>
            </a:r>
            <a:r>
              <a:rPr lang="ru-RU" sz="1200" i="1" dirty="0"/>
              <a:t> </a:t>
            </a:r>
            <a:r>
              <a:rPr lang="ru-RU" sz="1200" i="1" dirty="0" err="1"/>
              <a:t>забруднення</a:t>
            </a:r>
            <a:r>
              <a:rPr lang="ru-RU" sz="1200" i="1" dirty="0"/>
              <a:t> – </a:t>
            </a:r>
            <a:r>
              <a:rPr lang="ru-RU" sz="1200" i="1" dirty="0" err="1"/>
              <a:t>це</a:t>
            </a:r>
            <a:r>
              <a:rPr lang="ru-RU" sz="1200" i="1" dirty="0"/>
              <a:t> </a:t>
            </a:r>
            <a:r>
              <a:rPr lang="ru-RU" sz="1200" i="1" dirty="0" err="1"/>
              <a:t>перевищення</a:t>
            </a:r>
            <a:r>
              <a:rPr lang="ru-RU" sz="1200" i="1" dirty="0"/>
              <a:t> природного </a:t>
            </a:r>
            <a:r>
              <a:rPr lang="ru-RU" sz="1200" i="1" dirty="0" err="1" smtClean="0"/>
              <a:t>рівня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механічних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коливань</a:t>
            </a:r>
            <a:r>
              <a:rPr lang="ru-RU" sz="1200" i="1" dirty="0"/>
              <a:t> </a:t>
            </a:r>
            <a:r>
              <a:rPr lang="ru-RU" sz="1200" dirty="0" err="1" smtClean="0"/>
              <a:t>поверхонь</a:t>
            </a:r>
            <a:r>
              <a:rPr lang="ru-RU" sz="1200" dirty="0"/>
              <a:t>, на </a:t>
            </a:r>
            <a:r>
              <a:rPr lang="ru-RU" sz="1200" dirty="0" err="1"/>
              <a:t>яких</a:t>
            </a:r>
            <a:r>
              <a:rPr lang="ru-RU" sz="1200" dirty="0"/>
              <a:t> </a:t>
            </a:r>
            <a:r>
              <a:rPr lang="ru-RU" sz="1200" dirty="0" err="1"/>
              <a:t>знаходяться</a:t>
            </a:r>
            <a:r>
              <a:rPr lang="ru-RU" sz="1200" dirty="0"/>
              <a:t> </a:t>
            </a:r>
            <a:r>
              <a:rPr lang="ru-RU" sz="1200" dirty="0" err="1"/>
              <a:t>робочі</a:t>
            </a:r>
            <a:r>
              <a:rPr lang="ru-RU" sz="1200" dirty="0"/>
              <a:t> </a:t>
            </a:r>
            <a:r>
              <a:rPr lang="ru-RU" sz="1200" dirty="0" err="1"/>
              <a:t>місця</a:t>
            </a:r>
            <a:r>
              <a:rPr lang="ru-RU" sz="1200" dirty="0"/>
              <a:t> </a:t>
            </a:r>
            <a:r>
              <a:rPr lang="ru-RU" sz="1200" dirty="0" err="1"/>
              <a:t>працівників</a:t>
            </a:r>
            <a:r>
              <a:rPr lang="ru-RU" sz="1200" dirty="0"/>
              <a:t> </a:t>
            </a:r>
            <a:r>
              <a:rPr lang="ru-RU" sz="1200" dirty="0" err="1"/>
              <a:t>або</a:t>
            </a:r>
            <a:r>
              <a:rPr lang="ru-RU" sz="1200" dirty="0"/>
              <a:t> </a:t>
            </a:r>
            <a:r>
              <a:rPr lang="ru-RU" sz="1200" dirty="0" err="1"/>
              <a:t>місця</a:t>
            </a:r>
            <a:r>
              <a:rPr lang="ru-RU" sz="1200" dirty="0"/>
              <a:t> </a:t>
            </a:r>
            <a:r>
              <a:rPr lang="ru-RU" sz="1200" dirty="0" err="1"/>
              <a:t>проживання</a:t>
            </a:r>
            <a:r>
              <a:rPr lang="ru-RU" sz="1200" dirty="0"/>
              <a:t> </a:t>
            </a:r>
            <a:r>
              <a:rPr lang="ru-RU" sz="1200" dirty="0" err="1" smtClean="0"/>
              <a:t>чи</a:t>
            </a:r>
            <a:r>
              <a:rPr lang="ru-RU" sz="1200" dirty="0"/>
              <a:t> </a:t>
            </a:r>
            <a:r>
              <a:rPr lang="ru-RU" sz="1200" dirty="0" err="1" smtClean="0"/>
              <a:t>відпочинку</a:t>
            </a:r>
            <a:r>
              <a:rPr lang="ru-RU" sz="1200" dirty="0" smtClean="0"/>
              <a:t> </a:t>
            </a:r>
            <a:r>
              <a:rPr lang="ru-RU" sz="1200" dirty="0" err="1"/>
              <a:t>населення</a:t>
            </a:r>
            <a:r>
              <a:rPr lang="ru-RU" sz="1200" dirty="0"/>
              <a:t>.</a:t>
            </a:r>
          </a:p>
          <a:p>
            <a:pPr algn="just"/>
            <a:r>
              <a:rPr lang="ru-RU" sz="1200" i="1" dirty="0" err="1"/>
              <a:t>Електромагнітне</a:t>
            </a:r>
            <a:r>
              <a:rPr lang="ru-RU" sz="1200" i="1" dirty="0"/>
              <a:t> </a:t>
            </a:r>
            <a:r>
              <a:rPr lang="ru-RU" sz="1200" i="1" dirty="0" err="1"/>
              <a:t>забруднення</a:t>
            </a:r>
            <a:r>
              <a:rPr lang="ru-RU" sz="1200" i="1" dirty="0"/>
              <a:t> – </a:t>
            </a:r>
            <a:r>
              <a:rPr lang="ru-RU" sz="1200" i="1" dirty="0" err="1"/>
              <a:t>наслідки</a:t>
            </a:r>
            <a:r>
              <a:rPr lang="ru-RU" sz="1200" i="1" dirty="0"/>
              <a:t> </a:t>
            </a:r>
            <a:r>
              <a:rPr lang="ru-RU" sz="1200" i="1" dirty="0" err="1"/>
              <a:t>зміни</a:t>
            </a:r>
            <a:r>
              <a:rPr lang="ru-RU" sz="1200" i="1" dirty="0"/>
              <a:t> </a:t>
            </a:r>
            <a:r>
              <a:rPr lang="ru-RU" sz="1200" i="1" dirty="0" err="1" smtClean="0"/>
              <a:t>електромагнітних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властивостей</a:t>
            </a:r>
            <a:r>
              <a:rPr lang="ru-RU" sz="1200" i="1" dirty="0" smtClean="0"/>
              <a:t> </a:t>
            </a:r>
            <a:r>
              <a:rPr lang="ru-RU" sz="1200" dirty="0" err="1" smtClean="0"/>
              <a:t>середовища</a:t>
            </a:r>
            <a:r>
              <a:rPr lang="ru-RU" sz="1200" dirty="0"/>
              <a:t>.</a:t>
            </a:r>
          </a:p>
          <a:p>
            <a:pPr algn="just"/>
            <a:r>
              <a:rPr lang="ru-RU" sz="1200" i="1" dirty="0"/>
              <a:t>Теплове </a:t>
            </a:r>
            <a:r>
              <a:rPr lang="ru-RU" sz="1200" i="1" dirty="0" err="1"/>
              <a:t>забруднення</a:t>
            </a:r>
            <a:r>
              <a:rPr lang="ru-RU" sz="1200" i="1" dirty="0"/>
              <a:t> – результат </a:t>
            </a:r>
            <a:r>
              <a:rPr lang="ru-RU" sz="1200" i="1" dirty="0" err="1"/>
              <a:t>розсіювання</a:t>
            </a:r>
            <a:r>
              <a:rPr lang="ru-RU" sz="1200" i="1" dirty="0"/>
              <a:t> у </a:t>
            </a:r>
            <a:r>
              <a:rPr lang="ru-RU" sz="1200" i="1" dirty="0" err="1"/>
              <a:t>довкілля</a:t>
            </a:r>
            <a:r>
              <a:rPr lang="ru-RU" sz="1200" i="1" dirty="0"/>
              <a:t> </a:t>
            </a:r>
            <a:r>
              <a:rPr lang="ru-RU" sz="1200" i="1" dirty="0" err="1"/>
              <a:t>теплоти,яка</a:t>
            </a:r>
            <a:r>
              <a:rPr lang="ru-RU" sz="1200" i="1" dirty="0"/>
              <a:t> </a:t>
            </a:r>
            <a:r>
              <a:rPr lang="ru-RU" sz="1200" i="1" dirty="0" err="1"/>
              <a:t>виділяється</a:t>
            </a:r>
            <a:r>
              <a:rPr lang="ru-RU" sz="1200" i="1" dirty="0"/>
              <a:t> </a:t>
            </a:r>
            <a:r>
              <a:rPr lang="ru-RU" sz="1200" i="1" dirty="0" err="1" smtClean="0"/>
              <a:t>під</a:t>
            </a:r>
            <a:r>
              <a:rPr lang="ru-RU" sz="1200" i="1" dirty="0"/>
              <a:t> </a:t>
            </a:r>
            <a:r>
              <a:rPr lang="ru-RU" sz="1200" dirty="0" smtClean="0"/>
              <a:t>час </a:t>
            </a:r>
            <a:r>
              <a:rPr lang="ru-RU" sz="1200" dirty="0" err="1"/>
              <a:t>різноманітних</a:t>
            </a:r>
            <a:r>
              <a:rPr lang="ru-RU" sz="1200" dirty="0"/>
              <a:t> </a:t>
            </a:r>
            <a:r>
              <a:rPr lang="ru-RU" sz="1200" dirty="0" err="1"/>
              <a:t>теплових</a:t>
            </a:r>
            <a:r>
              <a:rPr lang="ru-RU" sz="1200" dirty="0"/>
              <a:t> </a:t>
            </a:r>
            <a:r>
              <a:rPr lang="ru-RU" sz="1200" dirty="0" err="1"/>
              <a:t>процесів</a:t>
            </a:r>
            <a:r>
              <a:rPr lang="ru-RU" sz="1200" dirty="0"/>
              <a:t>, </a:t>
            </a:r>
            <a:r>
              <a:rPr lang="ru-RU" sz="1200" dirty="0" err="1"/>
              <a:t>зокрема</a:t>
            </a:r>
            <a:r>
              <a:rPr lang="ru-RU" sz="1200" dirty="0"/>
              <a:t>, </a:t>
            </a:r>
            <a:r>
              <a:rPr lang="ru-RU" sz="1200" dirty="0" err="1"/>
              <a:t>пов’язаних</a:t>
            </a:r>
            <a:r>
              <a:rPr lang="ru-RU" sz="1200" dirty="0"/>
              <a:t> </a:t>
            </a:r>
            <a:r>
              <a:rPr lang="ru-RU" sz="1200" dirty="0" err="1"/>
              <a:t>зі</a:t>
            </a:r>
            <a:r>
              <a:rPr lang="ru-RU" sz="1200" dirty="0"/>
              <a:t> </a:t>
            </a:r>
            <a:r>
              <a:rPr lang="ru-RU" sz="1200" dirty="0" err="1"/>
              <a:t>спалюванням</a:t>
            </a:r>
            <a:r>
              <a:rPr lang="ru-RU" sz="1200" dirty="0"/>
              <a:t>.</a:t>
            </a:r>
          </a:p>
          <a:p>
            <a:pPr algn="just"/>
            <a:r>
              <a:rPr lang="ru-RU" sz="1200" i="1" dirty="0" err="1"/>
              <a:t>Радіоактивне</a:t>
            </a:r>
            <a:r>
              <a:rPr lang="ru-RU" sz="1200" i="1" dirty="0"/>
              <a:t> </a:t>
            </a:r>
            <a:r>
              <a:rPr lang="ru-RU" sz="1200" i="1" dirty="0" err="1"/>
              <a:t>забруднення</a:t>
            </a:r>
            <a:r>
              <a:rPr lang="ru-RU" sz="1200" i="1" dirty="0"/>
              <a:t> – </a:t>
            </a:r>
            <a:r>
              <a:rPr lang="ru-RU" sz="1200" i="1" dirty="0" err="1"/>
              <a:t>перевищення</a:t>
            </a:r>
            <a:r>
              <a:rPr lang="ru-RU" sz="1200" i="1" dirty="0"/>
              <a:t> природного </a:t>
            </a:r>
            <a:r>
              <a:rPr lang="ru-RU" sz="1200" i="1" dirty="0" err="1"/>
              <a:t>рівня</a:t>
            </a:r>
            <a:r>
              <a:rPr lang="ru-RU" sz="1200" i="1" dirty="0"/>
              <a:t> </a:t>
            </a:r>
            <a:r>
              <a:rPr lang="ru-RU" sz="1200" i="1" dirty="0" err="1" smtClean="0"/>
              <a:t>вмісту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радіоактивних</a:t>
            </a:r>
            <a:r>
              <a:rPr lang="ru-RU" sz="1200" i="1" dirty="0" smtClean="0"/>
              <a:t> </a:t>
            </a:r>
            <a:r>
              <a:rPr lang="ru-RU" sz="1200" dirty="0" err="1" smtClean="0"/>
              <a:t>речовин</a:t>
            </a:r>
            <a:r>
              <a:rPr lang="ru-RU" sz="1200" dirty="0" smtClean="0"/>
              <a:t> </a:t>
            </a:r>
            <a:r>
              <a:rPr lang="ru-RU" sz="1200" dirty="0"/>
              <a:t>(</a:t>
            </a:r>
            <a:r>
              <a:rPr lang="ru-RU" sz="1200" dirty="0" err="1"/>
              <a:t>радіонуклідів</a:t>
            </a:r>
            <a:r>
              <a:rPr lang="ru-RU" sz="1200" dirty="0"/>
              <a:t>) у </a:t>
            </a:r>
            <a:r>
              <a:rPr lang="ru-RU" sz="1200" dirty="0" err="1"/>
              <a:t>довкіллі</a:t>
            </a:r>
            <a:r>
              <a:rPr lang="ru-RU" sz="1200" dirty="0"/>
              <a:t>.</a:t>
            </a:r>
          </a:p>
          <a:p>
            <a:pPr algn="just"/>
            <a:r>
              <a:rPr lang="ru-RU" sz="1200" i="1" dirty="0" err="1"/>
              <a:t>Радіаційне</a:t>
            </a:r>
            <a:r>
              <a:rPr lang="ru-RU" sz="1200" i="1" dirty="0"/>
              <a:t> </a:t>
            </a:r>
            <a:r>
              <a:rPr lang="ru-RU" sz="1200" i="1" dirty="0" err="1"/>
              <a:t>забруднення</a:t>
            </a:r>
            <a:r>
              <a:rPr lang="ru-RU" sz="1200" i="1" dirty="0"/>
              <a:t> – </a:t>
            </a:r>
            <a:r>
              <a:rPr lang="ru-RU" sz="1200" i="1" dirty="0" err="1"/>
              <a:t>перевищення</a:t>
            </a:r>
            <a:r>
              <a:rPr lang="ru-RU" sz="1200" i="1" dirty="0"/>
              <a:t> </a:t>
            </a:r>
            <a:r>
              <a:rPr lang="ru-RU" sz="1200" i="1" dirty="0" err="1"/>
              <a:t>рівня</a:t>
            </a:r>
            <a:r>
              <a:rPr lang="ru-RU" sz="1200" i="1" dirty="0"/>
              <a:t> </a:t>
            </a:r>
            <a:r>
              <a:rPr lang="ru-RU" sz="1200" i="1" dirty="0" err="1" smtClean="0"/>
              <a:t>іонізуючого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випромінювання</a:t>
            </a:r>
            <a:r>
              <a:rPr lang="ru-RU" sz="1200" i="1" dirty="0" smtClean="0"/>
              <a:t> над </a:t>
            </a:r>
            <a:r>
              <a:rPr lang="ru-RU" sz="1200" dirty="0" err="1" smtClean="0"/>
              <a:t>фоновим</a:t>
            </a:r>
            <a:r>
              <a:rPr lang="ru-RU" sz="1200" dirty="0" smtClean="0"/>
              <a:t> </a:t>
            </a:r>
            <a:r>
              <a:rPr lang="ru-RU" sz="1200" dirty="0" err="1"/>
              <a:t>рівнем</a:t>
            </a:r>
            <a:r>
              <a:rPr lang="ru-RU" sz="1200" dirty="0"/>
              <a:t>.</a:t>
            </a:r>
          </a:p>
          <a:p>
            <a:pPr algn="just"/>
            <a:r>
              <a:rPr lang="ru-RU" sz="1200" dirty="0"/>
              <a:t>Одним </a:t>
            </a:r>
            <a:r>
              <a:rPr lang="ru-RU" sz="1200" dirty="0" err="1"/>
              <a:t>з</a:t>
            </a:r>
            <a:r>
              <a:rPr lang="ru-RU" sz="1200" dirty="0"/>
              <a:t> </a:t>
            </a:r>
            <a:r>
              <a:rPr lang="ru-RU" sz="1200" dirty="0" err="1"/>
              <a:t>найбільш</a:t>
            </a:r>
            <a:r>
              <a:rPr lang="ru-RU" sz="1200" dirty="0"/>
              <a:t> </a:t>
            </a:r>
            <a:r>
              <a:rPr lang="ru-RU" sz="1200" dirty="0" err="1"/>
              <a:t>шкідливих</a:t>
            </a:r>
            <a:r>
              <a:rPr lang="ru-RU" sz="1200" dirty="0"/>
              <a:t> </a:t>
            </a:r>
            <a:r>
              <a:rPr lang="ru-RU" sz="1200" dirty="0" err="1"/>
              <a:t>проявів</a:t>
            </a:r>
            <a:r>
              <a:rPr lang="ru-RU" sz="1200" dirty="0"/>
              <a:t> антропогенного </a:t>
            </a:r>
            <a:r>
              <a:rPr lang="ru-RU" sz="1200" dirty="0" err="1"/>
              <a:t>впливу</a:t>
            </a:r>
            <a:r>
              <a:rPr lang="ru-RU" sz="1200" dirty="0"/>
              <a:t> на </a:t>
            </a:r>
            <a:r>
              <a:rPr lang="ru-RU" sz="1200" dirty="0" err="1"/>
              <a:t>водні</a:t>
            </a:r>
            <a:r>
              <a:rPr lang="ru-RU" sz="1200" dirty="0"/>
              <a:t> </a:t>
            </a:r>
            <a:r>
              <a:rPr lang="ru-RU" sz="1200" dirty="0" err="1" smtClean="0"/>
              <a:t>екосистеми</a:t>
            </a:r>
            <a:r>
              <a:rPr lang="ru-RU" sz="1200" dirty="0"/>
              <a:t> </a:t>
            </a:r>
            <a:r>
              <a:rPr lang="ru-RU" sz="1200" dirty="0" smtClean="0"/>
              <a:t>та </a:t>
            </a:r>
            <a:r>
              <a:rPr lang="ru-RU" sz="1200" dirty="0" err="1"/>
              <a:t>гідросферу</a:t>
            </a:r>
            <a:r>
              <a:rPr lang="ru-RU" sz="1200" dirty="0"/>
              <a:t> в </a:t>
            </a:r>
            <a:r>
              <a:rPr lang="ru-RU" sz="1200" dirty="0" err="1"/>
              <a:t>цілому</a:t>
            </a:r>
            <a:r>
              <a:rPr lang="ru-RU" sz="1200" dirty="0"/>
              <a:t> </a:t>
            </a:r>
            <a:r>
              <a:rPr lang="ru-RU" sz="1200" dirty="0" err="1"/>
              <a:t>є</a:t>
            </a:r>
            <a:r>
              <a:rPr lang="ru-RU" sz="1200" dirty="0"/>
              <a:t> </a:t>
            </a:r>
            <a:r>
              <a:rPr lang="ru-RU" sz="1200" dirty="0" err="1"/>
              <a:t>хімічне</a:t>
            </a:r>
            <a:r>
              <a:rPr lang="ru-RU" sz="1200" dirty="0"/>
              <a:t> </a:t>
            </a:r>
            <a:r>
              <a:rPr lang="ru-RU" sz="1200" dirty="0" err="1"/>
              <a:t>забруднення</a:t>
            </a:r>
            <a:r>
              <a:rPr lang="ru-RU" sz="1200" dirty="0"/>
              <a:t>. </a:t>
            </a:r>
            <a:r>
              <a:rPr lang="ru-RU" sz="1200" dirty="0" err="1"/>
              <a:t>Серед</a:t>
            </a:r>
            <a:r>
              <a:rPr lang="ru-RU" sz="1200" dirty="0"/>
              <a:t> </a:t>
            </a:r>
            <a:r>
              <a:rPr lang="ru-RU" sz="1200" dirty="0" err="1"/>
              <a:t>хімічних</a:t>
            </a:r>
            <a:r>
              <a:rPr lang="ru-RU" sz="1200" dirty="0"/>
              <a:t> </a:t>
            </a:r>
            <a:r>
              <a:rPr lang="ru-RU" sz="1200" dirty="0" err="1"/>
              <a:t>речовин</a:t>
            </a:r>
            <a:r>
              <a:rPr lang="ru-RU" sz="1200" dirty="0"/>
              <a:t>, </a:t>
            </a:r>
            <a:r>
              <a:rPr lang="ru-RU" sz="1200" dirty="0" err="1"/>
              <a:t>що</a:t>
            </a:r>
            <a:r>
              <a:rPr lang="ru-RU" sz="1200" dirty="0"/>
              <a:t> </a:t>
            </a:r>
            <a:r>
              <a:rPr lang="ru-RU" sz="1200" dirty="0" err="1"/>
              <a:t>надходять</a:t>
            </a:r>
            <a:r>
              <a:rPr lang="ru-RU" sz="1200" dirty="0"/>
              <a:t> </a:t>
            </a:r>
            <a:r>
              <a:rPr lang="ru-RU" sz="1200" dirty="0" smtClean="0"/>
              <a:t>у </a:t>
            </a:r>
            <a:r>
              <a:rPr lang="ru-RU" sz="1200" dirty="0" err="1" smtClean="0"/>
              <a:t>водойми</a:t>
            </a:r>
            <a:r>
              <a:rPr lang="ru-RU" sz="1200" dirty="0" smtClean="0"/>
              <a:t> </a:t>
            </a:r>
            <a:r>
              <a:rPr lang="ru-RU" sz="1200" dirty="0" err="1"/>
              <a:t>із</a:t>
            </a:r>
            <a:r>
              <a:rPr lang="ru-RU" sz="1200" dirty="0"/>
              <a:t> </a:t>
            </a:r>
            <a:r>
              <a:rPr lang="ru-RU" sz="1200" dirty="0" err="1"/>
              <a:t>стічними</a:t>
            </a:r>
            <a:r>
              <a:rPr lang="ru-RU" sz="1200" dirty="0"/>
              <a:t> водами (</a:t>
            </a:r>
            <a:r>
              <a:rPr lang="ru-RU" sz="1200" dirty="0" err="1"/>
              <a:t>токсикогенним</a:t>
            </a:r>
            <a:r>
              <a:rPr lang="ru-RU" sz="1200" dirty="0"/>
              <a:t> стоком) та </a:t>
            </a:r>
            <a:r>
              <a:rPr lang="ru-RU" sz="1200" dirty="0" err="1"/>
              <a:t>атмосферними</a:t>
            </a:r>
            <a:r>
              <a:rPr lang="ru-RU" sz="1200" dirty="0"/>
              <a:t> </a:t>
            </a:r>
            <a:r>
              <a:rPr lang="ru-RU" sz="1200" dirty="0" err="1"/>
              <a:t>опадами</a:t>
            </a:r>
            <a:r>
              <a:rPr lang="ru-RU" sz="1200" dirty="0"/>
              <a:t>, </a:t>
            </a:r>
            <a:r>
              <a:rPr lang="ru-RU" sz="1200" dirty="0" err="1" smtClean="0"/>
              <a:t>більша</a:t>
            </a:r>
            <a:r>
              <a:rPr lang="ru-RU" sz="1200" dirty="0"/>
              <a:t> </a:t>
            </a:r>
            <a:r>
              <a:rPr lang="ru-RU" sz="1200" dirty="0" err="1" smtClean="0"/>
              <a:t>частина</a:t>
            </a:r>
            <a:r>
              <a:rPr lang="ru-RU" sz="1200" dirty="0" smtClean="0"/>
              <a:t> </a:t>
            </a:r>
            <a:r>
              <a:rPr lang="ru-RU" sz="1200" dirty="0" err="1"/>
              <a:t>отруйна</a:t>
            </a:r>
            <a:r>
              <a:rPr lang="ru-RU" sz="1200" dirty="0"/>
              <a:t> для </a:t>
            </a:r>
            <a:r>
              <a:rPr lang="ru-RU" sz="1200" dirty="0" err="1"/>
              <a:t>гідробіонтів</a:t>
            </a:r>
            <a:r>
              <a:rPr lang="ru-RU" sz="1200" dirty="0"/>
              <a:t>. </a:t>
            </a:r>
            <a:r>
              <a:rPr lang="ru-RU" sz="1200" dirty="0" err="1"/>
              <a:t>Речовини</a:t>
            </a:r>
            <a:r>
              <a:rPr lang="ru-RU" sz="1200" dirty="0"/>
              <a:t>, </a:t>
            </a:r>
            <a:r>
              <a:rPr lang="ru-RU" sz="1200" dirty="0" err="1"/>
              <a:t>які</a:t>
            </a:r>
            <a:r>
              <a:rPr lang="ru-RU" sz="1200" dirty="0"/>
              <a:t> </a:t>
            </a:r>
            <a:r>
              <a:rPr lang="ru-RU" sz="1200" dirty="0" err="1"/>
              <a:t>проявляють</a:t>
            </a:r>
            <a:r>
              <a:rPr lang="ru-RU" sz="1200" dirty="0"/>
              <a:t> </a:t>
            </a:r>
            <a:r>
              <a:rPr lang="ru-RU" sz="1200" dirty="0" err="1"/>
              <a:t>таку</a:t>
            </a:r>
            <a:r>
              <a:rPr lang="ru-RU" sz="1200" dirty="0"/>
              <a:t> </a:t>
            </a:r>
            <a:r>
              <a:rPr lang="ru-RU" sz="1200" dirty="0" err="1"/>
              <a:t>дію</a:t>
            </a:r>
            <a:r>
              <a:rPr lang="ru-RU" sz="1200" dirty="0"/>
              <a:t>, </a:t>
            </a:r>
            <a:r>
              <a:rPr lang="ru-RU" sz="1200" dirty="0" err="1" smtClean="0"/>
              <a:t>називають</a:t>
            </a:r>
            <a:r>
              <a:rPr lang="ru-RU" sz="1200" dirty="0"/>
              <a:t> </a:t>
            </a:r>
            <a:r>
              <a:rPr lang="ru-RU" sz="1200" dirty="0" err="1" smtClean="0"/>
              <a:t>токсикантами</a:t>
            </a:r>
            <a:r>
              <a:rPr lang="ru-RU" sz="1200" dirty="0"/>
              <a:t>, а сам </a:t>
            </a:r>
            <a:r>
              <a:rPr lang="ru-RU" sz="1200" dirty="0" err="1"/>
              <a:t>процес</a:t>
            </a:r>
            <a:r>
              <a:rPr lang="ru-RU" sz="1200" dirty="0"/>
              <a:t> </a:t>
            </a:r>
            <a:r>
              <a:rPr lang="ru-RU" sz="1200" dirty="0" err="1"/>
              <a:t>надходження</a:t>
            </a:r>
            <a:r>
              <a:rPr lang="ru-RU" sz="1200" dirty="0"/>
              <a:t> </a:t>
            </a:r>
            <a:r>
              <a:rPr lang="ru-RU" sz="1200" dirty="0" err="1"/>
              <a:t>отруйних</a:t>
            </a:r>
            <a:r>
              <a:rPr lang="ru-RU" sz="1200" dirty="0"/>
              <a:t> </a:t>
            </a:r>
            <a:r>
              <a:rPr lang="ru-RU" sz="1200" dirty="0" err="1"/>
              <a:t>речовин</a:t>
            </a:r>
            <a:r>
              <a:rPr lang="ru-RU" sz="1200" dirty="0"/>
              <a:t> у </a:t>
            </a:r>
            <a:r>
              <a:rPr lang="ru-RU" sz="1200" dirty="0" err="1"/>
              <a:t>водні</a:t>
            </a:r>
            <a:r>
              <a:rPr lang="ru-RU" sz="1200" dirty="0"/>
              <a:t> </a:t>
            </a:r>
            <a:r>
              <a:rPr lang="ru-RU" sz="1200" dirty="0" err="1"/>
              <a:t>об'єкти</a:t>
            </a:r>
            <a:r>
              <a:rPr lang="ru-RU" sz="1200" dirty="0"/>
              <a:t> </a:t>
            </a:r>
            <a:r>
              <a:rPr lang="ru-RU" sz="1200" dirty="0" smtClean="0"/>
              <a:t>-</a:t>
            </a:r>
            <a:r>
              <a:rPr lang="ru-RU" sz="1200" dirty="0" err="1" smtClean="0"/>
              <a:t>токсифікацією</a:t>
            </a:r>
            <a:r>
              <a:rPr lang="ru-RU" sz="1200" dirty="0"/>
              <a:t>.</a:t>
            </a:r>
          </a:p>
          <a:p>
            <a:pPr algn="just"/>
            <a:r>
              <a:rPr lang="ru-RU" sz="1200" dirty="0" err="1"/>
              <a:t>Перелік</a:t>
            </a:r>
            <a:r>
              <a:rPr lang="ru-RU" sz="1200" dirty="0"/>
              <a:t> </a:t>
            </a:r>
            <a:r>
              <a:rPr lang="ru-RU" sz="1200" dirty="0" err="1"/>
              <a:t>ксенобіотиків</a:t>
            </a:r>
            <a:r>
              <a:rPr lang="ru-RU" sz="1200" dirty="0"/>
              <a:t>, </a:t>
            </a:r>
            <a:r>
              <a:rPr lang="ru-RU" sz="1200" dirty="0" err="1"/>
              <a:t>які</a:t>
            </a:r>
            <a:r>
              <a:rPr lang="ru-RU" sz="1200" dirty="0"/>
              <a:t> </a:t>
            </a:r>
            <a:r>
              <a:rPr lang="ru-RU" sz="1200" dirty="0" err="1"/>
              <a:t>надходять</a:t>
            </a:r>
            <a:r>
              <a:rPr lang="ru-RU" sz="1200" dirty="0"/>
              <a:t> у </a:t>
            </a:r>
            <a:r>
              <a:rPr lang="ru-RU" sz="1200" dirty="0" err="1"/>
              <a:t>водні</a:t>
            </a:r>
            <a:r>
              <a:rPr lang="ru-RU" sz="1200" dirty="0"/>
              <a:t> </a:t>
            </a:r>
            <a:r>
              <a:rPr lang="ru-RU" sz="1200" dirty="0" err="1"/>
              <a:t>екосистеми</a:t>
            </a:r>
            <a:r>
              <a:rPr lang="ru-RU" sz="1200" dirty="0"/>
              <a:t>, </a:t>
            </a:r>
            <a:r>
              <a:rPr lang="ru-RU" sz="1200" dirty="0" err="1"/>
              <a:t>з</a:t>
            </a:r>
            <a:r>
              <a:rPr lang="ru-RU" sz="1200" dirty="0"/>
              <a:t> </a:t>
            </a:r>
            <a:r>
              <a:rPr lang="ru-RU" sz="1200" dirty="0" err="1"/>
              <a:t>кожним</a:t>
            </a:r>
            <a:r>
              <a:rPr lang="ru-RU" sz="1200" dirty="0"/>
              <a:t> роком </a:t>
            </a:r>
            <a:r>
              <a:rPr lang="ru-RU" sz="1200" dirty="0" err="1" smtClean="0"/>
              <a:t>зростає</a:t>
            </a:r>
            <a:r>
              <a:rPr lang="ru-RU" sz="1200" dirty="0" smtClean="0"/>
              <a:t>. За </a:t>
            </a:r>
            <a:r>
              <a:rPr lang="ru-RU" sz="1200" dirty="0" err="1"/>
              <a:t>даними</a:t>
            </a:r>
            <a:r>
              <a:rPr lang="ru-RU" sz="1200" dirty="0"/>
              <a:t> </a:t>
            </a:r>
            <a:r>
              <a:rPr lang="ru-RU" sz="1200" dirty="0" err="1"/>
              <a:t>міжнародних</a:t>
            </a:r>
            <a:r>
              <a:rPr lang="ru-RU" sz="1200" dirty="0"/>
              <a:t> </a:t>
            </a:r>
            <a:r>
              <a:rPr lang="ru-RU" sz="1200" dirty="0" err="1"/>
              <a:t>природоохоронних</a:t>
            </a:r>
            <a:r>
              <a:rPr lang="ru-RU" sz="1200" dirty="0"/>
              <a:t> </a:t>
            </a:r>
            <a:r>
              <a:rPr lang="ru-RU" sz="1200" dirty="0" err="1"/>
              <a:t>організацій</a:t>
            </a:r>
            <a:r>
              <a:rPr lang="ru-RU" sz="1200" dirty="0"/>
              <a:t> </a:t>
            </a:r>
            <a:r>
              <a:rPr lang="ru-RU" sz="1200" dirty="0" err="1"/>
              <a:t>кількість</a:t>
            </a:r>
            <a:r>
              <a:rPr lang="ru-RU" sz="1200" dirty="0"/>
              <a:t> </a:t>
            </a:r>
            <a:r>
              <a:rPr lang="ru-RU" sz="1200" dirty="0" err="1"/>
              <a:t>синтезованих</a:t>
            </a:r>
            <a:r>
              <a:rPr lang="ru-RU" sz="1200" dirty="0"/>
              <a:t> </a:t>
            </a:r>
            <a:r>
              <a:rPr lang="ru-RU" sz="1200" dirty="0" err="1" smtClean="0"/>
              <a:t>і</a:t>
            </a:r>
            <a:r>
              <a:rPr lang="ru-RU" sz="1200" dirty="0"/>
              <a:t> </a:t>
            </a:r>
            <a:r>
              <a:rPr lang="ru-RU" sz="1200" dirty="0" err="1" smtClean="0"/>
              <a:t>виділених</a:t>
            </a:r>
            <a:r>
              <a:rPr lang="ru-RU" sz="1200" dirty="0" smtClean="0"/>
              <a:t> </a:t>
            </a:r>
            <a:r>
              <a:rPr lang="ru-RU" sz="1200" dirty="0" err="1"/>
              <a:t>з</a:t>
            </a:r>
            <a:r>
              <a:rPr lang="ru-RU" sz="1200" dirty="0"/>
              <a:t> </a:t>
            </a:r>
            <a:r>
              <a:rPr lang="ru-RU" sz="1200" dirty="0" err="1"/>
              <a:t>природних</a:t>
            </a:r>
            <a:r>
              <a:rPr lang="ru-RU" sz="1200" dirty="0"/>
              <a:t> </a:t>
            </a:r>
            <a:r>
              <a:rPr lang="ru-RU" sz="1200" dirty="0" err="1"/>
              <a:t>джерел</a:t>
            </a:r>
            <a:r>
              <a:rPr lang="ru-RU" sz="1200" dirty="0"/>
              <a:t> </a:t>
            </a:r>
            <a:r>
              <a:rPr lang="ru-RU" sz="1200" dirty="0" err="1"/>
              <a:t>токсичних</a:t>
            </a:r>
            <a:r>
              <a:rPr lang="ru-RU" sz="1200" dirty="0"/>
              <a:t> </a:t>
            </a:r>
            <a:r>
              <a:rPr lang="ru-RU" sz="1200" dirty="0" err="1"/>
              <a:t>речовин</a:t>
            </a:r>
            <a:r>
              <a:rPr lang="ru-RU" sz="1200" dirty="0"/>
              <a:t> </a:t>
            </a:r>
            <a:r>
              <a:rPr lang="ru-RU" sz="1200" dirty="0" err="1"/>
              <a:t>вже</a:t>
            </a:r>
            <a:r>
              <a:rPr lang="ru-RU" sz="1200" dirty="0"/>
              <a:t> </a:t>
            </a:r>
            <a:r>
              <a:rPr lang="ru-RU" sz="1200" dirty="0" err="1"/>
              <a:t>перевищила</a:t>
            </a:r>
            <a:r>
              <a:rPr lang="ru-RU" sz="1200" dirty="0"/>
              <a:t> 6 млн.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 smtClean="0"/>
              <a:t>продовжує</a:t>
            </a:r>
            <a:r>
              <a:rPr lang="ru-RU" sz="1200" dirty="0"/>
              <a:t> </a:t>
            </a:r>
            <a:r>
              <a:rPr lang="ru-RU" sz="1200" dirty="0" err="1" smtClean="0"/>
              <a:t>зростати</a:t>
            </a:r>
            <a:r>
              <a:rPr lang="ru-RU" sz="1200" dirty="0" smtClean="0"/>
              <a:t> </a:t>
            </a:r>
            <a:r>
              <a:rPr lang="ru-RU" sz="1200" dirty="0" err="1"/>
              <a:t>щорічно</a:t>
            </a:r>
            <a:r>
              <a:rPr lang="ru-RU" sz="1200" dirty="0"/>
              <a:t> </a:t>
            </a:r>
            <a:r>
              <a:rPr lang="ru-RU" sz="1200" dirty="0" err="1"/>
              <a:t>приблизно</a:t>
            </a:r>
            <a:r>
              <a:rPr lang="ru-RU" sz="1200" dirty="0"/>
              <a:t> на 5%. </a:t>
            </a:r>
            <a:r>
              <a:rPr lang="ru-RU" sz="1200" dirty="0" err="1"/>
              <a:t>Деякі</a:t>
            </a:r>
            <a:r>
              <a:rPr lang="ru-RU" sz="1200" dirty="0"/>
              <a:t> </a:t>
            </a:r>
            <a:r>
              <a:rPr lang="ru-RU" sz="1200" dirty="0" err="1"/>
              <a:t>з</a:t>
            </a:r>
            <a:r>
              <a:rPr lang="ru-RU" sz="1200" dirty="0"/>
              <a:t> них не </a:t>
            </a:r>
            <a:r>
              <a:rPr lang="ru-RU" sz="1200" dirty="0" err="1"/>
              <a:t>тільки</a:t>
            </a:r>
            <a:r>
              <a:rPr lang="ru-RU" sz="1200" dirty="0"/>
              <a:t> </a:t>
            </a:r>
            <a:r>
              <a:rPr lang="ru-RU" sz="1200" dirty="0" err="1"/>
              <a:t>токсичні</a:t>
            </a:r>
            <a:r>
              <a:rPr lang="ru-RU" sz="1200" dirty="0"/>
              <a:t>, </a:t>
            </a:r>
            <a:r>
              <a:rPr lang="ru-RU" sz="1200" dirty="0" err="1"/>
              <a:t>але</a:t>
            </a:r>
            <a:r>
              <a:rPr lang="ru-RU" sz="1200" dirty="0"/>
              <a:t> </a:t>
            </a:r>
            <a:r>
              <a:rPr lang="ru-RU" sz="1200" dirty="0" err="1"/>
              <a:t>й</a:t>
            </a:r>
            <a:r>
              <a:rPr lang="ru-RU" sz="1200" dirty="0"/>
              <a:t> </a:t>
            </a:r>
            <a:r>
              <a:rPr lang="ru-RU" sz="1200" dirty="0" err="1"/>
              <a:t>впливають</a:t>
            </a:r>
            <a:r>
              <a:rPr lang="ru-RU" sz="1200" dirty="0"/>
              <a:t> </a:t>
            </a:r>
            <a:r>
              <a:rPr lang="ru-RU" sz="1200" dirty="0" smtClean="0"/>
              <a:t>на </a:t>
            </a:r>
            <a:r>
              <a:rPr lang="ru-RU" sz="1200" dirty="0" err="1" smtClean="0"/>
              <a:t>спадковість</a:t>
            </a:r>
            <a:r>
              <a:rPr lang="ru-RU" sz="1200" dirty="0"/>
              <a:t>, </a:t>
            </a:r>
            <a:r>
              <a:rPr lang="ru-RU" sz="1200" dirty="0" err="1"/>
              <a:t>спричиняють</a:t>
            </a:r>
            <a:r>
              <a:rPr lang="ru-RU" sz="1200" dirty="0"/>
              <a:t> </a:t>
            </a:r>
            <a:r>
              <a:rPr lang="ru-RU" sz="1200" dirty="0" err="1"/>
              <a:t>виникнення</a:t>
            </a:r>
            <a:r>
              <a:rPr lang="ru-RU" sz="1200" dirty="0"/>
              <a:t> </a:t>
            </a:r>
            <a:r>
              <a:rPr lang="ru-RU" sz="1200" dirty="0" err="1"/>
              <a:t>пухлин</a:t>
            </a:r>
            <a:r>
              <a:rPr lang="ru-RU" sz="1200" dirty="0"/>
              <a:t> та </a:t>
            </a:r>
            <a:r>
              <a:rPr lang="ru-RU" sz="1200" dirty="0" err="1"/>
              <a:t>народження</a:t>
            </a:r>
            <a:r>
              <a:rPr lang="ru-RU" sz="1200" dirty="0"/>
              <a:t> </a:t>
            </a:r>
            <a:r>
              <a:rPr lang="ru-RU" sz="1200" dirty="0" err="1"/>
              <a:t>виродливих</a:t>
            </a:r>
            <a:r>
              <a:rPr lang="ru-RU" sz="1200" dirty="0"/>
              <a:t> </a:t>
            </a:r>
            <a:r>
              <a:rPr lang="ru-RU" sz="1200" dirty="0" err="1"/>
              <a:t>особин</a:t>
            </a:r>
            <a:r>
              <a:rPr lang="ru-RU" sz="1200" dirty="0"/>
              <a:t> </a:t>
            </a:r>
            <a:r>
              <a:rPr lang="ru-RU" sz="1200" dirty="0" smtClean="0"/>
              <a:t>у </a:t>
            </a:r>
            <a:r>
              <a:rPr lang="ru-RU" sz="1200" dirty="0" err="1" smtClean="0"/>
              <a:t>водяних</a:t>
            </a:r>
            <a:r>
              <a:rPr lang="ru-RU" sz="1200" dirty="0" smtClean="0"/>
              <a:t> </a:t>
            </a:r>
            <a:r>
              <a:rPr lang="ru-RU" sz="1200" dirty="0" err="1"/>
              <a:t>тварин</a:t>
            </a:r>
            <a:r>
              <a:rPr lang="ru-RU" sz="1200" dirty="0"/>
              <a:t>. </a:t>
            </a:r>
            <a:r>
              <a:rPr lang="ru-RU" sz="1200" dirty="0" err="1"/>
              <a:t>Джерела</a:t>
            </a:r>
            <a:r>
              <a:rPr lang="ru-RU" sz="1200" dirty="0"/>
              <a:t>:</a:t>
            </a:r>
          </a:p>
          <a:p>
            <a:pPr algn="just"/>
            <a:r>
              <a:rPr lang="ru-RU" sz="1200" dirty="0"/>
              <a:t>1. </a:t>
            </a:r>
            <a:r>
              <a:rPr lang="ru-RU" sz="1200" dirty="0" err="1"/>
              <a:t>Стічні</a:t>
            </a:r>
            <a:r>
              <a:rPr lang="ru-RU" sz="1200" dirty="0"/>
              <a:t> води </a:t>
            </a:r>
            <a:r>
              <a:rPr lang="ru-RU" sz="1200" dirty="0" err="1"/>
              <a:t>промислових</a:t>
            </a:r>
            <a:r>
              <a:rPr lang="ru-RU" sz="1200" dirty="0"/>
              <a:t> </a:t>
            </a:r>
            <a:r>
              <a:rPr lang="ru-RU" sz="1200" dirty="0" err="1"/>
              <a:t>підприємств</a:t>
            </a:r>
            <a:r>
              <a:rPr lang="ru-RU" sz="1200" dirty="0"/>
              <a:t>, як правило, </a:t>
            </a:r>
            <a:r>
              <a:rPr lang="ru-RU" sz="1200" dirty="0" err="1"/>
              <a:t>містять</a:t>
            </a:r>
            <a:r>
              <a:rPr lang="ru-RU" sz="1200" dirty="0"/>
              <a:t> </a:t>
            </a:r>
            <a:r>
              <a:rPr lang="ru-RU" sz="1200" dirty="0" err="1"/>
              <a:t>цілий</a:t>
            </a:r>
            <a:r>
              <a:rPr lang="ru-RU" sz="1200" dirty="0"/>
              <a:t> </a:t>
            </a:r>
            <a:r>
              <a:rPr lang="ru-RU" sz="1200" dirty="0" smtClean="0"/>
              <a:t>комплекс </a:t>
            </a:r>
            <a:r>
              <a:rPr lang="ru-RU" sz="1200" dirty="0" err="1" smtClean="0"/>
              <a:t>токсикантів</a:t>
            </a:r>
            <a:r>
              <a:rPr lang="ru-RU" sz="1200" dirty="0" smtClean="0"/>
              <a:t> </a:t>
            </a:r>
            <a:r>
              <a:rPr lang="ru-RU" sz="1200" dirty="0" err="1"/>
              <a:t>різної</a:t>
            </a:r>
            <a:r>
              <a:rPr lang="ru-RU" sz="1200" dirty="0"/>
              <a:t> </a:t>
            </a:r>
            <a:r>
              <a:rPr lang="ru-RU" sz="1200" dirty="0" err="1"/>
              <a:t>хімічної</a:t>
            </a:r>
            <a:r>
              <a:rPr lang="ru-RU" sz="1200" dirty="0"/>
              <a:t> </a:t>
            </a:r>
            <a:r>
              <a:rPr lang="ru-RU" sz="1200" dirty="0" err="1"/>
              <a:t>природи</a:t>
            </a:r>
            <a:r>
              <a:rPr lang="ru-RU" sz="1200" dirty="0"/>
              <a:t>.</a:t>
            </a:r>
          </a:p>
          <a:p>
            <a:pPr algn="just"/>
            <a:r>
              <a:rPr lang="ru-RU" sz="1200" dirty="0"/>
              <a:t>2. </a:t>
            </a:r>
            <a:r>
              <a:rPr lang="ru-RU" sz="1200" dirty="0" err="1"/>
              <a:t>Сільськогосподарський</a:t>
            </a:r>
            <a:r>
              <a:rPr lang="ru-RU" sz="1200" dirty="0"/>
              <a:t> </a:t>
            </a:r>
            <a:r>
              <a:rPr lang="ru-RU" sz="1200" dirty="0" err="1"/>
              <a:t>стік</a:t>
            </a:r>
            <a:r>
              <a:rPr lang="ru-RU" sz="1200" dirty="0"/>
              <a:t> </a:t>
            </a:r>
            <a:r>
              <a:rPr lang="ru-RU" sz="1200" dirty="0" err="1"/>
              <a:t>з</a:t>
            </a:r>
            <a:r>
              <a:rPr lang="ru-RU" sz="1200" dirty="0"/>
              <a:t> </a:t>
            </a:r>
            <a:r>
              <a:rPr lang="ru-RU" sz="1200" dirty="0" err="1"/>
              <a:t>полів</a:t>
            </a:r>
            <a:r>
              <a:rPr lang="ru-RU" sz="1200" dirty="0"/>
              <a:t> </a:t>
            </a:r>
            <a:r>
              <a:rPr lang="ru-RU" sz="1200" dirty="0" err="1"/>
              <a:t>містить</a:t>
            </a:r>
            <a:r>
              <a:rPr lang="ru-RU" sz="1200" dirty="0"/>
              <a:t>, в основному, </a:t>
            </a:r>
            <a:r>
              <a:rPr lang="ru-RU" sz="1200" dirty="0" err="1"/>
              <a:t>залишки</a:t>
            </a:r>
            <a:r>
              <a:rPr lang="ru-RU" sz="1200" dirty="0"/>
              <a:t> </a:t>
            </a:r>
            <a:r>
              <a:rPr lang="ru-RU" sz="1200" dirty="0" err="1"/>
              <a:t>пестицидів</a:t>
            </a:r>
            <a:r>
              <a:rPr lang="ru-RU" sz="1200" dirty="0"/>
              <a:t> </a:t>
            </a:r>
            <a:r>
              <a:rPr lang="ru-RU" sz="1200" dirty="0" smtClean="0"/>
              <a:t>у </a:t>
            </a:r>
            <a:r>
              <a:rPr lang="ru-RU" sz="1200" dirty="0" err="1" smtClean="0"/>
              <a:t>поєднанні</a:t>
            </a:r>
            <a:r>
              <a:rPr lang="ru-RU" sz="1200" dirty="0" smtClean="0"/>
              <a:t> </a:t>
            </a:r>
            <a:r>
              <a:rPr lang="ru-RU" sz="1200" dirty="0" err="1"/>
              <a:t>з</a:t>
            </a:r>
            <a:r>
              <a:rPr lang="ru-RU" sz="1200" dirty="0"/>
              <a:t> </a:t>
            </a:r>
            <a:r>
              <a:rPr lang="ru-RU" sz="1200" dirty="0" err="1"/>
              <a:t>мінеральними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органічними</a:t>
            </a:r>
            <a:r>
              <a:rPr lang="ru-RU" sz="1200" dirty="0"/>
              <a:t> </a:t>
            </a:r>
            <a:r>
              <a:rPr lang="ru-RU" sz="1200" dirty="0" err="1"/>
              <a:t>добривами</a:t>
            </a:r>
            <a:r>
              <a:rPr lang="ru-RU" sz="1200" dirty="0"/>
              <a:t>.</a:t>
            </a:r>
          </a:p>
          <a:p>
            <a:pPr algn="just"/>
            <a:r>
              <a:rPr lang="ru-RU" sz="1200" dirty="0"/>
              <a:t>3. </a:t>
            </a:r>
            <a:r>
              <a:rPr lang="ru-RU" sz="1200" dirty="0" err="1"/>
              <a:t>Хімічні</a:t>
            </a:r>
            <a:r>
              <a:rPr lang="ru-RU" sz="1200" dirty="0"/>
              <a:t> </a:t>
            </a:r>
            <a:r>
              <a:rPr lang="ru-RU" sz="1200" dirty="0" err="1"/>
              <a:t>підприємства</a:t>
            </a:r>
            <a:r>
              <a:rPr lang="ru-RU" sz="1200" dirty="0"/>
              <a:t>.</a:t>
            </a:r>
          </a:p>
          <a:p>
            <a:pPr algn="just"/>
            <a:r>
              <a:rPr lang="ru-RU" sz="1200" dirty="0"/>
              <a:t>4. </a:t>
            </a:r>
            <a:r>
              <a:rPr lang="ru-RU" sz="1200" dirty="0" err="1"/>
              <a:t>Біоциди</a:t>
            </a:r>
            <a:r>
              <a:rPr lang="ru-RU" sz="1200" dirty="0"/>
              <a:t> для </a:t>
            </a:r>
            <a:r>
              <a:rPr lang="ru-RU" sz="1200" dirty="0" err="1"/>
              <a:t>боротьби</a:t>
            </a:r>
            <a:r>
              <a:rPr lang="ru-RU" sz="1200" dirty="0"/>
              <a:t> </a:t>
            </a:r>
            <a:r>
              <a:rPr lang="ru-RU" sz="1200" dirty="0" err="1"/>
              <a:t>з</a:t>
            </a:r>
            <a:r>
              <a:rPr lang="ru-RU" sz="1200" dirty="0"/>
              <a:t> так </a:t>
            </a:r>
            <a:r>
              <a:rPr lang="ru-RU" sz="1200" dirty="0" err="1"/>
              <a:t>званими</a:t>
            </a:r>
            <a:r>
              <a:rPr lang="ru-RU" sz="1200" dirty="0"/>
              <a:t> </a:t>
            </a:r>
            <a:r>
              <a:rPr lang="ru-RU" sz="1200" dirty="0" err="1"/>
              <a:t>шкідливими</a:t>
            </a:r>
            <a:r>
              <a:rPr lang="ru-RU" sz="1200" dirty="0"/>
              <a:t>, </a:t>
            </a:r>
            <a:r>
              <a:rPr lang="ru-RU" sz="1200" dirty="0" err="1"/>
              <a:t>або</a:t>
            </a:r>
            <a:r>
              <a:rPr lang="ru-RU" sz="1200" dirty="0"/>
              <a:t> "</a:t>
            </a:r>
            <a:r>
              <a:rPr lang="ru-RU" sz="1200" dirty="0" err="1"/>
              <a:t>смітними</a:t>
            </a:r>
            <a:r>
              <a:rPr lang="ru-RU" sz="1200" dirty="0"/>
              <a:t>" </a:t>
            </a:r>
            <a:r>
              <a:rPr lang="ru-RU" sz="1200" dirty="0" err="1"/>
              <a:t>гідробіонтами</a:t>
            </a:r>
            <a:r>
              <a:rPr lang="ru-RU" sz="1200" dirty="0"/>
              <a:t> </a:t>
            </a:r>
            <a:r>
              <a:rPr lang="ru-RU" sz="1200" dirty="0" smtClean="0"/>
              <a:t>- личинками </a:t>
            </a:r>
            <a:r>
              <a:rPr lang="ru-RU" sz="1200" dirty="0" err="1"/>
              <a:t>кровососних</a:t>
            </a:r>
            <a:r>
              <a:rPr lang="ru-RU" sz="1200" dirty="0"/>
              <a:t> комах (</a:t>
            </a:r>
            <a:r>
              <a:rPr lang="ru-RU" sz="1200" dirty="0" err="1"/>
              <a:t>інсектициди</a:t>
            </a:r>
            <a:r>
              <a:rPr lang="ru-RU" sz="1200" dirty="0"/>
              <a:t>), </a:t>
            </a:r>
            <a:r>
              <a:rPr lang="ru-RU" sz="1200" dirty="0" err="1"/>
              <a:t>кліщів</a:t>
            </a:r>
            <a:r>
              <a:rPr lang="ru-RU" sz="1200" dirty="0"/>
              <a:t> (</a:t>
            </a:r>
            <a:r>
              <a:rPr lang="ru-RU" sz="1200" dirty="0" err="1"/>
              <a:t>акарициди</a:t>
            </a:r>
            <a:r>
              <a:rPr lang="ru-RU" sz="1200" dirty="0"/>
              <a:t>), </a:t>
            </a:r>
            <a:r>
              <a:rPr lang="ru-RU" sz="1200" dirty="0" err="1" smtClean="0"/>
              <a:t>водяних</a:t>
            </a:r>
            <a:r>
              <a:rPr lang="ru-RU" sz="1200" dirty="0"/>
              <a:t> </a:t>
            </a:r>
            <a:r>
              <a:rPr lang="ru-RU" sz="1200" dirty="0" err="1" smtClean="0"/>
              <a:t>макрофітів</a:t>
            </a:r>
            <a:r>
              <a:rPr lang="ru-RU" sz="1200" dirty="0" smtClean="0"/>
              <a:t> </a:t>
            </a:r>
            <a:r>
              <a:rPr lang="ru-RU" sz="1200" dirty="0"/>
              <a:t>(</a:t>
            </a:r>
            <a:r>
              <a:rPr lang="ru-RU" sz="1200" dirty="0" err="1"/>
              <a:t>гербіциди</a:t>
            </a:r>
            <a:r>
              <a:rPr lang="ru-RU" sz="1200" dirty="0"/>
              <a:t>), </a:t>
            </a:r>
            <a:r>
              <a:rPr lang="ru-RU" sz="1200" dirty="0" err="1"/>
              <a:t>водоростями-збудниками</a:t>
            </a:r>
            <a:r>
              <a:rPr lang="ru-RU" sz="1200" dirty="0"/>
              <a:t> "</a:t>
            </a:r>
            <a:r>
              <a:rPr lang="ru-RU" sz="1200" dirty="0" err="1"/>
              <a:t>цвітіння</a:t>
            </a:r>
            <a:r>
              <a:rPr lang="ru-RU" sz="1200" dirty="0"/>
              <a:t>" води (</a:t>
            </a:r>
            <a:r>
              <a:rPr lang="ru-RU" sz="1200" dirty="0" err="1"/>
              <a:t>альгіциди</a:t>
            </a:r>
            <a:r>
              <a:rPr lang="ru-RU" sz="1200" dirty="0" smtClean="0"/>
              <a:t>), </a:t>
            </a:r>
            <a:r>
              <a:rPr lang="ru-RU" sz="1200" dirty="0" err="1" smtClean="0"/>
              <a:t>молюсками</a:t>
            </a:r>
            <a:r>
              <a:rPr lang="ru-RU" sz="1200" dirty="0" smtClean="0"/>
              <a:t> </a:t>
            </a:r>
            <a:r>
              <a:rPr lang="ru-RU" sz="1200" dirty="0"/>
              <a:t>(</a:t>
            </a:r>
            <a:r>
              <a:rPr lang="ru-RU" sz="1200" dirty="0" err="1"/>
              <a:t>молюскоциди</a:t>
            </a:r>
            <a:r>
              <a:rPr lang="ru-RU" sz="1200" dirty="0"/>
              <a:t>), "</a:t>
            </a:r>
            <a:r>
              <a:rPr lang="ru-RU" sz="1200" dirty="0" err="1"/>
              <a:t>смітними</a:t>
            </a:r>
            <a:r>
              <a:rPr lang="ru-RU" sz="1200" dirty="0"/>
              <a:t>" </a:t>
            </a:r>
            <a:r>
              <a:rPr lang="ru-RU" sz="1200" dirty="0" err="1"/>
              <a:t>рибами</a:t>
            </a:r>
            <a:r>
              <a:rPr lang="ru-RU" sz="1200" dirty="0"/>
              <a:t> (</a:t>
            </a:r>
            <a:r>
              <a:rPr lang="ru-RU" sz="1200" dirty="0" err="1"/>
              <a:t>іхтіоциди</a:t>
            </a:r>
            <a:r>
              <a:rPr lang="ru-RU" sz="1200" dirty="0"/>
              <a:t>). </a:t>
            </a:r>
            <a:r>
              <a:rPr lang="ru-RU" sz="1200" dirty="0" err="1"/>
              <a:t>Дослідження</a:t>
            </a:r>
            <a:r>
              <a:rPr lang="ru-RU" sz="1200" dirty="0"/>
              <a:t> </a:t>
            </a:r>
            <a:r>
              <a:rPr lang="ru-RU" sz="1200" dirty="0" err="1"/>
              <a:t>впливу</a:t>
            </a:r>
            <a:endParaRPr lang="ru-RU" sz="1200" dirty="0"/>
          </a:p>
          <a:p>
            <a:pPr algn="just"/>
            <a:r>
              <a:rPr lang="ru-RU" sz="1200" dirty="0" err="1"/>
              <a:t>біоцидів</a:t>
            </a:r>
            <a:r>
              <a:rPr lang="ru-RU" sz="1200" dirty="0"/>
              <a:t> на </a:t>
            </a:r>
            <a:r>
              <a:rPr lang="ru-RU" sz="1200" dirty="0" err="1"/>
              <a:t>гідробіонтів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водні</a:t>
            </a:r>
            <a:r>
              <a:rPr lang="ru-RU" sz="1200" dirty="0"/>
              <a:t> </a:t>
            </a:r>
            <a:r>
              <a:rPr lang="ru-RU" sz="1200" dirty="0" err="1"/>
              <a:t>екосистеми</a:t>
            </a:r>
            <a:r>
              <a:rPr lang="ru-RU" sz="1200" dirty="0"/>
              <a:t> в </a:t>
            </a:r>
            <a:r>
              <a:rPr lang="ru-RU" sz="1200" dirty="0" err="1"/>
              <a:t>цілому</a:t>
            </a:r>
            <a:r>
              <a:rPr lang="ru-RU" sz="1200" dirty="0"/>
              <a:t> </a:t>
            </a:r>
            <a:r>
              <a:rPr lang="ru-RU" sz="1200" dirty="0" err="1"/>
              <a:t>засвідчило</a:t>
            </a:r>
            <a:r>
              <a:rPr lang="ru-RU" sz="1200" dirty="0"/>
              <a:t>, </a:t>
            </a:r>
            <a:r>
              <a:rPr lang="ru-RU" sz="1200" dirty="0" err="1"/>
              <a:t>що</a:t>
            </a:r>
            <a:r>
              <a:rPr lang="ru-RU" sz="1200" dirty="0"/>
              <a:t> вони </a:t>
            </a:r>
            <a:r>
              <a:rPr lang="ru-RU" sz="1200" dirty="0" err="1" smtClean="0"/>
              <a:t>мають</a:t>
            </a:r>
            <a:r>
              <a:rPr lang="ru-RU" sz="1200" dirty="0"/>
              <a:t> </a:t>
            </a:r>
            <a:r>
              <a:rPr lang="ru-RU" sz="1200" dirty="0" err="1" smtClean="0"/>
              <a:t>багато</a:t>
            </a:r>
            <a:r>
              <a:rPr lang="ru-RU" sz="1200" dirty="0" smtClean="0"/>
              <a:t> </a:t>
            </a:r>
            <a:r>
              <a:rPr lang="ru-RU" sz="1200" dirty="0" err="1"/>
              <a:t>небажаних</a:t>
            </a:r>
            <a:r>
              <a:rPr lang="ru-RU" sz="1200" dirty="0"/>
              <a:t> </a:t>
            </a:r>
            <a:r>
              <a:rPr lang="ru-RU" sz="1200" dirty="0" err="1"/>
              <a:t>побічних</a:t>
            </a:r>
            <a:r>
              <a:rPr lang="ru-RU" sz="1200" dirty="0"/>
              <a:t> </a:t>
            </a:r>
            <a:r>
              <a:rPr lang="ru-RU" sz="1200" dirty="0" err="1"/>
              <a:t>наслідків</a:t>
            </a:r>
            <a:r>
              <a:rPr lang="ru-RU" sz="1200" dirty="0"/>
              <a:t> та </a:t>
            </a:r>
            <a:r>
              <a:rPr lang="ru-RU" sz="1200" dirty="0" err="1"/>
              <a:t>істотно</a:t>
            </a:r>
            <a:r>
              <a:rPr lang="ru-RU" sz="1200" dirty="0"/>
              <a:t> </a:t>
            </a:r>
            <a:r>
              <a:rPr lang="ru-RU" sz="1200" dirty="0" err="1"/>
              <a:t>порушують</a:t>
            </a:r>
            <a:r>
              <a:rPr lang="ru-RU" sz="1200" dirty="0"/>
              <a:t> </a:t>
            </a:r>
            <a:r>
              <a:rPr lang="ru-RU" sz="1200" dirty="0" err="1"/>
              <a:t>екологічну</a:t>
            </a:r>
            <a:r>
              <a:rPr lang="ru-RU" sz="1200" dirty="0"/>
              <a:t> </a:t>
            </a:r>
            <a:r>
              <a:rPr lang="ru-RU" sz="1200" dirty="0" err="1"/>
              <a:t>рівновагу</a:t>
            </a:r>
            <a:r>
              <a:rPr lang="ru-RU" sz="1200" dirty="0"/>
              <a:t> </a:t>
            </a:r>
            <a:r>
              <a:rPr lang="ru-RU" sz="1200" dirty="0" smtClean="0"/>
              <a:t>у </a:t>
            </a:r>
            <a:r>
              <a:rPr lang="ru-RU" sz="1200" dirty="0" err="1" smtClean="0"/>
              <a:t>водоймах</a:t>
            </a:r>
            <a:r>
              <a:rPr lang="ru-RU" sz="1200" dirty="0"/>
              <a:t>.</a:t>
            </a:r>
          </a:p>
          <a:p>
            <a:pPr algn="just"/>
            <a:r>
              <a:rPr lang="ru-RU" sz="1200" dirty="0"/>
              <a:t>5. </a:t>
            </a:r>
            <a:r>
              <a:rPr lang="ru-RU" sz="1200" dirty="0" err="1"/>
              <a:t>Природна</a:t>
            </a:r>
            <a:r>
              <a:rPr lang="ru-RU" sz="1200" dirty="0"/>
              <a:t> </a:t>
            </a:r>
            <a:r>
              <a:rPr lang="ru-RU" sz="1200" dirty="0" err="1" smtClean="0"/>
              <a:t>токсичність</a:t>
            </a:r>
            <a:r>
              <a:rPr lang="ru-RU" sz="1200" dirty="0" smtClean="0"/>
              <a:t> водного </a:t>
            </a:r>
            <a:r>
              <a:rPr lang="ru-RU" sz="1200" dirty="0" err="1"/>
              <a:t>середовища</a:t>
            </a:r>
            <a:r>
              <a:rPr lang="ru-RU" sz="1200" dirty="0"/>
              <a:t> – </a:t>
            </a:r>
            <a:r>
              <a:rPr lang="ru-RU" sz="1200" dirty="0" err="1" smtClean="0"/>
              <a:t>токсичність</a:t>
            </a:r>
            <a:r>
              <a:rPr lang="ru-RU" sz="1200" dirty="0"/>
              <a:t>, </a:t>
            </a:r>
            <a:r>
              <a:rPr lang="ru-RU" sz="1200" dirty="0" err="1" smtClean="0"/>
              <a:t>обумовлена</a:t>
            </a:r>
            <a:r>
              <a:rPr lang="ru-RU" sz="1200" dirty="0"/>
              <a:t> </a:t>
            </a:r>
            <a:r>
              <a:rPr lang="ru-RU" sz="1200" dirty="0" err="1" smtClean="0"/>
              <a:t>метаболізмом</a:t>
            </a:r>
            <a:r>
              <a:rPr lang="ru-RU" sz="1200" dirty="0" smtClean="0"/>
              <a:t> </a:t>
            </a:r>
            <a:r>
              <a:rPr lang="ru-RU" sz="1200" dirty="0"/>
              <a:t>самих </a:t>
            </a:r>
            <a:r>
              <a:rPr lang="ru-RU" sz="1200" dirty="0" err="1"/>
              <a:t>гідробіонтів</a:t>
            </a:r>
            <a:r>
              <a:rPr lang="ru-RU" sz="1200" dirty="0"/>
              <a:t>. Так, </a:t>
            </a:r>
            <a:r>
              <a:rPr lang="ru-RU" sz="1200" dirty="0" err="1"/>
              <a:t>під</a:t>
            </a:r>
            <a:r>
              <a:rPr lang="ru-RU" sz="1200" dirty="0"/>
              <a:t> час </a:t>
            </a:r>
            <a:r>
              <a:rPr lang="ru-RU" sz="1200" dirty="0" err="1"/>
              <a:t>масового</a:t>
            </a:r>
            <a:r>
              <a:rPr lang="ru-RU" sz="1200" dirty="0"/>
              <a:t> </a:t>
            </a:r>
            <a:r>
              <a:rPr lang="ru-RU" sz="1200" dirty="0" err="1"/>
              <a:t>розвитку</a:t>
            </a:r>
            <a:r>
              <a:rPr lang="ru-RU" sz="1200" dirty="0"/>
              <a:t> </a:t>
            </a:r>
            <a:r>
              <a:rPr lang="ru-RU" sz="1200" dirty="0" err="1" smtClean="0"/>
              <a:t>синьо-зелених</a:t>
            </a:r>
            <a:r>
              <a:rPr lang="ru-RU" sz="1200" dirty="0"/>
              <a:t> </a:t>
            </a:r>
            <a:r>
              <a:rPr lang="ru-RU" sz="1200" dirty="0" err="1" smtClean="0"/>
              <a:t>водоростей</a:t>
            </a:r>
            <a:r>
              <a:rPr lang="ru-RU" sz="1200" dirty="0" smtClean="0"/>
              <a:t> </a:t>
            </a:r>
            <a:r>
              <a:rPr lang="ru-RU" sz="1200" dirty="0"/>
              <a:t>("</a:t>
            </a:r>
            <a:r>
              <a:rPr lang="ru-RU" sz="1200" dirty="0" err="1"/>
              <a:t>цвітіння</a:t>
            </a:r>
            <a:r>
              <a:rPr lang="ru-RU" sz="1200" dirty="0"/>
              <a:t>" води) у </a:t>
            </a:r>
            <a:r>
              <a:rPr lang="ru-RU" sz="1200" dirty="0" err="1"/>
              <a:t>водне</a:t>
            </a:r>
            <a:r>
              <a:rPr lang="ru-RU" sz="1200" dirty="0"/>
              <a:t> </a:t>
            </a:r>
            <a:r>
              <a:rPr lang="ru-RU" sz="1200" dirty="0" err="1"/>
              <a:t>середовище</a:t>
            </a:r>
            <a:r>
              <a:rPr lang="ru-RU" sz="1200" dirty="0"/>
              <a:t> </a:t>
            </a:r>
            <a:r>
              <a:rPr lang="ru-RU" sz="1200" dirty="0" err="1"/>
              <a:t>надходить</a:t>
            </a:r>
            <a:r>
              <a:rPr lang="ru-RU" sz="1200" dirty="0"/>
              <a:t> </a:t>
            </a:r>
            <a:r>
              <a:rPr lang="ru-RU" sz="1200" dirty="0" err="1"/>
              <a:t>значна</a:t>
            </a:r>
            <a:r>
              <a:rPr lang="ru-RU" sz="1200" dirty="0"/>
              <a:t> </a:t>
            </a:r>
            <a:r>
              <a:rPr lang="ru-RU" sz="1200" dirty="0" err="1" smtClean="0"/>
              <a:t>кількість</a:t>
            </a:r>
            <a:r>
              <a:rPr lang="ru-RU" sz="1200" dirty="0"/>
              <a:t> </a:t>
            </a:r>
            <a:r>
              <a:rPr lang="ru-RU" sz="1200" dirty="0" err="1" smtClean="0"/>
              <a:t>токсичних</a:t>
            </a:r>
            <a:r>
              <a:rPr lang="ru-RU" sz="1200" dirty="0" smtClean="0"/>
              <a:t> </a:t>
            </a:r>
            <a:r>
              <a:rPr lang="ru-RU" sz="1200" dirty="0" err="1"/>
              <a:t>метаболітів</a:t>
            </a:r>
            <a:r>
              <a:rPr lang="ru-RU" sz="1200" dirty="0"/>
              <a:t>, </a:t>
            </a:r>
            <a:r>
              <a:rPr lang="ru-RU" sz="1200" dirty="0" err="1"/>
              <a:t>що</a:t>
            </a:r>
            <a:r>
              <a:rPr lang="ru-RU" sz="1200" dirty="0"/>
              <a:t> </a:t>
            </a:r>
            <a:r>
              <a:rPr lang="ru-RU" sz="1200" dirty="0" err="1"/>
              <a:t>може</a:t>
            </a:r>
            <a:r>
              <a:rPr lang="ru-RU" sz="1200" dirty="0"/>
              <a:t> </a:t>
            </a:r>
            <a:r>
              <a:rPr lang="ru-RU" sz="1200" dirty="0" err="1"/>
              <a:t>призводити</a:t>
            </a:r>
            <a:r>
              <a:rPr lang="ru-RU" sz="1200" dirty="0"/>
              <a:t> до </a:t>
            </a:r>
            <a:r>
              <a:rPr lang="ru-RU" sz="1200" dirty="0" err="1"/>
              <a:t>загибелі</a:t>
            </a:r>
            <a:r>
              <a:rPr lang="ru-RU" sz="1200" dirty="0"/>
              <a:t> зоопланктону та </a:t>
            </a:r>
            <a:r>
              <a:rPr lang="ru-RU" sz="1200" dirty="0" err="1"/>
              <a:t>риб</a:t>
            </a:r>
            <a:r>
              <a:rPr lang="ru-RU" sz="1200" dirty="0"/>
              <a:t>.</a:t>
            </a:r>
          </a:p>
          <a:p>
            <a:pPr algn="just"/>
            <a:r>
              <a:rPr lang="ru-RU" sz="1200" dirty="0" err="1"/>
              <a:t>Серед</a:t>
            </a:r>
            <a:r>
              <a:rPr lang="ru-RU" sz="1200" dirty="0"/>
              <a:t> них </a:t>
            </a:r>
            <a:r>
              <a:rPr lang="ru-RU" sz="1200" dirty="0" err="1"/>
              <a:t>найбільш</a:t>
            </a:r>
            <a:r>
              <a:rPr lang="ru-RU" sz="1200" dirty="0"/>
              <a:t> </a:t>
            </a:r>
            <a:r>
              <a:rPr lang="ru-RU" sz="1200" dirty="0" err="1"/>
              <a:t>небезпечні</a:t>
            </a:r>
            <a:r>
              <a:rPr lang="ru-RU" sz="1200" dirty="0"/>
              <a:t> </a:t>
            </a:r>
            <a:r>
              <a:rPr lang="ru-RU" sz="1200" dirty="0" err="1"/>
              <a:t>алкалоїди</a:t>
            </a:r>
            <a:r>
              <a:rPr lang="ru-RU" sz="1200" dirty="0"/>
              <a:t>, </a:t>
            </a:r>
            <a:r>
              <a:rPr lang="ru-RU" sz="1200" dirty="0" err="1"/>
              <a:t>які</a:t>
            </a:r>
            <a:r>
              <a:rPr lang="ru-RU" sz="1200" dirty="0"/>
              <a:t> </a:t>
            </a:r>
            <a:r>
              <a:rPr lang="ru-RU" sz="1200" dirty="0" err="1"/>
              <a:t>викликають</a:t>
            </a:r>
            <a:r>
              <a:rPr lang="ru-RU" sz="1200" dirty="0"/>
              <a:t> </a:t>
            </a:r>
            <a:r>
              <a:rPr lang="ru-RU" sz="1200" dirty="0" err="1"/>
              <a:t>тяжкі</a:t>
            </a:r>
            <a:r>
              <a:rPr lang="ru-RU" sz="1200" dirty="0"/>
              <a:t> </a:t>
            </a:r>
            <a:r>
              <a:rPr lang="ru-RU" sz="1200" dirty="0" err="1"/>
              <a:t>отруєння</a:t>
            </a:r>
            <a:r>
              <a:rPr lang="ru-RU" sz="1200" dirty="0"/>
              <a:t> </a:t>
            </a:r>
            <a:r>
              <a:rPr lang="ru-RU" sz="1200" dirty="0" err="1" smtClean="0"/>
              <a:t>нервової</a:t>
            </a:r>
            <a:r>
              <a:rPr lang="ru-RU" sz="1200" dirty="0"/>
              <a:t> </a:t>
            </a:r>
            <a:r>
              <a:rPr lang="ru-RU" sz="1200" dirty="0" err="1" smtClean="0"/>
              <a:t>системи</a:t>
            </a:r>
            <a:r>
              <a:rPr lang="ru-RU" sz="1200" dirty="0" smtClean="0"/>
              <a:t> </a:t>
            </a:r>
            <a:r>
              <a:rPr lang="ru-RU" sz="1200" dirty="0"/>
              <a:t>у людей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тварин</a:t>
            </a:r>
            <a:r>
              <a:rPr lang="ru-RU" sz="1200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Система </a:t>
            </a:r>
            <a:r>
              <a:rPr lang="ru-RU" dirty="0" err="1"/>
              <a:t>екологічних</a:t>
            </a:r>
            <a:r>
              <a:rPr lang="ru-RU" dirty="0"/>
              <a:t> </a:t>
            </a:r>
            <a:r>
              <a:rPr lang="ru-RU" dirty="0" err="1"/>
              <a:t>нормативів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: </a:t>
            </a:r>
            <a:r>
              <a:rPr lang="ru-RU" dirty="0" err="1"/>
              <a:t>нормативи</a:t>
            </a:r>
            <a:r>
              <a:rPr lang="ru-RU" dirty="0"/>
              <a:t> </a:t>
            </a:r>
            <a:r>
              <a:rPr lang="ru-RU" dirty="0" err="1"/>
              <a:t>екологічної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(</a:t>
            </a:r>
            <a:r>
              <a:rPr lang="ru-RU" dirty="0" err="1"/>
              <a:t>гранично</a:t>
            </a:r>
            <a:endParaRPr lang="ru-RU" dirty="0"/>
          </a:p>
          <a:p>
            <a:pPr algn="just"/>
            <a:r>
              <a:rPr lang="ru-RU" dirty="0" err="1"/>
              <a:t>допустимі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</a:t>
            </a:r>
            <a:r>
              <a:rPr lang="ru-RU" dirty="0" err="1"/>
              <a:t>забруднюючих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у </a:t>
            </a:r>
            <a:r>
              <a:rPr lang="ru-RU" dirty="0" err="1"/>
              <a:t>навколишньому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, </a:t>
            </a:r>
            <a:r>
              <a:rPr lang="ru-RU" dirty="0" err="1" smtClean="0"/>
              <a:t>гранично</a:t>
            </a:r>
            <a:r>
              <a:rPr lang="ru-RU" dirty="0"/>
              <a:t> </a:t>
            </a:r>
            <a:r>
              <a:rPr lang="ru-RU" dirty="0" err="1" smtClean="0"/>
              <a:t>допустимі</a:t>
            </a:r>
            <a:r>
              <a:rPr lang="ru-RU" dirty="0" smtClean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акустичного</a:t>
            </a:r>
            <a:r>
              <a:rPr lang="ru-RU" dirty="0"/>
              <a:t>, </a:t>
            </a:r>
            <a:r>
              <a:rPr lang="ru-RU" dirty="0" err="1"/>
              <a:t>електромагнітного</a:t>
            </a:r>
            <a:r>
              <a:rPr lang="ru-RU" dirty="0"/>
              <a:t>, </a:t>
            </a:r>
            <a:r>
              <a:rPr lang="ru-RU" dirty="0" err="1"/>
              <a:t>радіаційного</a:t>
            </a:r>
            <a:r>
              <a:rPr lang="ru-RU" dirty="0"/>
              <a:t> та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 smtClean="0"/>
              <a:t>шкідливого</a:t>
            </a:r>
            <a:r>
              <a:rPr lang="ru-RU" dirty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навколишнє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, </a:t>
            </a:r>
            <a:r>
              <a:rPr lang="ru-RU" dirty="0" err="1"/>
              <a:t>гранично</a:t>
            </a:r>
            <a:r>
              <a:rPr lang="ru-RU" dirty="0"/>
              <a:t> </a:t>
            </a:r>
            <a:r>
              <a:rPr lang="ru-RU" dirty="0" err="1"/>
              <a:t>допустимий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smtClean="0"/>
              <a:t>у продуктах </a:t>
            </a:r>
            <a:r>
              <a:rPr lang="ru-RU" dirty="0" err="1"/>
              <a:t>харчування</a:t>
            </a:r>
            <a:r>
              <a:rPr lang="ru-RU" dirty="0"/>
              <a:t>), </a:t>
            </a:r>
            <a:r>
              <a:rPr lang="ru-RU" dirty="0" err="1"/>
              <a:t>гранично</a:t>
            </a:r>
            <a:r>
              <a:rPr lang="ru-RU" dirty="0"/>
              <a:t> </a:t>
            </a:r>
            <a:r>
              <a:rPr lang="ru-RU" dirty="0" err="1"/>
              <a:t>допустимі</a:t>
            </a:r>
            <a:r>
              <a:rPr lang="ru-RU" dirty="0"/>
              <a:t> </a:t>
            </a:r>
            <a:r>
              <a:rPr lang="ru-RU" dirty="0" err="1"/>
              <a:t>викиди</a:t>
            </a:r>
            <a:r>
              <a:rPr lang="ru-RU" dirty="0"/>
              <a:t> та </a:t>
            </a:r>
            <a:r>
              <a:rPr lang="ru-RU" dirty="0" err="1"/>
              <a:t>скиди</a:t>
            </a:r>
            <a:r>
              <a:rPr lang="ru-RU" dirty="0"/>
              <a:t> у </a:t>
            </a:r>
            <a:r>
              <a:rPr lang="ru-RU" dirty="0" err="1"/>
              <a:t>навколишнє</a:t>
            </a:r>
            <a:r>
              <a:rPr lang="ru-RU" dirty="0"/>
              <a:t> </a:t>
            </a:r>
            <a:r>
              <a:rPr lang="ru-RU" dirty="0" err="1" smtClean="0"/>
              <a:t>середовище</a:t>
            </a:r>
            <a:r>
              <a:rPr lang="ru-RU" dirty="0"/>
              <a:t> </a:t>
            </a:r>
            <a:r>
              <a:rPr lang="ru-RU" dirty="0" err="1" smtClean="0"/>
              <a:t>забруднювальних</a:t>
            </a:r>
            <a:r>
              <a:rPr lang="ru-RU" dirty="0" smtClean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шкідливого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та </a:t>
            </a:r>
            <a:r>
              <a:rPr lang="ru-RU" dirty="0" err="1" smtClean="0"/>
              <a:t>біологічних</a:t>
            </a:r>
            <a:r>
              <a:rPr lang="ru-RU" dirty="0"/>
              <a:t> </a:t>
            </a:r>
            <a:r>
              <a:rPr lang="ru-RU" dirty="0" err="1" smtClean="0"/>
              <a:t>факторів</a:t>
            </a:r>
            <a:r>
              <a:rPr lang="ru-RU" dirty="0"/>
              <a:t>.</a:t>
            </a:r>
          </a:p>
          <a:p>
            <a:pPr algn="just"/>
            <a:r>
              <a:rPr lang="ru-RU" dirty="0" err="1" smtClean="0"/>
              <a:t>Екологічні</a:t>
            </a:r>
            <a:r>
              <a:rPr lang="ru-RU" dirty="0" smtClean="0"/>
              <a:t> </a:t>
            </a:r>
            <a:r>
              <a:rPr lang="ru-RU" dirty="0" err="1" smtClean="0"/>
              <a:t>нормативи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відповідати</a:t>
            </a:r>
            <a:r>
              <a:rPr lang="ru-RU" dirty="0" smtClean="0"/>
              <a:t> </a:t>
            </a:r>
            <a:r>
              <a:rPr lang="ru-RU" dirty="0" err="1" smtClean="0"/>
              <a:t>вимогам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здоров’я</a:t>
            </a:r>
            <a:r>
              <a:rPr lang="ru-RU" dirty="0"/>
              <a:t> людей </a:t>
            </a:r>
            <a:r>
              <a:rPr lang="ru-RU" dirty="0" err="1" smtClean="0"/>
              <a:t>від</a:t>
            </a:r>
            <a:r>
              <a:rPr lang="ru-RU" dirty="0" smtClean="0"/>
              <a:t> негативного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/>
              <a:t>.</a:t>
            </a:r>
          </a:p>
          <a:p>
            <a:pPr algn="just"/>
            <a:r>
              <a:rPr lang="ru-RU" dirty="0" err="1" smtClean="0"/>
              <a:t>Найпоширенішою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/>
              <a:t>них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гранично</a:t>
            </a:r>
            <a:r>
              <a:rPr lang="ru-RU" dirty="0"/>
              <a:t> допустима </a:t>
            </a:r>
            <a:r>
              <a:rPr lang="ru-RU" dirty="0" err="1"/>
              <a:t>концентрація</a:t>
            </a:r>
            <a:r>
              <a:rPr lang="ru-RU" dirty="0"/>
              <a:t> (ГДК) </a:t>
            </a:r>
            <a:r>
              <a:rPr lang="ru-RU" dirty="0" smtClean="0"/>
              <a:t>– </a:t>
            </a: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маса</a:t>
            </a:r>
            <a:r>
              <a:rPr lang="ru-RU" dirty="0" smtClean="0"/>
              <a:t> </a:t>
            </a:r>
            <a:r>
              <a:rPr lang="ru-RU" dirty="0" err="1" smtClean="0"/>
              <a:t>шкідливої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 smtClean="0"/>
              <a:t>одиниці</a:t>
            </a:r>
            <a:r>
              <a:rPr lang="ru-RU" dirty="0" smtClean="0"/>
              <a:t> </a:t>
            </a:r>
            <a:r>
              <a:rPr lang="ru-RU" dirty="0" err="1" smtClean="0"/>
              <a:t>об’єму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в</a:t>
            </a:r>
            <a:r>
              <a:rPr lang="ru-RU" dirty="0"/>
              <a:t> мг на 1 </a:t>
            </a:r>
            <a:r>
              <a:rPr lang="ru-RU" dirty="0" smtClean="0"/>
              <a:t>м3 </a:t>
            </a:r>
            <a:r>
              <a:rPr lang="ru-RU" dirty="0" err="1" smtClean="0"/>
              <a:t>повітря</a:t>
            </a:r>
            <a:r>
              <a:rPr lang="ru-RU" dirty="0"/>
              <a:t>, 1 л </a:t>
            </a:r>
            <a:r>
              <a:rPr lang="ru-RU" dirty="0" err="1" smtClean="0"/>
              <a:t>рідини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/>
              <a:t>1 </a:t>
            </a:r>
            <a:r>
              <a:rPr lang="ru-RU" dirty="0" smtClean="0"/>
              <a:t>кг </a:t>
            </a:r>
            <a:r>
              <a:rPr lang="ru-RU" dirty="0" err="1" smtClean="0"/>
              <a:t>твердої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/>
              <a:t>)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компонентів</a:t>
            </a:r>
            <a:r>
              <a:rPr lang="ru-RU" dirty="0" smtClean="0"/>
              <a:t> </a:t>
            </a:r>
            <a:r>
              <a:rPr lang="ru-RU" dirty="0" err="1" smtClean="0"/>
              <a:t>біосфери</a:t>
            </a:r>
            <a:r>
              <a:rPr lang="ru-RU" dirty="0"/>
              <a:t>, </a:t>
            </a:r>
            <a:r>
              <a:rPr lang="ru-RU" dirty="0" err="1" smtClean="0"/>
              <a:t>періодичний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постійний</a:t>
            </a:r>
            <a:r>
              <a:rPr lang="ru-RU" dirty="0" smtClean="0"/>
              <a:t>, </a:t>
            </a:r>
            <a:r>
              <a:rPr lang="ru-RU" dirty="0" err="1" smtClean="0"/>
              <a:t>цілодобовий</a:t>
            </a:r>
            <a:r>
              <a:rPr lang="ru-RU" dirty="0" smtClean="0"/>
              <a:t> </a:t>
            </a:r>
            <a:r>
              <a:rPr lang="ru-RU" dirty="0" err="1" smtClean="0"/>
              <a:t>впливякої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/>
              <a:t>,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 не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відхилень</a:t>
            </a:r>
            <a:r>
              <a:rPr lang="ru-RU" dirty="0" smtClean="0"/>
              <a:t> у нормальному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функціонуванні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нинішнього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 smtClean="0"/>
              <a:t>майбутніх</a:t>
            </a:r>
            <a:r>
              <a:rPr lang="ru-RU" dirty="0" smtClean="0"/>
              <a:t> </a:t>
            </a:r>
            <a:r>
              <a:rPr lang="ru-RU" dirty="0" err="1" smtClean="0"/>
              <a:t>поколінь</a:t>
            </a:r>
            <a:r>
              <a:rPr lang="ru-RU" dirty="0"/>
              <a:t>.</a:t>
            </a:r>
          </a:p>
          <a:p>
            <a:pPr algn="just"/>
            <a:r>
              <a:rPr lang="ru-RU" dirty="0" err="1" smtClean="0"/>
              <a:t>Концентрацію</a:t>
            </a:r>
            <a:r>
              <a:rPr lang="ru-RU" dirty="0" smtClean="0"/>
              <a:t> </a:t>
            </a:r>
            <a:r>
              <a:rPr lang="ru-RU" dirty="0" err="1" smtClean="0"/>
              <a:t>наявних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повітрі</a:t>
            </a:r>
            <a:r>
              <a:rPr lang="ru-RU" dirty="0"/>
              <a:t>,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ґрунті</a:t>
            </a:r>
            <a:r>
              <a:rPr lang="ru-RU" dirty="0" smtClean="0"/>
              <a:t> </a:t>
            </a:r>
            <a:r>
              <a:rPr lang="ru-RU" dirty="0" err="1" smtClean="0"/>
              <a:t>шкідливих</a:t>
            </a:r>
            <a:r>
              <a:rPr lang="ru-RU" dirty="0" smtClean="0"/>
              <a:t> </a:t>
            </a:r>
            <a:r>
              <a:rPr lang="ru-RU" dirty="0" err="1" smtClean="0"/>
              <a:t>домішок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певний</a:t>
            </a:r>
            <a:r>
              <a:rPr lang="ru-RU" dirty="0"/>
              <a:t> час на</a:t>
            </a:r>
          </a:p>
          <a:p>
            <a:pPr algn="just"/>
            <a:r>
              <a:rPr lang="ru-RU" dirty="0" err="1" smtClean="0"/>
              <a:t>певній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/>
              <a:t>фоновою </a:t>
            </a:r>
            <a:r>
              <a:rPr lang="ru-RU" dirty="0" err="1"/>
              <a:t>концентрацією</a:t>
            </a:r>
            <a:r>
              <a:rPr lang="ru-RU" dirty="0"/>
              <a:t>. Контроль </a:t>
            </a:r>
            <a:r>
              <a:rPr lang="ru-RU" dirty="0" smtClean="0"/>
              <a:t>за </a:t>
            </a:r>
            <a:r>
              <a:rPr lang="ru-RU" dirty="0" err="1" smtClean="0"/>
              <a:t>якістю</a:t>
            </a:r>
            <a:r>
              <a:rPr lang="ru-RU" dirty="0" smtClean="0"/>
              <a:t> </a:t>
            </a:r>
            <a:r>
              <a:rPr lang="ru-RU" dirty="0" err="1" smtClean="0"/>
              <a:t>біосфери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зіставленням</a:t>
            </a:r>
            <a:r>
              <a:rPr lang="ru-RU" dirty="0" smtClean="0"/>
              <a:t> </a:t>
            </a:r>
            <a:r>
              <a:rPr lang="ru-RU" dirty="0" err="1" smtClean="0"/>
              <a:t>фонової</a:t>
            </a:r>
            <a:r>
              <a:rPr lang="ru-RU" dirty="0" smtClean="0"/>
              <a:t> </a:t>
            </a:r>
            <a:r>
              <a:rPr lang="ru-RU" dirty="0" err="1" smtClean="0"/>
              <a:t>концентрації</a:t>
            </a:r>
            <a:r>
              <a:rPr lang="ru-RU" dirty="0" smtClean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граничнодопустимою</a:t>
            </a:r>
            <a:r>
              <a:rPr lang="ru-RU" dirty="0"/>
              <a:t>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5373216"/>
            <a:ext cx="1512168" cy="112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02488"/>
            <a:ext cx="9144000" cy="6960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За </a:t>
            </a:r>
            <a:r>
              <a:rPr lang="ru-RU" sz="1600" dirty="0" err="1" smtClean="0"/>
              <a:t>щорічного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масового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близько</a:t>
            </a:r>
            <a:r>
              <a:rPr lang="ru-RU" sz="1600" dirty="0" smtClean="0"/>
              <a:t> </a:t>
            </a:r>
            <a:r>
              <a:rPr lang="ru-RU" sz="1600" dirty="0" err="1" smtClean="0"/>
              <a:t>тисячі</a:t>
            </a:r>
            <a:r>
              <a:rPr lang="ru-RU" sz="1600" dirty="0" smtClean="0"/>
              <a:t> </a:t>
            </a:r>
            <a:r>
              <a:rPr lang="ru-RU" sz="1600" dirty="0" err="1" smtClean="0"/>
              <a:t>нових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хімічних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загальна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кількість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надходить</a:t>
            </a:r>
            <a:r>
              <a:rPr lang="ru-RU" sz="1600" dirty="0" smtClean="0"/>
              <a:t> </a:t>
            </a:r>
            <a:r>
              <a:rPr lang="ru-RU" sz="1600" dirty="0"/>
              <a:t>у </a:t>
            </a:r>
            <a:r>
              <a:rPr lang="ru-RU" sz="1600" dirty="0" err="1" smtClean="0"/>
              <a:t>середовище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проживання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/>
              <a:t>, </a:t>
            </a:r>
            <a:r>
              <a:rPr lang="ru-RU" sz="1600" dirty="0" err="1"/>
              <a:t>перевищила</a:t>
            </a:r>
            <a:r>
              <a:rPr lang="ru-RU" sz="1600" dirty="0"/>
              <a:t> 4 </a:t>
            </a:r>
            <a:r>
              <a:rPr lang="ru-RU" sz="1600" dirty="0" err="1" smtClean="0"/>
              <a:t>млн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найменувань</a:t>
            </a:r>
            <a:r>
              <a:rPr lang="ru-RU" sz="1600" dirty="0"/>
              <a:t>. </a:t>
            </a:r>
            <a:r>
              <a:rPr lang="ru-RU" sz="1600" dirty="0" err="1"/>
              <a:t>Із</a:t>
            </a:r>
            <a:r>
              <a:rPr lang="ru-RU" sz="1600" dirty="0"/>
              <a:t> </a:t>
            </a:r>
            <a:r>
              <a:rPr lang="ru-RU" sz="1600" dirty="0" smtClean="0"/>
              <a:t>них </a:t>
            </a:r>
            <a:r>
              <a:rPr lang="ru-RU" sz="1600" dirty="0" err="1" smtClean="0"/>
              <a:t>понад</a:t>
            </a:r>
            <a:r>
              <a:rPr lang="ru-RU" sz="1600" dirty="0" smtClean="0"/>
              <a:t> </a:t>
            </a:r>
            <a:r>
              <a:rPr lang="ru-RU" sz="1600" dirty="0"/>
              <a:t>40 тис.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шкідливі</a:t>
            </a:r>
            <a:r>
              <a:rPr lang="ru-RU" sz="1600" dirty="0" smtClean="0"/>
              <a:t> </a:t>
            </a:r>
            <a:r>
              <a:rPr lang="ru-RU" sz="1600" dirty="0"/>
              <a:t>для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властивості</a:t>
            </a:r>
            <a:r>
              <a:rPr lang="ru-RU" sz="1600" dirty="0"/>
              <a:t>. </a:t>
            </a:r>
            <a:r>
              <a:rPr lang="ru-RU" sz="1600" dirty="0" err="1"/>
              <a:t>Нормативи</a:t>
            </a:r>
            <a:r>
              <a:rPr lang="ru-RU" sz="1600" dirty="0"/>
              <a:t> </a:t>
            </a:r>
            <a:r>
              <a:rPr lang="ru-RU" sz="1600" dirty="0" smtClean="0"/>
              <a:t>ГДК,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затверджуються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Міністерством</a:t>
            </a:r>
            <a:r>
              <a:rPr lang="ru-RU" sz="1600" dirty="0" smtClean="0"/>
              <a:t> </a:t>
            </a:r>
            <a:r>
              <a:rPr lang="ru-RU" sz="1600" dirty="0" err="1" smtClean="0"/>
              <a:t>охорони</a:t>
            </a:r>
            <a:r>
              <a:rPr lang="ru-RU" sz="1600" dirty="0" smtClean="0"/>
              <a:t> </a:t>
            </a:r>
            <a:r>
              <a:rPr lang="ru-RU" sz="1600" dirty="0" err="1" smtClean="0"/>
              <a:t>здоров’я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України</a:t>
            </a:r>
            <a:r>
              <a:rPr lang="ru-RU" sz="1600" dirty="0"/>
              <a:t>, </a:t>
            </a:r>
            <a:r>
              <a:rPr lang="ru-RU" sz="1600" dirty="0" err="1"/>
              <a:t>встановлені</a:t>
            </a:r>
            <a:r>
              <a:rPr lang="ru-RU" sz="1600" dirty="0"/>
              <a:t> для 600 </a:t>
            </a:r>
            <a:r>
              <a:rPr lang="ru-RU" sz="1600" dirty="0" err="1" smtClean="0"/>
              <a:t>речовин</a:t>
            </a:r>
            <a:r>
              <a:rPr lang="ru-RU" sz="1600" dirty="0"/>
              <a:t> </a:t>
            </a:r>
            <a:r>
              <a:rPr lang="ru-RU" sz="1600" dirty="0" smtClean="0"/>
              <a:t>у </a:t>
            </a:r>
            <a:r>
              <a:rPr lang="ru-RU" sz="1600" dirty="0" err="1" smtClean="0"/>
              <a:t>повітряному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середовищі</a:t>
            </a:r>
            <a:r>
              <a:rPr lang="ru-RU" sz="1600" dirty="0"/>
              <a:t>, 200 – у водному та 100 – у </a:t>
            </a:r>
            <a:r>
              <a:rPr lang="ru-RU" sz="1600" dirty="0" err="1"/>
              <a:t>ґрунті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 err="1" smtClean="0"/>
              <a:t>Усі</a:t>
            </a:r>
            <a:r>
              <a:rPr lang="ru-RU" sz="1600" dirty="0" smtClean="0"/>
              <a:t> </a:t>
            </a:r>
            <a:r>
              <a:rPr lang="ru-RU" sz="1600" dirty="0" err="1" smtClean="0"/>
              <a:t>шкідливі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речовини</a:t>
            </a:r>
            <a:r>
              <a:rPr lang="ru-RU" sz="1600" dirty="0" smtClean="0"/>
              <a:t> </a:t>
            </a:r>
            <a:r>
              <a:rPr lang="ru-RU" sz="1600" dirty="0"/>
              <a:t>за </a:t>
            </a:r>
            <a:r>
              <a:rPr lang="ru-RU" sz="1600" dirty="0" err="1" smtClean="0"/>
              <a:t>ступенем</a:t>
            </a:r>
            <a:r>
              <a:rPr lang="ru-RU" sz="1600" dirty="0" smtClean="0"/>
              <a:t> </a:t>
            </a:r>
            <a:r>
              <a:rPr lang="ru-RU" sz="1600" dirty="0" err="1" smtClean="0"/>
              <a:t>небезпечної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дії</a:t>
            </a:r>
            <a:r>
              <a:rPr lang="ru-RU" sz="1600" dirty="0" smtClean="0"/>
              <a:t> </a:t>
            </a:r>
            <a:r>
              <a:rPr lang="ru-RU" sz="1600" dirty="0"/>
              <a:t>на </a:t>
            </a:r>
            <a:r>
              <a:rPr lang="ru-RU" sz="1600" dirty="0" err="1" smtClean="0"/>
              <a:t>людину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поділяються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на</a:t>
            </a:r>
            <a:r>
              <a:rPr lang="ru-RU" sz="1600" dirty="0"/>
              <a:t> </a:t>
            </a:r>
            <a:r>
              <a:rPr lang="ru-RU" sz="1600" dirty="0" err="1" smtClean="0"/>
              <a:t>чотири</a:t>
            </a:r>
            <a:r>
              <a:rPr lang="ru-RU" sz="1600" dirty="0" smtClean="0"/>
              <a:t> </a:t>
            </a:r>
            <a:r>
              <a:rPr lang="ru-RU" sz="1600" dirty="0" err="1" smtClean="0"/>
              <a:t>класи</a:t>
            </a:r>
            <a:r>
              <a:rPr lang="ru-RU" sz="1600" dirty="0"/>
              <a:t>:</a:t>
            </a:r>
          </a:p>
          <a:p>
            <a:pPr algn="just"/>
            <a:r>
              <a:rPr lang="en-US" sz="1600" dirty="0"/>
              <a:t>I — </a:t>
            </a:r>
            <a:r>
              <a:rPr lang="ru-RU" sz="1600" dirty="0" err="1" smtClean="0"/>
              <a:t>надзвичайно</a:t>
            </a:r>
            <a:r>
              <a:rPr lang="ru-RU" sz="1600" dirty="0" smtClean="0"/>
              <a:t> </a:t>
            </a:r>
            <a:r>
              <a:rPr lang="ru-RU" sz="1600" dirty="0" err="1" smtClean="0"/>
              <a:t>небезпечні</a:t>
            </a:r>
            <a:r>
              <a:rPr lang="ru-RU" sz="1600" dirty="0" smtClean="0"/>
              <a:t> </a:t>
            </a:r>
            <a:r>
              <a:rPr lang="ru-RU" sz="1600" dirty="0"/>
              <a:t>(</a:t>
            </a:r>
            <a:r>
              <a:rPr lang="ru-RU" sz="1600" dirty="0" err="1"/>
              <a:t>нікель</a:t>
            </a:r>
            <a:r>
              <a:rPr lang="ru-RU" sz="1600" dirty="0"/>
              <a:t>, ртуть);</a:t>
            </a:r>
          </a:p>
          <a:p>
            <a:pPr algn="just"/>
            <a:r>
              <a:rPr lang="ru-RU" sz="1600" dirty="0"/>
              <a:t>II — </a:t>
            </a:r>
            <a:r>
              <a:rPr lang="ru-RU" sz="1600" dirty="0" err="1"/>
              <a:t>високонебезпечні</a:t>
            </a:r>
            <a:r>
              <a:rPr lang="ru-RU" sz="1600" dirty="0"/>
              <a:t> (</a:t>
            </a:r>
            <a:r>
              <a:rPr lang="ru-RU" sz="1600" dirty="0" err="1"/>
              <a:t>сірководень</a:t>
            </a:r>
            <a:r>
              <a:rPr lang="ru-RU" sz="1600" dirty="0"/>
              <a:t>, </a:t>
            </a:r>
            <a:r>
              <a:rPr lang="ru-RU" sz="1600" dirty="0" err="1"/>
              <a:t>діоксид</a:t>
            </a:r>
            <a:r>
              <a:rPr lang="ru-RU" sz="1600" dirty="0"/>
              <a:t> азоту);</a:t>
            </a:r>
          </a:p>
          <a:p>
            <a:pPr algn="just"/>
            <a:r>
              <a:rPr lang="en-US" sz="1600" dirty="0"/>
              <a:t>III — </a:t>
            </a:r>
            <a:r>
              <a:rPr lang="ru-RU" sz="1600" dirty="0" err="1"/>
              <a:t>помірнонебезпечні</a:t>
            </a:r>
            <a:r>
              <a:rPr lang="ru-RU" sz="1600" dirty="0"/>
              <a:t> (сажа, цемент);</a:t>
            </a:r>
          </a:p>
          <a:p>
            <a:pPr algn="just"/>
            <a:r>
              <a:rPr lang="en-US" sz="1600" dirty="0"/>
              <a:t>IV — </a:t>
            </a:r>
            <a:r>
              <a:rPr lang="ru-RU" sz="1600" dirty="0" err="1"/>
              <a:t>малонебезпечні</a:t>
            </a:r>
            <a:r>
              <a:rPr lang="ru-RU" sz="1600" dirty="0"/>
              <a:t> (бензин, фенол).</a:t>
            </a:r>
          </a:p>
          <a:p>
            <a:pPr algn="just"/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шкідливіша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речовина</a:t>
            </a:r>
            <a:r>
              <a:rPr lang="ru-RU" sz="1600" dirty="0"/>
              <a:t>, то </a:t>
            </a:r>
            <a:r>
              <a:rPr lang="ru-RU" sz="1600" dirty="0" err="1" smtClean="0"/>
              <a:t>складніше</a:t>
            </a:r>
            <a:r>
              <a:rPr lang="ru-RU" sz="1600" dirty="0" smtClean="0"/>
              <a:t> </a:t>
            </a:r>
            <a:r>
              <a:rPr lang="ru-RU" sz="1600" dirty="0" err="1" smtClean="0"/>
              <a:t>здійснити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захист</a:t>
            </a:r>
            <a:r>
              <a:rPr lang="ru-RU" sz="1600" dirty="0" smtClean="0"/>
              <a:t> атмосферного </a:t>
            </a:r>
            <a:r>
              <a:rPr lang="ru-RU" sz="1600" dirty="0" err="1" smtClean="0"/>
              <a:t>повітря</a:t>
            </a:r>
            <a:r>
              <a:rPr lang="ru-RU" sz="1600" dirty="0" smtClean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smtClean="0"/>
              <a:t>то </a:t>
            </a:r>
            <a:r>
              <a:rPr lang="ru-RU" sz="1600" dirty="0" err="1" smtClean="0"/>
              <a:t>нижчий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/>
              <a:t>ГДК. Для </a:t>
            </a:r>
            <a:r>
              <a:rPr lang="ru-RU" sz="1600" dirty="0" err="1" smtClean="0"/>
              <a:t>кожної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встановлюються</a:t>
            </a:r>
            <a:r>
              <a:rPr lang="ru-RU" sz="1600" dirty="0" smtClean="0"/>
              <a:t> </a:t>
            </a:r>
            <a:r>
              <a:rPr lang="ru-RU" sz="1600" dirty="0"/>
              <a:t>два </a:t>
            </a:r>
            <a:r>
              <a:rPr lang="ru-RU" sz="1600" dirty="0" err="1"/>
              <a:t>нормативи</a:t>
            </a:r>
            <a:r>
              <a:rPr lang="ru-RU" sz="1600" dirty="0"/>
              <a:t>:</a:t>
            </a:r>
          </a:p>
          <a:p>
            <a:pPr algn="just"/>
            <a:r>
              <a:rPr lang="ru-RU" sz="1600" dirty="0" smtClean="0"/>
              <a:t>Максимальна </a:t>
            </a:r>
            <a:r>
              <a:rPr lang="ru-RU" sz="1600" dirty="0" err="1" smtClean="0"/>
              <a:t>разова</a:t>
            </a:r>
            <a:r>
              <a:rPr lang="ru-RU" sz="1600" dirty="0" smtClean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середньодобова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 smtClean="0"/>
              <a:t>Максимальна </a:t>
            </a:r>
            <a:r>
              <a:rPr lang="ru-RU" sz="1600" dirty="0" err="1" smtClean="0"/>
              <a:t>разова</a:t>
            </a:r>
            <a:r>
              <a:rPr lang="ru-RU" sz="1600" dirty="0" smtClean="0"/>
              <a:t> </a:t>
            </a:r>
            <a:r>
              <a:rPr lang="ru-RU" sz="1600" dirty="0"/>
              <a:t>ГДК </a:t>
            </a:r>
            <a:r>
              <a:rPr lang="ru-RU" sz="1600" dirty="0" err="1"/>
              <a:t>встановлюється</a:t>
            </a:r>
            <a:r>
              <a:rPr lang="ru-RU" sz="1600" dirty="0"/>
              <a:t> для </a:t>
            </a:r>
            <a:r>
              <a:rPr lang="ru-RU" sz="1600" dirty="0" err="1" smtClean="0"/>
              <a:t>відвернення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рефлекторних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реакцій</a:t>
            </a:r>
            <a:r>
              <a:rPr lang="ru-RU" sz="1600" dirty="0" smtClean="0"/>
              <a:t> у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</a:t>
            </a:r>
            <a:r>
              <a:rPr lang="ru-RU" sz="1600" dirty="0"/>
              <a:t>через </a:t>
            </a:r>
            <a:r>
              <a:rPr lang="ru-RU" sz="1600" dirty="0" err="1" smtClean="0"/>
              <a:t>подразнення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органів</a:t>
            </a:r>
            <a:r>
              <a:rPr lang="ru-RU" sz="1600" dirty="0" smtClean="0"/>
              <a:t> </a:t>
            </a:r>
            <a:r>
              <a:rPr lang="ru-RU" sz="1600" dirty="0" err="1" smtClean="0"/>
              <a:t>дихання</a:t>
            </a:r>
            <a:r>
              <a:rPr lang="ru-RU" sz="1600" dirty="0" smtClean="0"/>
              <a:t> </a:t>
            </a:r>
            <a:r>
              <a:rPr lang="ru-RU" sz="1600" dirty="0"/>
              <a:t>за </a:t>
            </a:r>
            <a:r>
              <a:rPr lang="ru-RU" sz="1600" dirty="0" err="1" smtClean="0"/>
              <a:t>короткочасного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впливу</a:t>
            </a:r>
            <a:r>
              <a:rPr lang="ru-RU" sz="1600" dirty="0" smtClean="0"/>
              <a:t> </a:t>
            </a:r>
            <a:r>
              <a:rPr lang="ru-RU" sz="1600" dirty="0"/>
              <a:t>(до 20 </a:t>
            </a:r>
            <a:r>
              <a:rPr lang="ru-RU" sz="1600" dirty="0" err="1"/>
              <a:t>хв</a:t>
            </a:r>
            <a:r>
              <a:rPr lang="ru-RU" sz="1600" dirty="0" smtClean="0"/>
              <a:t>.) </a:t>
            </a:r>
            <a:r>
              <a:rPr lang="ru-RU" sz="1600" dirty="0" err="1" smtClean="0"/>
              <a:t>атмосферних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забруднень</a:t>
            </a:r>
            <a:r>
              <a:rPr lang="ru-RU" sz="1600" dirty="0"/>
              <a:t>. </a:t>
            </a:r>
            <a:r>
              <a:rPr lang="ru-RU" sz="1600" dirty="0" err="1" smtClean="0"/>
              <a:t>Оскільки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концентрація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забруднень</a:t>
            </a:r>
            <a:r>
              <a:rPr lang="ru-RU" sz="1600" dirty="0" smtClean="0"/>
              <a:t> </a:t>
            </a:r>
            <a:r>
              <a:rPr lang="ru-RU" sz="1600" dirty="0"/>
              <a:t>в атмосферному </a:t>
            </a:r>
            <a:r>
              <a:rPr lang="ru-RU" sz="1600" dirty="0" err="1"/>
              <a:t>повітрі</a:t>
            </a:r>
            <a:r>
              <a:rPr lang="ru-RU" sz="1600" dirty="0"/>
              <a:t> не </a:t>
            </a:r>
            <a:r>
              <a:rPr lang="ru-RU" sz="1600" dirty="0" err="1" smtClean="0"/>
              <a:t>є</a:t>
            </a:r>
            <a:r>
              <a:rPr lang="ru-RU" sz="1600" dirty="0"/>
              <a:t> </a:t>
            </a:r>
            <a:r>
              <a:rPr lang="ru-RU" sz="1600" dirty="0" err="1" smtClean="0"/>
              <a:t>постійною</a:t>
            </a:r>
            <a:r>
              <a:rPr lang="ru-RU" sz="1600" dirty="0" smtClean="0"/>
              <a:t> </a:t>
            </a:r>
            <a:r>
              <a:rPr lang="ru-RU" sz="1600" dirty="0"/>
              <a:t>в </a:t>
            </a:r>
            <a:r>
              <a:rPr lang="ru-RU" sz="1600" dirty="0" err="1"/>
              <a:t>часі</a:t>
            </a:r>
            <a:r>
              <a:rPr lang="ru-RU" sz="1600" dirty="0"/>
              <a:t> та </a:t>
            </a:r>
            <a:r>
              <a:rPr lang="ru-RU" sz="1600" dirty="0" err="1" smtClean="0"/>
              <a:t>змінюється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залежно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метеорологічних</a:t>
            </a:r>
            <a:r>
              <a:rPr lang="ru-RU" sz="1600" dirty="0" smtClean="0"/>
              <a:t> </a:t>
            </a:r>
            <a:r>
              <a:rPr lang="ru-RU" sz="1600" dirty="0"/>
              <a:t>умов, </a:t>
            </a:r>
            <a:r>
              <a:rPr lang="ru-RU" sz="1600" dirty="0" err="1" smtClean="0"/>
              <a:t>рельєфу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місцевості</a:t>
            </a:r>
            <a:r>
              <a:rPr lang="ru-RU" sz="1600" dirty="0" smtClean="0"/>
              <a:t>, характеру </a:t>
            </a:r>
            <a:r>
              <a:rPr lang="ru-RU" sz="1600" dirty="0" err="1"/>
              <a:t>викиду</a:t>
            </a:r>
            <a:r>
              <a:rPr lang="ru-RU" sz="1600" dirty="0"/>
              <a:t>, </a:t>
            </a:r>
            <a:r>
              <a:rPr lang="ru-RU" sz="1600" dirty="0" err="1" smtClean="0"/>
              <a:t>разові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проби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повітря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слід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відбирати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кілька</a:t>
            </a:r>
            <a:r>
              <a:rPr lang="ru-RU" sz="1600" dirty="0" smtClean="0"/>
              <a:t> </a:t>
            </a:r>
            <a:r>
              <a:rPr lang="ru-RU" sz="1600" dirty="0" err="1" smtClean="0"/>
              <a:t>разів</a:t>
            </a:r>
            <a:r>
              <a:rPr lang="ru-RU" sz="1600" dirty="0" smtClean="0"/>
              <a:t> </a:t>
            </a:r>
            <a:r>
              <a:rPr lang="ru-RU" sz="1600" dirty="0"/>
              <a:t>на </a:t>
            </a:r>
            <a:r>
              <a:rPr lang="ru-RU" sz="1600" dirty="0" err="1" smtClean="0"/>
              <a:t>добу</a:t>
            </a:r>
            <a:r>
              <a:rPr lang="ru-RU" sz="1600" dirty="0" smtClean="0"/>
              <a:t> </a:t>
            </a:r>
            <a:r>
              <a:rPr lang="ru-RU" sz="1600" dirty="0" err="1" smtClean="0"/>
              <a:t>впродовж</a:t>
            </a:r>
            <a:r>
              <a:rPr lang="ru-RU" sz="1600" dirty="0" smtClean="0"/>
              <a:t> 20-30 </a:t>
            </a:r>
            <a:r>
              <a:rPr lang="ru-RU" sz="1600" dirty="0" err="1" smtClean="0"/>
              <a:t>хв</a:t>
            </a:r>
            <a:r>
              <a:rPr lang="ru-RU" sz="1600" dirty="0"/>
              <a:t>. </a:t>
            </a:r>
            <a:r>
              <a:rPr lang="ru-RU" sz="1600" dirty="0" err="1" smtClean="0"/>
              <a:t>Найвище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забруднювальних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</a:t>
            </a:r>
            <a:r>
              <a:rPr lang="ru-RU" sz="1600" dirty="0"/>
              <a:t>у </a:t>
            </a:r>
            <a:r>
              <a:rPr lang="ru-RU" sz="1600" dirty="0" err="1" smtClean="0"/>
              <a:t>повітрі</a:t>
            </a:r>
            <a:r>
              <a:rPr lang="ru-RU" sz="1600" dirty="0" smtClean="0"/>
              <a:t>, </a:t>
            </a:r>
            <a:r>
              <a:rPr lang="ru-RU" sz="1600" dirty="0" err="1" smtClean="0"/>
              <a:t>отримане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завдяки</a:t>
            </a:r>
            <a:r>
              <a:rPr lang="ru-RU" sz="1600" dirty="0" smtClean="0"/>
              <a:t> </a:t>
            </a:r>
            <a:r>
              <a:rPr lang="ru-RU" sz="1600" dirty="0" err="1" smtClean="0"/>
              <a:t>аналізові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багаторазово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відібраних</a:t>
            </a:r>
            <a:r>
              <a:rPr lang="ru-RU" sz="1600" dirty="0" smtClean="0"/>
              <a:t> </a:t>
            </a:r>
            <a:r>
              <a:rPr lang="ru-RU" sz="1600" dirty="0"/>
              <a:t>проб, </a:t>
            </a:r>
            <a:r>
              <a:rPr lang="ru-RU" sz="1600" dirty="0" err="1"/>
              <a:t>називають</a:t>
            </a:r>
            <a:r>
              <a:rPr lang="ru-RU" sz="1600" dirty="0"/>
              <a:t> </a:t>
            </a:r>
            <a:r>
              <a:rPr lang="ru-RU" sz="1600" dirty="0" smtClean="0"/>
              <a:t>максимальною разовою </a:t>
            </a:r>
            <a:r>
              <a:rPr lang="ru-RU" sz="1600" dirty="0" err="1"/>
              <a:t>концентрацією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 err="1"/>
              <a:t>Середньодобова</a:t>
            </a:r>
            <a:r>
              <a:rPr lang="ru-RU" sz="1600" dirty="0"/>
              <a:t> ГДК </a:t>
            </a:r>
            <a:r>
              <a:rPr lang="ru-RU" sz="1600" dirty="0" err="1"/>
              <a:t>встановлюється</a:t>
            </a:r>
            <a:r>
              <a:rPr lang="ru-RU" sz="1600" dirty="0"/>
              <a:t> для </a:t>
            </a:r>
            <a:r>
              <a:rPr lang="ru-RU" sz="1600" dirty="0" err="1" smtClean="0"/>
              <a:t>запобігання</a:t>
            </a:r>
            <a:r>
              <a:rPr lang="ru-RU" sz="1600" dirty="0" smtClean="0"/>
              <a:t> негативного </a:t>
            </a:r>
            <a:r>
              <a:rPr lang="ru-RU" sz="1600" dirty="0" err="1" smtClean="0"/>
              <a:t>впливу</a:t>
            </a:r>
            <a:r>
              <a:rPr lang="ru-RU" sz="1600" dirty="0" smtClean="0"/>
              <a:t> на </a:t>
            </a:r>
            <a:r>
              <a:rPr lang="ru-RU" sz="1600" dirty="0" err="1" smtClean="0"/>
              <a:t>людський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організм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протягом</a:t>
            </a:r>
            <a:r>
              <a:rPr lang="ru-RU" sz="1600" dirty="0" smtClean="0"/>
              <a:t> </a:t>
            </a:r>
            <a:r>
              <a:rPr lang="ru-RU" sz="1600" dirty="0" err="1" smtClean="0"/>
              <a:t>цілодобового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повітря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 err="1" smtClean="0"/>
              <a:t>Середньодобова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концентрація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визначається</a:t>
            </a:r>
            <a:r>
              <a:rPr lang="ru-RU" sz="1600" dirty="0" smtClean="0"/>
              <a:t> як </a:t>
            </a:r>
            <a:r>
              <a:rPr lang="ru-RU" sz="1600" dirty="0" err="1" smtClean="0"/>
              <a:t>середньоарифметичне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разових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концентрацій</a:t>
            </a:r>
            <a:r>
              <a:rPr lang="ru-RU" sz="1600" dirty="0" smtClean="0"/>
              <a:t> </a:t>
            </a:r>
            <a:r>
              <a:rPr lang="ru-RU" sz="1600" dirty="0"/>
              <a:t>у пробах </a:t>
            </a:r>
            <a:r>
              <a:rPr lang="ru-RU" sz="1600" dirty="0" smtClean="0"/>
              <a:t>атмосферного </a:t>
            </a:r>
            <a:r>
              <a:rPr lang="ru-RU" sz="1600" dirty="0" err="1" smtClean="0"/>
              <a:t>повітря</a:t>
            </a:r>
            <a:r>
              <a:rPr lang="ru-RU" sz="1600" dirty="0" smtClean="0"/>
              <a:t> </a:t>
            </a:r>
            <a:r>
              <a:rPr lang="ru-RU" sz="1600" dirty="0" err="1" smtClean="0"/>
              <a:t>впродовж</a:t>
            </a:r>
            <a:r>
              <a:rPr lang="ru-RU" sz="1600" dirty="0" smtClean="0"/>
              <a:t> </a:t>
            </a:r>
            <a:r>
              <a:rPr lang="ru-RU" sz="1600" dirty="0"/>
              <a:t>24 годин </a:t>
            </a:r>
            <a:r>
              <a:rPr lang="ru-RU" sz="1600" dirty="0" err="1" smtClean="0"/>
              <a:t>безперервно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 smtClean="0"/>
              <a:t>рівними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інтервалами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відборами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/>
              <a:t>Для </a:t>
            </a:r>
            <a:r>
              <a:rPr lang="ru-RU" sz="1600" dirty="0" err="1" smtClean="0"/>
              <a:t>недопущення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викиду</a:t>
            </a:r>
            <a:r>
              <a:rPr lang="ru-RU" sz="1600" dirty="0" smtClean="0"/>
              <a:t> </a:t>
            </a:r>
            <a:r>
              <a:rPr lang="ru-RU" sz="1600" dirty="0"/>
              <a:t>в </a:t>
            </a:r>
            <a:r>
              <a:rPr lang="ru-RU" sz="1600" dirty="0" smtClean="0"/>
              <a:t>атмосферу </a:t>
            </a:r>
            <a:r>
              <a:rPr lang="ru-RU" sz="1600" dirty="0" err="1" smtClean="0"/>
              <a:t>понад</a:t>
            </a:r>
            <a:r>
              <a:rPr lang="ru-RU" sz="1600" dirty="0" smtClean="0"/>
              <a:t> </a:t>
            </a:r>
            <a:r>
              <a:rPr lang="ru-RU" sz="1600" dirty="0" err="1" smtClean="0"/>
              <a:t>нормативних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об’ємів</a:t>
            </a:r>
            <a:r>
              <a:rPr lang="ru-RU" sz="1600" dirty="0" smtClean="0"/>
              <a:t> </a:t>
            </a:r>
            <a:r>
              <a:rPr lang="ru-RU" sz="1600" dirty="0" err="1" smtClean="0"/>
              <a:t>шкідливих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твердих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розроблено</a:t>
            </a:r>
            <a:r>
              <a:rPr lang="ru-RU" sz="1600" dirty="0" smtClean="0"/>
              <a:t> </a:t>
            </a:r>
            <a:r>
              <a:rPr lang="ru-RU" sz="1600" dirty="0" err="1" smtClean="0"/>
              <a:t>нормативи</a:t>
            </a:r>
            <a:r>
              <a:rPr lang="ru-RU" sz="1600" dirty="0" smtClean="0"/>
              <a:t> </a:t>
            </a:r>
            <a:r>
              <a:rPr lang="ru-RU" sz="1600" dirty="0" err="1" smtClean="0"/>
              <a:t>граничнодопустимих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концентрацій</a:t>
            </a:r>
            <a:r>
              <a:rPr lang="ru-RU" sz="1600" dirty="0" smtClean="0"/>
              <a:t> </a:t>
            </a:r>
            <a:r>
              <a:rPr lang="ru-RU" sz="1600" dirty="0" err="1" smtClean="0"/>
              <a:t>шкідливих</a:t>
            </a:r>
            <a:r>
              <a:rPr lang="ru-RU" sz="1600" dirty="0" smtClean="0"/>
              <a:t> 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</a:t>
            </a:r>
            <a:r>
              <a:rPr lang="ru-RU" sz="1600" dirty="0"/>
              <a:t>у </a:t>
            </a:r>
            <a:r>
              <a:rPr lang="ru-RU" sz="1600" dirty="0" err="1" smtClean="0"/>
              <a:t>атмосфері</a:t>
            </a:r>
            <a:r>
              <a:rPr lang="ru-RU" sz="1600" dirty="0" smtClean="0"/>
              <a:t> </a:t>
            </a:r>
            <a:r>
              <a:rPr lang="ru-RU" sz="1600" dirty="0" err="1" smtClean="0"/>
              <a:t>населених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пунктів</a:t>
            </a:r>
            <a:r>
              <a:rPr lang="ru-RU" sz="1600" dirty="0" smtClean="0"/>
              <a:t> </a:t>
            </a:r>
            <a:r>
              <a:rPr lang="ru-RU" sz="1600" dirty="0"/>
              <a:t>(табл. 1).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Таблиця1</a:t>
            </a:r>
          </a:p>
          <a:p>
            <a:r>
              <a:rPr lang="ru-RU" dirty="0"/>
              <a:t>ГДК ШКІДЛИВИХ РЕЧОВИН У АТМОСФЕРІ НАСЕЛЕНИХ ПУНКТІВ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836712"/>
            <a:ext cx="4636542" cy="2905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/>
              <a:t>Використовуються</a:t>
            </a:r>
            <a:r>
              <a:rPr lang="ru-RU" sz="1600" dirty="0"/>
              <a:t> два </a:t>
            </a:r>
            <a:r>
              <a:rPr lang="ru-RU" sz="1600" dirty="0" err="1"/>
              <a:t>типи</a:t>
            </a:r>
            <a:r>
              <a:rPr lang="ru-RU" sz="1600" dirty="0"/>
              <a:t> ГДК: у </a:t>
            </a:r>
            <a:r>
              <a:rPr lang="ru-RU" sz="1600" dirty="0" err="1" smtClean="0"/>
              <a:t>повітрі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робочої</a:t>
            </a:r>
            <a:r>
              <a:rPr lang="ru-RU" sz="1600" dirty="0" smtClean="0"/>
              <a:t> </a:t>
            </a:r>
            <a:r>
              <a:rPr lang="ru-RU" sz="1600" dirty="0" err="1" smtClean="0"/>
              <a:t>зони</a:t>
            </a:r>
            <a:r>
              <a:rPr lang="ru-RU" sz="1600" dirty="0" smtClean="0"/>
              <a:t> </a:t>
            </a:r>
            <a:r>
              <a:rPr lang="ru-RU" sz="1600" dirty="0"/>
              <a:t>(ГДК </a:t>
            </a:r>
            <a:r>
              <a:rPr lang="ru-RU" sz="1600" dirty="0" err="1"/>
              <a:t>р.з</a:t>
            </a:r>
            <a:r>
              <a:rPr lang="ru-RU" sz="1600" dirty="0"/>
              <a:t>.)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 smtClean="0"/>
              <a:t>населеного</a:t>
            </a:r>
            <a:r>
              <a:rPr lang="ru-RU" sz="1600" dirty="0"/>
              <a:t> </a:t>
            </a:r>
            <a:r>
              <a:rPr lang="ru-RU" sz="1600" dirty="0" smtClean="0"/>
              <a:t>пункту </a:t>
            </a:r>
            <a:r>
              <a:rPr lang="ru-RU" sz="1600" dirty="0"/>
              <a:t>(ГДК н.п.). ГДК </a:t>
            </a:r>
            <a:r>
              <a:rPr lang="ru-RU" sz="1600" dirty="0" err="1"/>
              <a:t>р.з</a:t>
            </a:r>
            <a:r>
              <a:rPr lang="ru-RU" sz="1600" dirty="0"/>
              <a:t>. –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концентрація</a:t>
            </a:r>
            <a:r>
              <a:rPr lang="ru-RU" sz="1600" dirty="0"/>
              <a:t>, яка за </a:t>
            </a:r>
            <a:r>
              <a:rPr lang="ru-RU" sz="1600" dirty="0" err="1"/>
              <a:t>щоденного</a:t>
            </a:r>
            <a:r>
              <a:rPr lang="ru-RU" sz="1600" dirty="0"/>
              <a:t> 8-годинного </a:t>
            </a:r>
            <a:r>
              <a:rPr lang="ru-RU" sz="1600" dirty="0" err="1" smtClean="0"/>
              <a:t>перебування</a:t>
            </a:r>
            <a:r>
              <a:rPr lang="ru-RU" sz="1600" dirty="0"/>
              <a:t> </a:t>
            </a:r>
            <a:r>
              <a:rPr lang="ru-RU" sz="1600" dirty="0" smtClean="0"/>
              <a:t>(</a:t>
            </a:r>
            <a:r>
              <a:rPr lang="ru-RU" sz="1600" dirty="0" err="1" smtClean="0"/>
              <a:t>крім</a:t>
            </a:r>
            <a:r>
              <a:rPr lang="ru-RU" sz="1600" dirty="0" smtClean="0"/>
              <a:t> </a:t>
            </a:r>
            <a:r>
              <a:rPr lang="ru-RU" sz="1600" dirty="0" err="1" smtClean="0"/>
              <a:t>вихідних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днів</a:t>
            </a:r>
            <a:r>
              <a:rPr lang="ru-RU" sz="1600" dirty="0"/>
              <a:t>) на </a:t>
            </a:r>
            <a:r>
              <a:rPr lang="ru-RU" sz="1600" dirty="0" err="1"/>
              <a:t>роботі</a:t>
            </a:r>
            <a:r>
              <a:rPr lang="ru-RU" sz="1600" dirty="0"/>
              <a:t> (не </a:t>
            </a:r>
            <a:r>
              <a:rPr lang="ru-RU" sz="1600" dirty="0" err="1"/>
              <a:t>більш</a:t>
            </a:r>
            <a:r>
              <a:rPr lang="ru-RU" sz="1600" dirty="0"/>
              <a:t> як 41 година на </a:t>
            </a:r>
            <a:r>
              <a:rPr lang="ru-RU" sz="1600" dirty="0" err="1" smtClean="0"/>
              <a:t>тиждень</a:t>
            </a:r>
            <a:r>
              <a:rPr lang="ru-RU" sz="1600" dirty="0" smtClean="0"/>
              <a:t>) </a:t>
            </a:r>
            <a:r>
              <a:rPr lang="ru-RU" sz="1600" dirty="0" err="1" smtClean="0"/>
              <a:t>протягом</a:t>
            </a:r>
            <a:r>
              <a:rPr lang="ru-RU" sz="1600" dirty="0" smtClean="0"/>
              <a:t> </a:t>
            </a:r>
            <a:r>
              <a:rPr lang="ru-RU" sz="1600" dirty="0" err="1" smtClean="0"/>
              <a:t>усього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робочого</a:t>
            </a:r>
            <a:r>
              <a:rPr lang="ru-RU" sz="1600" dirty="0" smtClean="0"/>
              <a:t> </a:t>
            </a:r>
            <a:r>
              <a:rPr lang="ru-RU" sz="1600" dirty="0"/>
              <a:t>стану не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спричинити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захворювань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відхилень</a:t>
            </a:r>
            <a:r>
              <a:rPr lang="ru-RU" sz="1600" dirty="0" smtClean="0"/>
              <a:t> у </a:t>
            </a:r>
            <a:r>
              <a:rPr lang="ru-RU" sz="1600" dirty="0" err="1" smtClean="0"/>
              <a:t>стані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здоров’я</a:t>
            </a:r>
            <a:r>
              <a:rPr lang="ru-RU" sz="1600" dirty="0" smtClean="0"/>
              <a:t> </a:t>
            </a:r>
            <a:r>
              <a:rPr lang="ru-RU" sz="1600" dirty="0"/>
              <a:t>людей для </a:t>
            </a:r>
            <a:r>
              <a:rPr lang="ru-RU" sz="1600" dirty="0" err="1"/>
              <a:t>нинішнього</a:t>
            </a:r>
            <a:r>
              <a:rPr lang="ru-RU" sz="1600" dirty="0"/>
              <a:t> та </a:t>
            </a:r>
            <a:r>
              <a:rPr lang="ru-RU" sz="1600" dirty="0" err="1" smtClean="0"/>
              <a:t>наступного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поколінь</a:t>
            </a:r>
            <a:r>
              <a:rPr lang="ru-RU" sz="1600" dirty="0"/>
              <a:t>. ГДК </a:t>
            </a:r>
            <a:r>
              <a:rPr lang="ru-RU" sz="1600" dirty="0" smtClean="0"/>
              <a:t>н.п. </a:t>
            </a:r>
            <a:r>
              <a:rPr lang="ru-RU" sz="1600" dirty="0" err="1" smtClean="0"/>
              <a:t>враховує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перебування</a:t>
            </a:r>
            <a:r>
              <a:rPr lang="ru-RU" sz="1600" dirty="0" smtClean="0"/>
              <a:t> </a:t>
            </a:r>
            <a:r>
              <a:rPr lang="ru-RU" sz="1600" dirty="0"/>
              <a:t>людей </a:t>
            </a:r>
            <a:r>
              <a:rPr lang="ru-RU" sz="1600" dirty="0" err="1"/>
              <a:t>цілодобово</a:t>
            </a:r>
            <a:r>
              <a:rPr lang="ru-RU" sz="1600" dirty="0"/>
              <a:t>. </a:t>
            </a:r>
            <a:r>
              <a:rPr lang="ru-RU" sz="1600" dirty="0" err="1" smtClean="0"/>
              <a:t>Всі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концентрації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шкідливих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у </a:t>
            </a:r>
            <a:r>
              <a:rPr lang="ru-RU" sz="1600" dirty="0" err="1" smtClean="0"/>
              <a:t>повітрі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робочої</a:t>
            </a:r>
            <a:r>
              <a:rPr lang="ru-RU" sz="1600" dirty="0" smtClean="0"/>
              <a:t> </a:t>
            </a:r>
            <a:r>
              <a:rPr lang="ru-RU" sz="1600" dirty="0" err="1" smtClean="0"/>
              <a:t>зони</a:t>
            </a:r>
            <a:r>
              <a:rPr lang="ru-RU" sz="1600" dirty="0" smtClean="0"/>
              <a:t> </a:t>
            </a:r>
            <a:r>
              <a:rPr lang="ru-RU" sz="1600" dirty="0" err="1" smtClean="0"/>
              <a:t>порівнюються</a:t>
            </a:r>
            <a:r>
              <a:rPr lang="ru-RU" sz="1600" dirty="0" smtClean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 smtClean="0"/>
              <a:t>максимальними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разовими</a:t>
            </a:r>
            <a:r>
              <a:rPr lang="ru-RU" sz="1600" dirty="0" smtClean="0"/>
              <a:t> </a:t>
            </a:r>
            <a:r>
              <a:rPr lang="ru-RU" sz="1600" dirty="0"/>
              <a:t>(</a:t>
            </a:r>
            <a:r>
              <a:rPr lang="ru-RU" sz="1600" dirty="0" err="1"/>
              <a:t>протягом</a:t>
            </a:r>
            <a:r>
              <a:rPr lang="ru-RU" sz="1600" dirty="0"/>
              <a:t> 30 </a:t>
            </a:r>
            <a:r>
              <a:rPr lang="ru-RU" sz="1600" dirty="0" err="1"/>
              <a:t>хв</a:t>
            </a:r>
            <a:r>
              <a:rPr lang="ru-RU" sz="1600" dirty="0"/>
              <a:t>.), а </a:t>
            </a:r>
            <a:r>
              <a:rPr lang="ru-RU" sz="1600" dirty="0" smtClean="0"/>
              <a:t>в </a:t>
            </a:r>
            <a:r>
              <a:rPr lang="ru-RU" sz="1600" dirty="0" err="1" smtClean="0"/>
              <a:t>повітрі</a:t>
            </a:r>
            <a:r>
              <a:rPr lang="ru-RU" sz="1600" dirty="0" smtClean="0"/>
              <a:t> </a:t>
            </a:r>
            <a:r>
              <a:rPr lang="ru-RU" sz="1600" dirty="0" err="1" smtClean="0"/>
              <a:t>населеного</a:t>
            </a:r>
            <a:r>
              <a:rPr lang="ru-RU" sz="1600" dirty="0" smtClean="0"/>
              <a:t> </a:t>
            </a:r>
            <a:r>
              <a:rPr lang="ru-RU" sz="1600" dirty="0"/>
              <a:t>пункту –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середньодобовими</a:t>
            </a:r>
            <a:r>
              <a:rPr lang="ru-RU" sz="1600" dirty="0" smtClean="0"/>
              <a:t> </a:t>
            </a:r>
            <a:r>
              <a:rPr lang="ru-RU" sz="1600" dirty="0"/>
              <a:t>за 24 </a:t>
            </a:r>
            <a:r>
              <a:rPr lang="ru-RU" sz="1600" dirty="0" err="1" smtClean="0"/>
              <a:t>години</a:t>
            </a:r>
            <a:r>
              <a:rPr lang="ru-RU" sz="1600" dirty="0" smtClean="0"/>
              <a:t>.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dirty="0" err="1" smtClean="0"/>
              <a:t>токсичні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</a:t>
            </a:r>
            <a:r>
              <a:rPr lang="ru-RU" sz="1600" dirty="0" err="1" smtClean="0"/>
              <a:t>чинити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подібний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несприятливий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вплив</a:t>
            </a:r>
            <a:r>
              <a:rPr lang="ru-RU" sz="1600" dirty="0" smtClean="0"/>
              <a:t> </a:t>
            </a:r>
            <a:r>
              <a:rPr lang="ru-RU" sz="1600" dirty="0"/>
              <a:t>на </a:t>
            </a:r>
            <a:r>
              <a:rPr lang="ru-RU" sz="1600" dirty="0" err="1"/>
              <a:t>організм</a:t>
            </a:r>
            <a:r>
              <a:rPr lang="ru-RU" sz="1600" dirty="0"/>
              <a:t>. </a:t>
            </a:r>
            <a:r>
              <a:rPr lang="ru-RU" sz="1600" dirty="0" smtClean="0"/>
              <a:t>У таких </a:t>
            </a:r>
            <a:r>
              <a:rPr lang="ru-RU" sz="1600" dirty="0" err="1" smtClean="0"/>
              <a:t>випадках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відбувається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ефект</a:t>
            </a:r>
            <a:r>
              <a:rPr lang="ru-RU" sz="1600" dirty="0" smtClean="0"/>
              <a:t> </a:t>
            </a:r>
            <a:r>
              <a:rPr lang="ru-RU" sz="1600" dirty="0" err="1" smtClean="0"/>
              <a:t>сумації</a:t>
            </a:r>
            <a:r>
              <a:rPr lang="ru-RU" sz="1600" dirty="0"/>
              <a:t>,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синергізму</a:t>
            </a:r>
            <a:r>
              <a:rPr lang="ru-RU" sz="1600" dirty="0"/>
              <a:t>.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/>
              <a:t>фенол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smtClean="0"/>
              <a:t>ацетон, </a:t>
            </a:r>
            <a:r>
              <a:rPr lang="ru-RU" sz="1600" dirty="0" err="1" smtClean="0"/>
              <a:t>валеріанова</a:t>
            </a:r>
            <a:r>
              <a:rPr lang="ru-RU" sz="1600" dirty="0" smtClean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 smtClean="0"/>
              <a:t>капронова</a:t>
            </a:r>
            <a:r>
              <a:rPr lang="ru-RU" sz="1600" dirty="0" smtClean="0"/>
              <a:t> </a:t>
            </a:r>
            <a:r>
              <a:rPr lang="ru-RU" sz="1600" dirty="0" err="1" smtClean="0"/>
              <a:t>кислоти</a:t>
            </a:r>
            <a:r>
              <a:rPr lang="ru-RU" sz="1600" dirty="0"/>
              <a:t>, озон, </a:t>
            </a:r>
            <a:r>
              <a:rPr lang="ru-RU" sz="1600" dirty="0" err="1"/>
              <a:t>діоксид</a:t>
            </a:r>
            <a:r>
              <a:rPr lang="ru-RU" sz="1600" dirty="0"/>
              <a:t> азоту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формальдегід</a:t>
            </a:r>
            <a:r>
              <a:rPr lang="ru-RU" sz="1600" dirty="0"/>
              <a:t> та </a:t>
            </a:r>
            <a:r>
              <a:rPr lang="ru-RU" sz="1600" dirty="0" err="1" smtClean="0"/>
              <a:t>ін</a:t>
            </a:r>
            <a:r>
              <a:rPr lang="ru-RU" sz="1600" dirty="0" smtClean="0"/>
              <a:t>. </a:t>
            </a:r>
            <a:r>
              <a:rPr lang="ru-RU" sz="1600" dirty="0" err="1" smtClean="0"/>
              <a:t>Нормування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забруднювальних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</a:t>
            </a:r>
            <a:r>
              <a:rPr lang="ru-RU" sz="1600" dirty="0"/>
              <a:t>у </a:t>
            </a:r>
            <a:r>
              <a:rPr lang="ru-RU" sz="1600" dirty="0" err="1" smtClean="0"/>
              <a:t>навколишнє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середовище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виконується</a:t>
            </a:r>
            <a:r>
              <a:rPr lang="ru-RU" sz="1600" dirty="0"/>
              <a:t> </a:t>
            </a:r>
            <a:r>
              <a:rPr lang="ru-RU" sz="1600" dirty="0" smtClean="0"/>
              <a:t>шляхом </a:t>
            </a:r>
            <a:r>
              <a:rPr lang="ru-RU" sz="1600" dirty="0" err="1" smtClean="0"/>
              <a:t>встановлення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граничнодопустимих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цих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</a:t>
            </a:r>
            <a:r>
              <a:rPr lang="ru-RU" sz="1600" dirty="0"/>
              <a:t>в атмосферу (ГДВ</a:t>
            </a:r>
            <a:r>
              <a:rPr lang="ru-RU" sz="1600" dirty="0" smtClean="0"/>
              <a:t>). ГДВ –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маса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шкідливих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</a:t>
            </a:r>
            <a:r>
              <a:rPr lang="ru-RU" sz="1600" dirty="0"/>
              <a:t>за </a:t>
            </a:r>
            <a:r>
              <a:rPr lang="ru-RU" sz="1600" dirty="0" err="1"/>
              <a:t>одиницю</a:t>
            </a:r>
            <a:r>
              <a:rPr lang="ru-RU" sz="1600" dirty="0"/>
              <a:t> часу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smtClean="0"/>
              <a:t>одного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сукупності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джерел</a:t>
            </a:r>
            <a:r>
              <a:rPr lang="ru-RU" sz="1600" dirty="0" smtClean="0"/>
              <a:t> </a:t>
            </a:r>
            <a:r>
              <a:rPr lang="ru-RU" sz="1600" dirty="0" err="1" smtClean="0"/>
              <a:t>забруднення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атмосфери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міста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населеного</a:t>
            </a:r>
            <a:r>
              <a:rPr lang="ru-RU" sz="1600" dirty="0" smtClean="0"/>
              <a:t> </a:t>
            </a:r>
            <a:r>
              <a:rPr lang="ru-RU" sz="1600" dirty="0"/>
              <a:t>пункту </a:t>
            </a:r>
            <a:r>
              <a:rPr lang="ru-RU" sz="1600" dirty="0" err="1" smtClean="0"/>
              <a:t>з</a:t>
            </a:r>
            <a:r>
              <a:rPr lang="ru-RU" sz="1600" dirty="0"/>
              <a:t> </a:t>
            </a:r>
            <a:r>
              <a:rPr lang="ru-RU" sz="1600" dirty="0" err="1" smtClean="0"/>
              <a:t>урахуванням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перспективи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промислових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/>
              <a:t> </a:t>
            </a:r>
            <a:r>
              <a:rPr lang="ru-RU" sz="1600" dirty="0" err="1" smtClean="0"/>
              <a:t>розсіювання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шкідливих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</a:t>
            </a:r>
            <a:r>
              <a:rPr lang="ru-RU" sz="1600" dirty="0"/>
              <a:t>в </a:t>
            </a:r>
            <a:r>
              <a:rPr lang="ru-RU" sz="1600" dirty="0" err="1"/>
              <a:t>атмосфері</a:t>
            </a:r>
            <a:r>
              <a:rPr lang="ru-RU" sz="1600" dirty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створює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земну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концентрацію</a:t>
            </a:r>
            <a:r>
              <a:rPr lang="ru-RU" sz="1600" dirty="0"/>
              <a:t>, яка </a:t>
            </a:r>
            <a:r>
              <a:rPr lang="ru-RU" sz="1600" dirty="0" smtClean="0"/>
              <a:t>не </a:t>
            </a:r>
            <a:r>
              <a:rPr lang="ru-RU" sz="1600" dirty="0" err="1" smtClean="0"/>
              <a:t>перевищує</a:t>
            </a:r>
            <a:r>
              <a:rPr lang="ru-RU" sz="1600" dirty="0" smtClean="0"/>
              <a:t> </a:t>
            </a:r>
            <a:r>
              <a:rPr lang="ru-RU" sz="1600" dirty="0" err="1" smtClean="0"/>
              <a:t>граничнодопустимі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концентрації</a:t>
            </a:r>
            <a:r>
              <a:rPr lang="ru-RU" sz="1600" dirty="0" smtClean="0"/>
              <a:t> </a:t>
            </a:r>
            <a:r>
              <a:rPr lang="ru-RU" sz="1600" dirty="0"/>
              <a:t>для </a:t>
            </a:r>
            <a:r>
              <a:rPr lang="ru-RU" sz="1600" dirty="0" err="1"/>
              <a:t>населення</a:t>
            </a:r>
            <a:r>
              <a:rPr lang="ru-RU" sz="1600" dirty="0"/>
              <a:t>, </a:t>
            </a:r>
            <a:r>
              <a:rPr lang="ru-RU" sz="1600" dirty="0" err="1"/>
              <a:t>рослинного</a:t>
            </a:r>
            <a:r>
              <a:rPr lang="ru-RU" sz="1600" dirty="0"/>
              <a:t> </a:t>
            </a:r>
            <a:r>
              <a:rPr lang="ru-RU" sz="1600" dirty="0" err="1" smtClean="0"/>
              <a:t>і</a:t>
            </a:r>
            <a:r>
              <a:rPr lang="ru-RU" sz="1600" dirty="0"/>
              <a:t> </a:t>
            </a:r>
            <a:r>
              <a:rPr lang="ru-RU" sz="1600" dirty="0" err="1" smtClean="0"/>
              <a:t>тваринного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світу</a:t>
            </a:r>
            <a:r>
              <a:rPr lang="ru-RU" sz="1600" dirty="0"/>
              <a:t>,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немає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жорстких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екологічних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вимог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/>
              <a:t> </a:t>
            </a:r>
            <a:r>
              <a:rPr lang="ru-RU" sz="1600" dirty="0" err="1" smtClean="0"/>
              <a:t>обмежень</a:t>
            </a:r>
            <a:r>
              <a:rPr lang="ru-RU" sz="1600" dirty="0" smtClean="0"/>
              <a:t>. </a:t>
            </a:r>
            <a:r>
              <a:rPr lang="ru-RU" sz="1600" dirty="0" err="1" smtClean="0"/>
              <a:t>Одиниця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виміру</a:t>
            </a:r>
            <a:r>
              <a:rPr lang="ru-RU" sz="1600" dirty="0" smtClean="0"/>
              <a:t> </a:t>
            </a:r>
            <a:r>
              <a:rPr lang="ru-RU" sz="1600" dirty="0"/>
              <a:t>ГДВ </a:t>
            </a:r>
            <a:r>
              <a:rPr lang="ru-RU" sz="1600" dirty="0" err="1"/>
              <a:t>грам</a:t>
            </a:r>
            <a:r>
              <a:rPr lang="ru-RU" sz="1600" dirty="0"/>
              <a:t> на секунду (1 г/с) </a:t>
            </a:r>
            <a:r>
              <a:rPr lang="ru-RU" sz="1600" dirty="0" err="1"/>
              <a:t>встановлюється</a:t>
            </a:r>
            <a:r>
              <a:rPr lang="ru-RU" sz="1600" dirty="0"/>
              <a:t> для </a:t>
            </a:r>
            <a:r>
              <a:rPr lang="ru-RU" sz="1600" dirty="0" smtClean="0"/>
              <a:t>кожного </a:t>
            </a:r>
            <a:r>
              <a:rPr lang="ru-RU" sz="1600" dirty="0" err="1" smtClean="0"/>
              <a:t>джерела</a:t>
            </a:r>
            <a:r>
              <a:rPr lang="ru-RU" sz="1600" dirty="0" smtClean="0"/>
              <a:t> </a:t>
            </a:r>
            <a:r>
              <a:rPr lang="ru-RU" sz="1600" dirty="0" err="1" smtClean="0"/>
              <a:t>забруднення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атмосфери</a:t>
            </a:r>
            <a:r>
              <a:rPr lang="ru-RU" sz="1600" dirty="0" smtClean="0"/>
              <a:t> </a:t>
            </a:r>
            <a:r>
              <a:rPr lang="ru-RU" sz="1600" dirty="0"/>
              <a:t>за </a:t>
            </a:r>
            <a:r>
              <a:rPr lang="ru-RU" sz="1600" dirty="0" err="1"/>
              <a:t>умови</a:t>
            </a:r>
            <a:r>
              <a:rPr lang="ru-RU" sz="1600" dirty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викиди</a:t>
            </a:r>
            <a:r>
              <a:rPr lang="ru-RU" sz="1600" dirty="0" smtClean="0"/>
              <a:t> </a:t>
            </a:r>
            <a:r>
              <a:rPr lang="ru-RU" sz="1600" dirty="0" err="1" smtClean="0"/>
              <a:t>шкідливих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джерела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сукупності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джерел</a:t>
            </a:r>
            <a:r>
              <a:rPr lang="ru-RU" sz="1600" dirty="0" smtClean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 smtClean="0"/>
              <a:t>урахуванням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розсіювання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/>
              <a:t>в </a:t>
            </a:r>
            <a:r>
              <a:rPr lang="ru-RU" sz="1600" dirty="0" err="1"/>
              <a:t>атмосфері</a:t>
            </a:r>
            <a:r>
              <a:rPr lang="ru-RU" sz="1600" dirty="0"/>
              <a:t> не </a:t>
            </a:r>
            <a:r>
              <a:rPr lang="ru-RU" sz="1600" dirty="0" smtClean="0"/>
              <a:t>створять </a:t>
            </a:r>
            <a:r>
              <a:rPr lang="ru-RU" sz="1600" dirty="0" err="1" smtClean="0"/>
              <a:t>приземної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концентрації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шкідливих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/>
              <a:t>, яка </a:t>
            </a:r>
            <a:r>
              <a:rPr lang="ru-RU" sz="1600" dirty="0" err="1"/>
              <a:t>перевищить</a:t>
            </a:r>
            <a:r>
              <a:rPr lang="ru-RU" sz="1600" dirty="0"/>
              <a:t> ГДК.</a:t>
            </a:r>
          </a:p>
          <a:p>
            <a:pPr algn="just"/>
            <a:r>
              <a:rPr lang="ru-RU" sz="1600" dirty="0"/>
              <a:t>За </a:t>
            </a:r>
            <a:r>
              <a:rPr lang="ru-RU" sz="1600" dirty="0" err="1"/>
              <a:t>наявністю</a:t>
            </a:r>
            <a:r>
              <a:rPr lang="ru-RU" sz="1600" dirty="0"/>
              <a:t> в </a:t>
            </a:r>
            <a:r>
              <a:rPr lang="ru-RU" sz="1600" dirty="0" err="1"/>
              <a:t>атмосфері</a:t>
            </a:r>
            <a:r>
              <a:rPr lang="ru-RU" sz="1600" dirty="0"/>
              <a:t> </a:t>
            </a:r>
            <a:r>
              <a:rPr lang="ru-RU" sz="1600" dirty="0" err="1"/>
              <a:t>домішок</a:t>
            </a:r>
            <a:r>
              <a:rPr lang="ru-RU" sz="1600" dirty="0"/>
              <a:t>, </a:t>
            </a:r>
            <a:r>
              <a:rPr lang="ru-RU" sz="1600" dirty="0" err="1"/>
              <a:t>щодо</a:t>
            </a:r>
            <a:r>
              <a:rPr lang="ru-RU" sz="1600" dirty="0"/>
              <a:t> </a:t>
            </a:r>
            <a:r>
              <a:rPr lang="ru-RU" sz="1600" dirty="0" err="1"/>
              <a:t>яких</a:t>
            </a:r>
            <a:r>
              <a:rPr lang="ru-RU" sz="1600" dirty="0"/>
              <a:t> </a:t>
            </a:r>
            <a:r>
              <a:rPr lang="ru-RU" sz="1600" dirty="0" err="1"/>
              <a:t>визначено</a:t>
            </a:r>
            <a:r>
              <a:rPr lang="ru-RU" sz="1600" dirty="0"/>
              <a:t> </a:t>
            </a:r>
            <a:r>
              <a:rPr lang="ru-RU" sz="1600" dirty="0" err="1"/>
              <a:t>необхідність</a:t>
            </a:r>
            <a:r>
              <a:rPr lang="ru-RU" sz="1600" dirty="0"/>
              <a:t> </a:t>
            </a:r>
            <a:r>
              <a:rPr lang="ru-RU" sz="1600" dirty="0" err="1" smtClean="0"/>
              <a:t>урахування</a:t>
            </a:r>
            <a:r>
              <a:rPr lang="ru-RU" sz="1600" dirty="0"/>
              <a:t> </a:t>
            </a:r>
            <a:r>
              <a:rPr lang="ru-RU" sz="1600" dirty="0" err="1" smtClean="0"/>
              <a:t>сумісної</a:t>
            </a:r>
            <a:r>
              <a:rPr lang="ru-RU" sz="1600" dirty="0" smtClean="0"/>
              <a:t> </a:t>
            </a:r>
            <a:r>
              <a:rPr lang="ru-RU" sz="1600" dirty="0" err="1"/>
              <a:t>шкідливої</a:t>
            </a:r>
            <a:r>
              <a:rPr lang="ru-RU" sz="1600" dirty="0"/>
              <a:t> </a:t>
            </a:r>
            <a:r>
              <a:rPr lang="ru-RU" sz="1600" dirty="0" err="1"/>
              <a:t>дії</a:t>
            </a:r>
            <a:r>
              <a:rPr lang="ru-RU" sz="1600" dirty="0"/>
              <a:t>, як </a:t>
            </a:r>
            <a:r>
              <a:rPr lang="ru-RU" sz="1600" dirty="0" err="1"/>
              <a:t>критерії</a:t>
            </a:r>
            <a:r>
              <a:rPr lang="ru-RU" sz="1600" dirty="0"/>
              <a:t> для </a:t>
            </a:r>
            <a:r>
              <a:rPr lang="ru-RU" sz="1600" dirty="0" err="1"/>
              <a:t>встановлення</a:t>
            </a:r>
            <a:r>
              <a:rPr lang="ru-RU" sz="1600" dirty="0"/>
              <a:t> ГДК </a:t>
            </a:r>
            <a:r>
              <a:rPr lang="ru-RU" sz="1600" dirty="0" err="1"/>
              <a:t>використовуються</a:t>
            </a:r>
            <a:r>
              <a:rPr lang="ru-RU" sz="1600" dirty="0"/>
              <a:t> </a:t>
            </a:r>
            <a:r>
              <a:rPr lang="ru-RU" sz="1600" dirty="0" err="1"/>
              <a:t>вимоги</a:t>
            </a:r>
            <a:r>
              <a:rPr lang="ru-RU" sz="1600" dirty="0"/>
              <a:t> </a:t>
            </a:r>
            <a:r>
              <a:rPr lang="ru-RU" sz="1600" dirty="0" smtClean="0"/>
              <a:t>про </a:t>
            </a:r>
            <a:r>
              <a:rPr lang="ru-RU" sz="1600" dirty="0" err="1" smtClean="0"/>
              <a:t>виконання</a:t>
            </a:r>
            <a:r>
              <a:rPr lang="ru-RU" sz="1600" dirty="0" smtClean="0"/>
              <a:t> </a:t>
            </a:r>
            <a:r>
              <a:rPr lang="ru-RU" sz="1600" dirty="0" err="1"/>
              <a:t>співвідношення</a:t>
            </a:r>
            <a:r>
              <a:rPr lang="ru-RU" sz="1600" dirty="0"/>
              <a:t>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661248"/>
            <a:ext cx="3343357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32656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 smtClean="0"/>
              <a:t>Нормування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скидів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забруднювальних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</a:t>
            </a:r>
            <a:r>
              <a:rPr lang="ru-RU" sz="1600" dirty="0"/>
              <a:t>у </a:t>
            </a:r>
            <a:r>
              <a:rPr lang="ru-RU" sz="1600" dirty="0" err="1" smtClean="0"/>
              <a:t>навколишнє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середовище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виконується</a:t>
            </a:r>
            <a:r>
              <a:rPr lang="ru-RU" sz="1600" dirty="0"/>
              <a:t> </a:t>
            </a:r>
            <a:r>
              <a:rPr lang="ru-RU" sz="1600" dirty="0" smtClean="0"/>
              <a:t>шляхом </a:t>
            </a:r>
            <a:r>
              <a:rPr lang="ru-RU" sz="1600" dirty="0" err="1" smtClean="0"/>
              <a:t>встановлення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граничнодопустимих</a:t>
            </a:r>
            <a:r>
              <a:rPr lang="ru-RU" sz="1600" dirty="0" smtClean="0"/>
              <a:t> </a:t>
            </a:r>
            <a:r>
              <a:rPr lang="ru-RU" sz="1600" dirty="0" err="1" smtClean="0"/>
              <a:t>скидів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стічними</a:t>
            </a:r>
            <a:r>
              <a:rPr lang="ru-RU" sz="1600" dirty="0" smtClean="0"/>
              <a:t> </a:t>
            </a:r>
            <a:r>
              <a:rPr lang="ru-RU" sz="1600" dirty="0"/>
              <a:t>водами </a:t>
            </a:r>
            <a:r>
              <a:rPr lang="ru-RU" sz="1600" dirty="0" smtClean="0"/>
              <a:t>у </a:t>
            </a:r>
            <a:r>
              <a:rPr lang="ru-RU" sz="1600" dirty="0" err="1" smtClean="0"/>
              <a:t>водні</a:t>
            </a:r>
            <a:r>
              <a:rPr lang="ru-RU" sz="1600" dirty="0" smtClean="0"/>
              <a:t> </a:t>
            </a:r>
            <a:r>
              <a:rPr lang="ru-RU" sz="1600" dirty="0" err="1" smtClean="0"/>
              <a:t>об’єкти</a:t>
            </a:r>
            <a:r>
              <a:rPr lang="ru-RU" sz="1600" dirty="0" smtClean="0"/>
              <a:t> </a:t>
            </a:r>
            <a:r>
              <a:rPr lang="ru-RU" sz="1600" dirty="0"/>
              <a:t>(ГДС).</a:t>
            </a:r>
          </a:p>
          <a:p>
            <a:pPr algn="just"/>
            <a:r>
              <a:rPr lang="ru-RU" sz="1600" dirty="0"/>
              <a:t>ГДС –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маса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</a:t>
            </a:r>
            <a:r>
              <a:rPr lang="ru-RU" sz="1600" dirty="0"/>
              <a:t>у </a:t>
            </a:r>
            <a:r>
              <a:rPr lang="ru-RU" sz="1600" dirty="0" err="1"/>
              <a:t>стічних</a:t>
            </a:r>
            <a:r>
              <a:rPr lang="ru-RU" sz="1600" dirty="0"/>
              <a:t> водах, максимально допустима до </a:t>
            </a:r>
            <a:r>
              <a:rPr lang="ru-RU" sz="1600" dirty="0" err="1"/>
              <a:t>відведення</a:t>
            </a:r>
            <a:r>
              <a:rPr lang="ru-RU" sz="1600" dirty="0"/>
              <a:t> </a:t>
            </a:r>
            <a:r>
              <a:rPr lang="ru-RU" sz="1600" dirty="0" err="1" smtClean="0"/>
              <a:t>з</a:t>
            </a:r>
            <a:r>
              <a:rPr lang="ru-RU" sz="1600" dirty="0"/>
              <a:t> </a:t>
            </a:r>
            <a:r>
              <a:rPr lang="ru-RU" sz="1600" dirty="0" err="1" smtClean="0"/>
              <a:t>установленим</a:t>
            </a:r>
            <a:r>
              <a:rPr lang="ru-RU" sz="1600" dirty="0" smtClean="0"/>
              <a:t> </a:t>
            </a:r>
            <a:r>
              <a:rPr lang="ru-RU" sz="1600" dirty="0"/>
              <a:t>режимом у </a:t>
            </a:r>
            <a:r>
              <a:rPr lang="ru-RU" sz="1600" dirty="0" err="1" smtClean="0"/>
              <a:t>даному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пункті</a:t>
            </a:r>
            <a:r>
              <a:rPr lang="ru-RU" sz="1600" dirty="0" smtClean="0"/>
              <a:t> </a:t>
            </a:r>
            <a:r>
              <a:rPr lang="ru-RU" sz="1600" dirty="0"/>
              <a:t>водного </a:t>
            </a:r>
            <a:r>
              <a:rPr lang="ru-RU" sz="1600" dirty="0" err="1"/>
              <a:t>об’єкта</a:t>
            </a:r>
            <a:r>
              <a:rPr lang="ru-RU" sz="1600" dirty="0"/>
              <a:t> за </a:t>
            </a:r>
            <a:r>
              <a:rPr lang="ru-RU" sz="1600" dirty="0" err="1"/>
              <a:t>одиницю</a:t>
            </a:r>
            <a:r>
              <a:rPr lang="ru-RU" sz="1600" dirty="0"/>
              <a:t> часу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smtClean="0"/>
              <a:t>метою </a:t>
            </a:r>
            <a:r>
              <a:rPr lang="ru-RU" sz="1600" dirty="0" err="1" smtClean="0"/>
              <a:t>забезпечення</a:t>
            </a:r>
            <a:r>
              <a:rPr lang="ru-RU" sz="1600" dirty="0" smtClean="0"/>
              <a:t> </a:t>
            </a:r>
            <a:r>
              <a:rPr lang="ru-RU" sz="1600" dirty="0"/>
              <a:t>норм </a:t>
            </a:r>
            <a:r>
              <a:rPr lang="ru-RU" sz="1600" dirty="0" err="1"/>
              <a:t>якості</a:t>
            </a:r>
            <a:r>
              <a:rPr lang="ru-RU" sz="1600" dirty="0"/>
              <a:t> води у </a:t>
            </a:r>
            <a:r>
              <a:rPr lang="ru-RU" sz="1600" dirty="0" err="1" smtClean="0"/>
              <a:t>контрольованому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пункті</a:t>
            </a:r>
            <a:r>
              <a:rPr lang="ru-RU" sz="1600" dirty="0"/>
              <a:t>. ГДС </a:t>
            </a:r>
            <a:r>
              <a:rPr lang="ru-RU" sz="1600" dirty="0" err="1"/>
              <a:t>встановлюється</a:t>
            </a:r>
            <a:r>
              <a:rPr lang="ru-RU" sz="1600" dirty="0"/>
              <a:t> </a:t>
            </a:r>
            <a:r>
              <a:rPr lang="ru-RU" sz="1600" dirty="0" err="1" smtClean="0"/>
              <a:t>з</a:t>
            </a:r>
            <a:r>
              <a:rPr lang="ru-RU" sz="1600" dirty="0"/>
              <a:t> </a:t>
            </a:r>
            <a:r>
              <a:rPr lang="ru-RU" sz="1600" dirty="0" err="1" smtClean="0"/>
              <a:t>урахуванням</a:t>
            </a:r>
            <a:r>
              <a:rPr lang="ru-RU" sz="1600" dirty="0" smtClean="0"/>
              <a:t> </a:t>
            </a:r>
            <a:r>
              <a:rPr lang="ru-RU" sz="1600" dirty="0"/>
              <a:t>ГДК в </a:t>
            </a:r>
            <a:r>
              <a:rPr lang="ru-RU" sz="1600" dirty="0" err="1"/>
              <a:t>місцяхводоспоживання</a:t>
            </a:r>
            <a:r>
              <a:rPr lang="ru-RU" sz="1600" dirty="0"/>
              <a:t>, </a:t>
            </a:r>
            <a:r>
              <a:rPr lang="ru-RU" sz="1600" dirty="0" err="1"/>
              <a:t>асиміляційнихвластивостей</a:t>
            </a:r>
            <a:r>
              <a:rPr lang="ru-RU" sz="1600" dirty="0"/>
              <a:t> водного </a:t>
            </a:r>
            <a:r>
              <a:rPr lang="ru-RU" sz="1600" dirty="0" err="1" smtClean="0"/>
              <a:t>об’єкта</a:t>
            </a:r>
            <a:r>
              <a:rPr lang="ru-RU" sz="1600" dirty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/>
              <a:t>оптимального </a:t>
            </a:r>
            <a:r>
              <a:rPr lang="ru-RU" sz="1600" dirty="0" err="1" smtClean="0"/>
              <a:t>розподілу</a:t>
            </a:r>
            <a:r>
              <a:rPr lang="ru-RU" sz="1600" dirty="0" smtClean="0"/>
              <a:t> </a:t>
            </a:r>
            <a:r>
              <a:rPr lang="ru-RU" sz="1600" dirty="0" err="1" smtClean="0"/>
              <a:t>маси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скидаються</a:t>
            </a:r>
            <a:r>
              <a:rPr lang="ru-RU" sz="1600" dirty="0"/>
              <a:t>,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водокористувачами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скидають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стічні</a:t>
            </a:r>
            <a:r>
              <a:rPr lang="ru-RU" sz="1600" dirty="0" smtClean="0"/>
              <a:t> </a:t>
            </a:r>
            <a:r>
              <a:rPr lang="ru-RU" sz="1600" dirty="0"/>
              <a:t>води. </a:t>
            </a:r>
            <a:r>
              <a:rPr lang="ru-RU" sz="1600" dirty="0" err="1"/>
              <a:t>Гранично</a:t>
            </a:r>
            <a:r>
              <a:rPr lang="ru-RU" sz="1600" dirty="0"/>
              <a:t> допустима </a:t>
            </a:r>
            <a:r>
              <a:rPr lang="ru-RU" sz="1600" dirty="0" err="1" smtClean="0"/>
              <a:t>концентрація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домішок</a:t>
            </a:r>
            <a:r>
              <a:rPr lang="ru-RU" sz="1600" dirty="0" smtClean="0"/>
              <a:t> </a:t>
            </a:r>
            <a:r>
              <a:rPr lang="ru-RU" sz="1600" dirty="0"/>
              <a:t>у </a:t>
            </a:r>
            <a:r>
              <a:rPr lang="ru-RU" sz="1600" dirty="0" err="1" smtClean="0"/>
              <a:t>воді</a:t>
            </a:r>
            <a:r>
              <a:rPr lang="ru-RU" sz="1600" dirty="0" smtClean="0"/>
              <a:t> </a:t>
            </a:r>
            <a:r>
              <a:rPr lang="ru-RU" sz="1600" dirty="0" err="1" smtClean="0"/>
              <a:t>водногооб’єкта</a:t>
            </a:r>
            <a:r>
              <a:rPr lang="ru-RU" sz="1600" dirty="0"/>
              <a:t> </a:t>
            </a:r>
            <a:r>
              <a:rPr lang="ru-RU" sz="1600" dirty="0" smtClean="0"/>
              <a:t>—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нормативний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показник</a:t>
            </a:r>
            <a:r>
              <a:rPr lang="ru-RU" sz="1600" dirty="0"/>
              <a:t>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включає</a:t>
            </a:r>
            <a:r>
              <a:rPr lang="ru-RU" sz="1600" dirty="0" smtClean="0"/>
              <a:t> </a:t>
            </a:r>
            <a:r>
              <a:rPr lang="ru-RU" sz="1600" dirty="0" err="1" smtClean="0"/>
              <a:t>несприятливий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вплив</a:t>
            </a:r>
            <a:r>
              <a:rPr lang="ru-RU" sz="1600" dirty="0" smtClean="0"/>
              <a:t> </a:t>
            </a:r>
            <a:r>
              <a:rPr lang="ru-RU" sz="1600" dirty="0"/>
              <a:t>на </a:t>
            </a:r>
            <a:r>
              <a:rPr lang="ru-RU" sz="1600" dirty="0" err="1" smtClean="0"/>
              <a:t>організм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/>
              <a:t> </a:t>
            </a:r>
            <a:r>
              <a:rPr lang="ru-RU" sz="1600" dirty="0" err="1" smtClean="0"/>
              <a:t>можливість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обмеження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порушеннянормальних</a:t>
            </a:r>
            <a:r>
              <a:rPr lang="ru-RU" sz="1600" dirty="0" smtClean="0"/>
              <a:t> </a:t>
            </a:r>
            <a:r>
              <a:rPr lang="ru-RU" sz="1600" dirty="0"/>
              <a:t>умов </a:t>
            </a:r>
            <a:r>
              <a:rPr lang="ru-RU" sz="1600" dirty="0" err="1"/>
              <a:t>господарсько-питного</a:t>
            </a:r>
            <a:r>
              <a:rPr lang="ru-RU" sz="1600" dirty="0"/>
              <a:t>, </a:t>
            </a:r>
            <a:r>
              <a:rPr lang="ru-RU" sz="1600" dirty="0" err="1" smtClean="0"/>
              <a:t>побутового</a:t>
            </a:r>
            <a:r>
              <a:rPr lang="ru-RU" sz="1600" dirty="0"/>
              <a:t> </a:t>
            </a:r>
            <a:r>
              <a:rPr lang="ru-RU" sz="1600" dirty="0" smtClean="0"/>
              <a:t>та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водокористування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/>
              <a:t>Як </a:t>
            </a:r>
            <a:r>
              <a:rPr lang="ru-RU" sz="1600" dirty="0" err="1"/>
              <a:t>і</a:t>
            </a:r>
            <a:r>
              <a:rPr lang="ru-RU" sz="1600" dirty="0"/>
              <a:t> для </a:t>
            </a:r>
            <a:r>
              <a:rPr lang="ru-RU" sz="1600" dirty="0" smtClean="0"/>
              <a:t>атмосферного </a:t>
            </a:r>
            <a:r>
              <a:rPr lang="ru-RU" sz="1600" dirty="0" err="1" smtClean="0"/>
              <a:t>повітря</a:t>
            </a:r>
            <a:r>
              <a:rPr lang="ru-RU" sz="1600" dirty="0"/>
              <a:t>, </a:t>
            </a:r>
            <a:r>
              <a:rPr lang="ru-RU" sz="1600" dirty="0" err="1" smtClean="0"/>
              <a:t>встановлено</a:t>
            </a:r>
            <a:r>
              <a:rPr lang="ru-RU" sz="1600" dirty="0" smtClean="0"/>
              <a:t> </a:t>
            </a:r>
            <a:r>
              <a:rPr lang="ru-RU" sz="1600" dirty="0" err="1" smtClean="0"/>
              <a:t>окреме</a:t>
            </a:r>
            <a:r>
              <a:rPr lang="ru-RU" sz="1600" dirty="0" smtClean="0"/>
              <a:t> </a:t>
            </a:r>
            <a:r>
              <a:rPr lang="ru-RU" sz="1600" dirty="0" err="1" smtClean="0"/>
              <a:t>нормування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якості</a:t>
            </a:r>
            <a:r>
              <a:rPr lang="ru-RU" sz="1600" dirty="0" smtClean="0"/>
              <a:t> </a:t>
            </a:r>
            <a:r>
              <a:rPr lang="ru-RU" sz="1600" dirty="0"/>
              <a:t>води, </a:t>
            </a:r>
            <a:r>
              <a:rPr lang="ru-RU" sz="1600" dirty="0" err="1" smtClean="0"/>
              <a:t>хоча</a:t>
            </a:r>
            <a:r>
              <a:rPr lang="ru-RU" sz="1600" dirty="0"/>
              <a:t> </a:t>
            </a:r>
            <a:r>
              <a:rPr lang="ru-RU" sz="1600" dirty="0" smtClean="0"/>
              <a:t>принцип </a:t>
            </a:r>
            <a:r>
              <a:rPr lang="ru-RU" sz="1600" dirty="0"/>
              <a:t>тут </a:t>
            </a:r>
            <a:r>
              <a:rPr lang="ru-RU" sz="1600" dirty="0" err="1"/>
              <a:t>інший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 smtClean="0"/>
              <a:t>пов’язаний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категорією</a:t>
            </a:r>
            <a:r>
              <a:rPr lang="ru-RU" sz="1600" dirty="0" smtClean="0"/>
              <a:t> </a:t>
            </a:r>
            <a:r>
              <a:rPr lang="ru-RU" sz="1600" dirty="0" err="1" smtClean="0"/>
              <a:t>водокористування</a:t>
            </a:r>
            <a:r>
              <a:rPr lang="ru-RU" sz="1600" dirty="0"/>
              <a:t>:</a:t>
            </a:r>
          </a:p>
          <a:p>
            <a:pPr algn="just"/>
            <a:r>
              <a:rPr lang="ru-RU" sz="1600" dirty="0"/>
              <a:t>1 –</a:t>
            </a:r>
            <a:r>
              <a:rPr lang="ru-RU" sz="1600" dirty="0" err="1" smtClean="0"/>
              <a:t>господарсько-питного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водопостачання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населення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/>
              <a:t> </a:t>
            </a:r>
            <a:r>
              <a:rPr lang="ru-RU" sz="1600" dirty="0" err="1" smtClean="0"/>
              <a:t>підприємств</a:t>
            </a:r>
            <a:r>
              <a:rPr lang="ru-RU" sz="1600" dirty="0" smtClean="0"/>
              <a:t> </a:t>
            </a:r>
            <a:r>
              <a:rPr lang="ru-RU" sz="1600" dirty="0" err="1" smtClean="0"/>
              <a:t>харчової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промисловості</a:t>
            </a:r>
            <a:r>
              <a:rPr lang="ru-RU" sz="1600" dirty="0"/>
              <a:t>;</a:t>
            </a:r>
          </a:p>
          <a:p>
            <a:pPr algn="just"/>
            <a:r>
              <a:rPr lang="ru-RU" sz="1600" dirty="0"/>
              <a:t>2 – </a:t>
            </a:r>
            <a:r>
              <a:rPr lang="ru-RU" sz="1600" dirty="0" err="1" smtClean="0"/>
              <a:t>культурно-побутового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призначення</a:t>
            </a:r>
            <a:r>
              <a:rPr lang="ru-RU" sz="1600" dirty="0" smtClean="0"/>
              <a:t> </a:t>
            </a:r>
            <a:r>
              <a:rPr lang="ru-RU" sz="1600" dirty="0"/>
              <a:t>(для </a:t>
            </a:r>
            <a:r>
              <a:rPr lang="ru-RU" sz="1600" dirty="0" err="1"/>
              <a:t>купання</a:t>
            </a:r>
            <a:r>
              <a:rPr lang="ru-RU" sz="1600" dirty="0"/>
              <a:t>, спорту, </a:t>
            </a:r>
            <a:r>
              <a:rPr lang="ru-RU" sz="1600" dirty="0" err="1" smtClean="0"/>
              <a:t>відпочинку</a:t>
            </a:r>
            <a:r>
              <a:rPr lang="ru-RU" sz="1600" dirty="0" smtClean="0"/>
              <a:t> </a:t>
            </a:r>
            <a:r>
              <a:rPr lang="ru-RU" sz="1600" dirty="0" err="1" smtClean="0"/>
              <a:t>населення</a:t>
            </a:r>
            <a:r>
              <a:rPr lang="ru-RU" sz="1600" dirty="0"/>
              <a:t>);</a:t>
            </a:r>
          </a:p>
          <a:p>
            <a:pPr algn="just"/>
            <a:r>
              <a:rPr lang="ru-RU" sz="1600" dirty="0"/>
              <a:t>3 –</a:t>
            </a:r>
            <a:r>
              <a:rPr lang="ru-RU" sz="1600" dirty="0" err="1" smtClean="0"/>
              <a:t>рибогосподарського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призначення</a:t>
            </a:r>
            <a:r>
              <a:rPr lang="ru-RU" sz="1600" dirty="0" smtClean="0"/>
              <a:t> </a:t>
            </a:r>
            <a:r>
              <a:rPr lang="ru-RU" sz="1600" dirty="0"/>
              <a:t>— для </a:t>
            </a:r>
            <a:r>
              <a:rPr lang="ru-RU" sz="1600" dirty="0" err="1"/>
              <a:t>збереження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 smtClean="0"/>
              <a:t>відтворення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цінних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риб</a:t>
            </a:r>
            <a:r>
              <a:rPr lang="ru-RU" sz="1600" dirty="0"/>
              <a:t>,</a:t>
            </a:r>
          </a:p>
          <a:p>
            <a:pPr algn="just"/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високучутливість</a:t>
            </a:r>
            <a:r>
              <a:rPr lang="ru-RU" sz="1600" dirty="0" smtClean="0"/>
              <a:t> </a:t>
            </a:r>
            <a:r>
              <a:rPr lang="ru-RU" sz="1600" dirty="0"/>
              <a:t>до </a:t>
            </a:r>
            <a:r>
              <a:rPr lang="ru-RU" sz="1600" dirty="0" err="1"/>
              <a:t>кисню</a:t>
            </a:r>
            <a:r>
              <a:rPr lang="ru-RU" sz="1600" dirty="0"/>
              <a:t>;</a:t>
            </a:r>
          </a:p>
          <a:p>
            <a:pPr algn="just"/>
            <a:r>
              <a:rPr lang="ru-RU" sz="1600" dirty="0"/>
              <a:t>4 –</a:t>
            </a:r>
            <a:r>
              <a:rPr lang="ru-RU" sz="1600" dirty="0" err="1" smtClean="0"/>
              <a:t>рибогосподарського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призначення</a:t>
            </a:r>
            <a:r>
              <a:rPr lang="ru-RU" sz="1600" dirty="0" smtClean="0"/>
              <a:t> </a:t>
            </a:r>
            <a:r>
              <a:rPr lang="ru-RU" sz="1600" dirty="0"/>
              <a:t>для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риб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/>
              <a:t>Для </a:t>
            </a:r>
            <a:r>
              <a:rPr lang="ru-RU" sz="1600" dirty="0" err="1"/>
              <a:t>кожної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 smtClean="0"/>
              <a:t>цих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категорій</a:t>
            </a:r>
            <a:r>
              <a:rPr lang="ru-RU" sz="1600" dirty="0" smtClean="0"/>
              <a:t> </a:t>
            </a:r>
            <a:r>
              <a:rPr lang="ru-RU" sz="1600" dirty="0" err="1" smtClean="0"/>
              <a:t>встановлено</a:t>
            </a:r>
            <a:r>
              <a:rPr lang="ru-RU" sz="1600" dirty="0" smtClean="0"/>
              <a:t> </a:t>
            </a:r>
            <a:r>
              <a:rPr lang="ru-RU" sz="1600" dirty="0" err="1" smtClean="0"/>
              <a:t>нормативи</a:t>
            </a:r>
            <a:r>
              <a:rPr lang="ru-RU" sz="1600" dirty="0" smtClean="0"/>
              <a:t> </a:t>
            </a:r>
            <a:r>
              <a:rPr lang="ru-RU" sz="1600" dirty="0" err="1" smtClean="0"/>
              <a:t>наякість</a:t>
            </a:r>
            <a:r>
              <a:rPr lang="ru-RU" sz="1600" dirty="0" smtClean="0"/>
              <a:t> </a:t>
            </a:r>
            <a:r>
              <a:rPr lang="ru-RU" sz="1600" dirty="0"/>
              <a:t>води </a:t>
            </a:r>
            <a:r>
              <a:rPr lang="ru-RU" sz="1600" dirty="0" smtClean="0"/>
              <a:t>у </a:t>
            </a:r>
            <a:r>
              <a:rPr lang="ru-RU" sz="1600" dirty="0" err="1" smtClean="0"/>
              <a:t>місцях</a:t>
            </a:r>
            <a:r>
              <a:rPr lang="ru-RU" sz="1600" dirty="0" smtClean="0"/>
              <a:t> </a:t>
            </a:r>
            <a:r>
              <a:rPr lang="ru-RU" sz="1600" dirty="0" err="1" smtClean="0"/>
              <a:t>водокористування</a:t>
            </a:r>
            <a:r>
              <a:rPr lang="ru-RU" sz="1600" dirty="0" smtClean="0"/>
              <a:t> </a:t>
            </a:r>
            <a:r>
              <a:rPr lang="ru-RU" sz="1600" dirty="0"/>
              <a:t>(табл. 2).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Таблиця2</a:t>
            </a:r>
          </a:p>
          <a:p>
            <a:r>
              <a:rPr lang="ru-RU" dirty="0" smtClean="0"/>
              <a:t>ГДК </a:t>
            </a:r>
            <a:r>
              <a:rPr lang="ru-RU" dirty="0" err="1" smtClean="0"/>
              <a:t>шкідливих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у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ru-RU" dirty="0" err="1" smtClean="0"/>
              <a:t>водних</a:t>
            </a:r>
            <a:r>
              <a:rPr lang="ru-RU" dirty="0" smtClean="0"/>
              <a:t> </a:t>
            </a:r>
            <a:r>
              <a:rPr lang="ru-RU" dirty="0" err="1" smtClean="0"/>
              <a:t>об’єктів</a:t>
            </a:r>
            <a:r>
              <a:rPr lang="ru-RU" dirty="0" smtClean="0"/>
              <a:t> </a:t>
            </a:r>
            <a:r>
              <a:rPr lang="ru-RU" dirty="0" err="1" smtClean="0"/>
              <a:t>господарсько-питного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культурно-побутового</a:t>
            </a:r>
            <a:r>
              <a:rPr lang="ru-RU" dirty="0" smtClean="0"/>
              <a:t> </a:t>
            </a:r>
            <a:r>
              <a:rPr lang="ru-RU" dirty="0" err="1" smtClean="0"/>
              <a:t>водокористування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052736"/>
            <a:ext cx="3813287" cy="3605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4549676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Важливими</a:t>
            </a:r>
            <a:r>
              <a:rPr lang="ru-RU" dirty="0"/>
              <a:t> заходами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ґрунтів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гігієнічне</a:t>
            </a:r>
            <a:r>
              <a:rPr lang="ru-RU" dirty="0"/>
              <a:t> </a:t>
            </a:r>
            <a:r>
              <a:rPr lang="ru-RU" dirty="0" err="1"/>
              <a:t>регламентування</a:t>
            </a:r>
            <a:r>
              <a:rPr lang="ru-RU" dirty="0"/>
              <a:t> </a:t>
            </a:r>
            <a:r>
              <a:rPr lang="ru-RU" dirty="0" err="1"/>
              <a:t>їхнього</a:t>
            </a:r>
            <a:endParaRPr lang="ru-RU" dirty="0"/>
          </a:p>
          <a:p>
            <a:pPr algn="just"/>
            <a:r>
              <a:rPr lang="ru-RU" dirty="0" err="1"/>
              <a:t>забруднення</a:t>
            </a:r>
            <a:r>
              <a:rPr lang="ru-RU" dirty="0"/>
              <a:t>. </a:t>
            </a:r>
            <a:r>
              <a:rPr lang="ru-RU" dirty="0" err="1" smtClean="0"/>
              <a:t>Розроблено</a:t>
            </a:r>
            <a:r>
              <a:rPr lang="ru-RU" dirty="0" smtClean="0"/>
              <a:t> </a:t>
            </a:r>
            <a:r>
              <a:rPr lang="ru-RU" dirty="0" err="1" smtClean="0"/>
              <a:t>методичні</a:t>
            </a:r>
            <a:r>
              <a:rPr lang="ru-RU" dirty="0" smtClean="0"/>
              <a:t> </a:t>
            </a:r>
            <a:r>
              <a:rPr lang="ru-RU" dirty="0" err="1" smtClean="0"/>
              <a:t>рекомендації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встановлення</a:t>
            </a:r>
            <a:r>
              <a:rPr lang="ru-RU" dirty="0" smtClean="0"/>
              <a:t> ГДК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ґрунтах</a:t>
            </a:r>
            <a:r>
              <a:rPr lang="ru-RU" dirty="0"/>
              <a:t>. </a:t>
            </a:r>
            <a:r>
              <a:rPr lang="ru-RU" dirty="0" err="1"/>
              <a:t>Гранично</a:t>
            </a:r>
            <a:r>
              <a:rPr lang="ru-RU" dirty="0"/>
              <a:t> допустима </a:t>
            </a:r>
            <a:r>
              <a:rPr lang="ru-RU" dirty="0" err="1"/>
              <a:t>кількість</a:t>
            </a:r>
            <a:r>
              <a:rPr lang="ru-RU" dirty="0"/>
              <a:t> (ГДК)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забруднюють</a:t>
            </a:r>
            <a:r>
              <a:rPr lang="ru-RU" dirty="0" smtClean="0"/>
              <a:t> </a:t>
            </a:r>
            <a:r>
              <a:rPr lang="ru-RU" dirty="0" err="1" smtClean="0"/>
              <a:t>ґрунти</a:t>
            </a:r>
            <a:r>
              <a:rPr lang="ru-RU" dirty="0"/>
              <a:t>,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 smtClean="0"/>
              <a:t>частку</a:t>
            </a:r>
            <a:r>
              <a:rPr lang="ru-RU" dirty="0" smtClean="0"/>
              <a:t> </a:t>
            </a:r>
            <a:r>
              <a:rPr lang="ru-RU" dirty="0" err="1" smtClean="0"/>
              <a:t>хімічної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забруднює</a:t>
            </a:r>
            <a:r>
              <a:rPr lang="ru-RU" dirty="0" smtClean="0"/>
              <a:t> </a:t>
            </a:r>
            <a:r>
              <a:rPr lang="ru-RU" dirty="0" err="1" smtClean="0"/>
              <a:t>ґрунти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smtClean="0"/>
              <a:t>не </a:t>
            </a:r>
            <a:r>
              <a:rPr lang="ru-RU" dirty="0" err="1" smtClean="0"/>
              <a:t>справляє</a:t>
            </a:r>
            <a:r>
              <a:rPr lang="ru-RU" dirty="0" smtClean="0"/>
              <a:t> </a:t>
            </a:r>
            <a:r>
              <a:rPr lang="ru-RU" dirty="0" err="1" smtClean="0"/>
              <a:t>прямої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опосередкованої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/>
              <a:t>, </a:t>
            </a:r>
            <a:r>
              <a:rPr lang="ru-RU" dirty="0" err="1" smtClean="0"/>
              <a:t>включаючи</a:t>
            </a:r>
            <a:r>
              <a:rPr lang="ru-RU" dirty="0" smtClean="0"/>
              <a:t> </a:t>
            </a:r>
            <a:r>
              <a:rPr lang="ru-RU" dirty="0" err="1" smtClean="0"/>
              <a:t>віддалені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для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 smtClean="0"/>
              <a:t>здоров’я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/>
              <a:t>. </a:t>
            </a:r>
            <a:r>
              <a:rPr lang="ru-RU" dirty="0" err="1"/>
              <a:t>Значення</a:t>
            </a:r>
            <a:r>
              <a:rPr lang="ru-RU" dirty="0"/>
              <a:t> ГДК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в </a:t>
            </a:r>
            <a:r>
              <a:rPr lang="ru-RU" dirty="0" err="1" smtClean="0"/>
              <a:t>ґрунтах</a:t>
            </a:r>
            <a:r>
              <a:rPr lang="ru-RU" dirty="0" smtClean="0"/>
              <a:t> </a:t>
            </a:r>
            <a:r>
              <a:rPr lang="ru-RU" dirty="0"/>
              <a:t>наведено в табл. 3.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04664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1. ВСТУП. ДЖЕРЕЛА ЗАБРУДНЕННЯ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НАВКОЛИШНЬОГО СЕРЕДОВИЩА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техносферу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техногенез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поширені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забруднювачі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довкілля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токсичного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води.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Екологічні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нормативи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стандарти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Таблиця3</a:t>
            </a:r>
          </a:p>
          <a:p>
            <a:r>
              <a:rPr lang="ru-RU" dirty="0"/>
              <a:t>ЗНАЧЕННЯ ГДК ХІМІЧНИХ РЕЧОВИН В ҐРУНТАХ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689675"/>
            <a:ext cx="3666331" cy="435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5380672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При </a:t>
            </a:r>
            <a:r>
              <a:rPr lang="ru-RU" dirty="0" err="1"/>
              <a:t>викидах</a:t>
            </a:r>
            <a:r>
              <a:rPr lang="ru-RU" dirty="0"/>
              <a:t> (скидах) у </a:t>
            </a:r>
            <a:r>
              <a:rPr lang="ru-RU" dirty="0" err="1" smtClean="0"/>
              <a:t>навколишнє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/>
              <a:t>, для </a:t>
            </a:r>
            <a:r>
              <a:rPr lang="ru-RU" dirty="0" err="1"/>
              <a:t>яких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endParaRPr lang="ru-RU" dirty="0"/>
          </a:p>
          <a:p>
            <a:pPr algn="just"/>
            <a:r>
              <a:rPr lang="ru-RU" dirty="0"/>
              <a:t>ГДК,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/>
              <a:t>право </a:t>
            </a:r>
            <a:r>
              <a:rPr lang="ru-RU" dirty="0" err="1" smtClean="0"/>
              <a:t>прийняти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про </a:t>
            </a:r>
            <a:r>
              <a:rPr lang="ru-RU" dirty="0" err="1" smtClean="0"/>
              <a:t>зупинення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їхніх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виробництв</a:t>
            </a:r>
            <a:r>
              <a:rPr lang="ru-RU" dirty="0"/>
              <a:t>.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експлуатацію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виробництв</a:t>
            </a:r>
            <a:r>
              <a:rPr lang="ru-RU" dirty="0"/>
              <a:t>, у </a:t>
            </a:r>
            <a:r>
              <a:rPr lang="ru-RU" dirty="0" err="1"/>
              <a:t>викидах</a:t>
            </a:r>
            <a:r>
              <a:rPr lang="ru-RU" dirty="0"/>
              <a:t> (скидах)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містяться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без </a:t>
            </a:r>
            <a:r>
              <a:rPr lang="ru-RU" dirty="0" err="1" smtClean="0"/>
              <a:t>встановлених</a:t>
            </a:r>
            <a:r>
              <a:rPr lang="ru-RU" dirty="0" smtClean="0"/>
              <a:t> </a:t>
            </a:r>
            <a:r>
              <a:rPr lang="ru-RU" dirty="0"/>
              <a:t>ГДК, заборонено.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404664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На </a:t>
            </a:r>
            <a:r>
              <a:rPr lang="ru-RU" sz="1600" dirty="0" err="1"/>
              <a:t>межі</a:t>
            </a:r>
            <a:r>
              <a:rPr lang="ru-RU" sz="1600" dirty="0"/>
              <a:t> </a:t>
            </a:r>
            <a:r>
              <a:rPr lang="ru-RU" sz="1600" dirty="0" err="1"/>
              <a:t>тисячоліть</a:t>
            </a:r>
            <a:r>
              <a:rPr lang="ru-RU" sz="1600" dirty="0"/>
              <a:t> </a:t>
            </a:r>
            <a:r>
              <a:rPr lang="ru-RU" sz="1600" dirty="0" err="1"/>
              <a:t>виникло</a:t>
            </a:r>
            <a:r>
              <a:rPr lang="ru-RU" sz="1600" dirty="0"/>
              <a:t> </a:t>
            </a:r>
            <a:r>
              <a:rPr lang="ru-RU" sz="1600" dirty="0" err="1"/>
              <a:t>розуміння</a:t>
            </a:r>
            <a:r>
              <a:rPr lang="ru-RU" sz="1600" dirty="0"/>
              <a:t> </a:t>
            </a:r>
            <a:r>
              <a:rPr lang="ru-RU" sz="1600" dirty="0" err="1"/>
              <a:t>ролі</a:t>
            </a:r>
            <a:r>
              <a:rPr lang="ru-RU" sz="1600" dirty="0"/>
              <a:t> </a:t>
            </a:r>
            <a:r>
              <a:rPr lang="ru-RU" sz="1600" dirty="0" err="1"/>
              <a:t>екологічних</a:t>
            </a:r>
            <a:r>
              <a:rPr lang="ru-RU" sz="1600" dirty="0"/>
              <a:t> </a:t>
            </a:r>
            <a:r>
              <a:rPr lang="ru-RU" sz="1600" dirty="0" err="1"/>
              <a:t>знань</a:t>
            </a:r>
            <a:r>
              <a:rPr lang="ru-RU" sz="1600" dirty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екологічної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освіти</a:t>
            </a:r>
            <a:r>
              <a:rPr lang="ru-RU" sz="1600" dirty="0" smtClean="0"/>
              <a:t> для </a:t>
            </a:r>
            <a:r>
              <a:rPr lang="ru-RU" sz="1600" dirty="0" err="1"/>
              <a:t>підтримання</a:t>
            </a:r>
            <a:r>
              <a:rPr lang="ru-RU" sz="1600" dirty="0"/>
              <a:t> </a:t>
            </a:r>
            <a:r>
              <a:rPr lang="ru-RU" sz="1600" dirty="0" err="1"/>
              <a:t>рівноваги</a:t>
            </a:r>
            <a:r>
              <a:rPr lang="ru-RU" sz="1600" dirty="0"/>
              <a:t> </a:t>
            </a:r>
            <a:r>
              <a:rPr lang="ru-RU" sz="1600" dirty="0" err="1"/>
              <a:t>біосфери</a:t>
            </a:r>
            <a:r>
              <a:rPr lang="ru-RU" sz="1600" dirty="0"/>
              <a:t>, яка </a:t>
            </a:r>
            <a:r>
              <a:rPr lang="ru-RU" sz="1600" dirty="0" err="1"/>
              <a:t>порушується</a:t>
            </a:r>
            <a:r>
              <a:rPr lang="ru-RU" sz="1600" dirty="0"/>
              <a:t> </a:t>
            </a:r>
            <a:r>
              <a:rPr lang="ru-RU" sz="1600" dirty="0" err="1"/>
              <a:t>під</a:t>
            </a:r>
            <a:r>
              <a:rPr lang="ru-RU" sz="1600" dirty="0"/>
              <a:t> </a:t>
            </a:r>
            <a:r>
              <a:rPr lang="ru-RU" sz="1600" dirty="0" err="1"/>
              <a:t>впливом</a:t>
            </a:r>
            <a:r>
              <a:rPr lang="ru-RU" sz="1600" dirty="0"/>
              <a:t> </a:t>
            </a:r>
            <a:r>
              <a:rPr lang="ru-RU" sz="1600" dirty="0" err="1" smtClean="0"/>
              <a:t>антропогенної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/>
              <a:t>. З </a:t>
            </a:r>
            <a:r>
              <a:rPr lang="ru-RU" sz="1600" dirty="0" err="1"/>
              <a:t>цих</a:t>
            </a:r>
            <a:r>
              <a:rPr lang="ru-RU" sz="1600" dirty="0"/>
              <a:t> </a:t>
            </a:r>
            <a:r>
              <a:rPr lang="ru-RU" sz="1600" dirty="0" err="1"/>
              <a:t>позицій</a:t>
            </a:r>
            <a:r>
              <a:rPr lang="ru-RU" sz="1600" dirty="0"/>
              <a:t> </a:t>
            </a:r>
            <a:r>
              <a:rPr lang="ru-RU" sz="1600" dirty="0" err="1"/>
              <a:t>важливою</a:t>
            </a:r>
            <a:r>
              <a:rPr lang="ru-RU" sz="1600" dirty="0"/>
              <a:t> </a:t>
            </a:r>
            <a:r>
              <a:rPr lang="ru-RU" sz="1600" dirty="0" err="1"/>
              <a:t>науково-технічною</a:t>
            </a:r>
            <a:r>
              <a:rPr lang="ru-RU" sz="1600" dirty="0"/>
              <a:t> </a:t>
            </a:r>
            <a:r>
              <a:rPr lang="ru-RU" sz="1600" dirty="0" err="1"/>
              <a:t>дисципліною</a:t>
            </a:r>
            <a:r>
              <a:rPr lang="ru-RU" sz="1600" dirty="0"/>
              <a:t>, яка </a:t>
            </a:r>
            <a:r>
              <a:rPr lang="ru-RU" sz="1600" dirty="0" err="1" smtClean="0"/>
              <a:t>визначає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способи</a:t>
            </a:r>
            <a:r>
              <a:rPr lang="ru-RU" sz="1600" dirty="0" smtClean="0"/>
              <a:t> </a:t>
            </a:r>
            <a:r>
              <a:rPr lang="ru-RU" sz="1600" dirty="0"/>
              <a:t>та </a:t>
            </a:r>
            <a:r>
              <a:rPr lang="ru-RU" sz="1600" dirty="0" err="1"/>
              <a:t>засоби</a:t>
            </a:r>
            <a:r>
              <a:rPr lang="ru-RU" sz="1600" dirty="0"/>
              <a:t> </a:t>
            </a:r>
            <a:r>
              <a:rPr lang="ru-RU" sz="1600" dirty="0" err="1"/>
              <a:t>досягненняекологічно</a:t>
            </a:r>
            <a:r>
              <a:rPr lang="ru-RU" sz="1600" dirty="0"/>
              <a:t> </a:t>
            </a:r>
            <a:r>
              <a:rPr lang="ru-RU" sz="1600" dirty="0" err="1"/>
              <a:t>розумного</a:t>
            </a:r>
            <a:r>
              <a:rPr lang="ru-RU" sz="1600" dirty="0"/>
              <a:t> </a:t>
            </a:r>
            <a:r>
              <a:rPr lang="ru-RU" sz="1600" dirty="0" err="1"/>
              <a:t>компромісу</a:t>
            </a:r>
            <a:r>
              <a:rPr lang="ru-RU" sz="1600" dirty="0"/>
              <a:t> </a:t>
            </a:r>
            <a:r>
              <a:rPr lang="ru-RU" sz="1600" dirty="0" err="1"/>
              <a:t>між</a:t>
            </a:r>
            <a:r>
              <a:rPr lang="ru-RU" sz="1600" dirty="0"/>
              <a:t> </a:t>
            </a:r>
            <a:r>
              <a:rPr lang="ru-RU" sz="1600" dirty="0" err="1"/>
              <a:t>людиною</a:t>
            </a:r>
            <a:r>
              <a:rPr lang="ru-RU" sz="1600" dirty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природою</a:t>
            </a:r>
            <a:r>
              <a:rPr lang="ru-RU" sz="1600" dirty="0"/>
              <a:t>, </a:t>
            </a:r>
            <a:r>
              <a:rPr lang="ru-RU" sz="1600" dirty="0" err="1"/>
              <a:t>є</a:t>
            </a:r>
            <a:r>
              <a:rPr lang="ru-RU" sz="1600" dirty="0"/>
              <a:t> </a:t>
            </a:r>
            <a:r>
              <a:rPr lang="ru-RU" sz="1600" b="1" i="1" dirty="0" err="1"/>
              <a:t>екотехнологія</a:t>
            </a:r>
            <a:r>
              <a:rPr lang="ru-RU" sz="1600" b="1" i="1" dirty="0"/>
              <a:t>– </a:t>
            </a:r>
            <a:r>
              <a:rPr lang="ru-RU" sz="1600" b="1" i="1" dirty="0" err="1"/>
              <a:t>розділ</a:t>
            </a:r>
            <a:r>
              <a:rPr lang="ru-RU" sz="1600" b="1" i="1" dirty="0"/>
              <a:t> </a:t>
            </a:r>
            <a:r>
              <a:rPr lang="ru-RU" sz="1600" b="1" i="1" dirty="0" err="1"/>
              <a:t>екології</a:t>
            </a:r>
            <a:r>
              <a:rPr lang="ru-RU" sz="1600" b="1" i="1" dirty="0"/>
              <a:t>, </a:t>
            </a:r>
            <a:r>
              <a:rPr lang="ru-RU" sz="1600" b="1" i="1" dirty="0" err="1"/>
              <a:t>який</a:t>
            </a:r>
            <a:r>
              <a:rPr lang="ru-RU" sz="1600" b="1" i="1" dirty="0"/>
              <a:t> </a:t>
            </a:r>
            <a:r>
              <a:rPr lang="ru-RU" sz="1600" b="1" i="1" dirty="0" err="1"/>
              <a:t>вивчає</a:t>
            </a:r>
            <a:r>
              <a:rPr lang="ru-RU" sz="1600" b="1" i="1" dirty="0"/>
              <a:t> </a:t>
            </a:r>
            <a:r>
              <a:rPr lang="ru-RU" sz="1600" b="1" i="1" dirty="0" err="1"/>
              <a:t>питання</a:t>
            </a:r>
            <a:r>
              <a:rPr lang="ru-RU" sz="1600" b="1" i="1" dirty="0"/>
              <a:t> </a:t>
            </a:r>
            <a:r>
              <a:rPr lang="ru-RU" sz="1600" b="1" i="1" dirty="0" err="1"/>
              <a:t>еволюції</a:t>
            </a:r>
            <a:r>
              <a:rPr lang="ru-RU" sz="1600" b="1" i="1" dirty="0"/>
              <a:t> </a:t>
            </a:r>
            <a:r>
              <a:rPr lang="ru-RU" sz="1600" b="1" i="1" dirty="0" smtClean="0"/>
              <a:t>природного </a:t>
            </a:r>
            <a:r>
              <a:rPr lang="ru-RU" sz="1600" dirty="0" err="1" smtClean="0"/>
              <a:t>середовища</a:t>
            </a:r>
            <a:r>
              <a:rPr lang="ru-RU" sz="1600" dirty="0" smtClean="0"/>
              <a:t> </a:t>
            </a:r>
            <a:r>
              <a:rPr lang="ru-RU" sz="1600" dirty="0" err="1"/>
              <a:t>під</a:t>
            </a:r>
            <a:r>
              <a:rPr lang="ru-RU" sz="1600" dirty="0"/>
              <a:t> </a:t>
            </a:r>
            <a:r>
              <a:rPr lang="ru-RU" sz="1600" dirty="0" err="1"/>
              <a:t>впливом</a:t>
            </a:r>
            <a:r>
              <a:rPr lang="ru-RU" sz="1600" dirty="0"/>
              <a:t> </a:t>
            </a:r>
            <a:r>
              <a:rPr lang="ru-RU" sz="1600" dirty="0" err="1"/>
              <a:t>технічної</a:t>
            </a:r>
            <a:r>
              <a:rPr lang="ru-RU" sz="1600" dirty="0"/>
              <a:t> </a:t>
            </a:r>
            <a:r>
              <a:rPr lang="ru-RU" sz="1600" dirty="0" err="1"/>
              <a:t>діяльності</a:t>
            </a:r>
            <a:r>
              <a:rPr lang="ru-RU" sz="1600" dirty="0"/>
              <a:t> </a:t>
            </a:r>
            <a:r>
              <a:rPr lang="ru-RU" sz="1600" dirty="0" err="1"/>
              <a:t>людини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/>
              <a:t>У </a:t>
            </a:r>
            <a:r>
              <a:rPr lang="ru-RU" sz="1600" dirty="0" err="1"/>
              <a:t>сучасному</a:t>
            </a:r>
            <a:r>
              <a:rPr lang="ru-RU" sz="1600" dirty="0"/>
              <a:t> </a:t>
            </a:r>
            <a:r>
              <a:rPr lang="ru-RU" sz="1600" dirty="0" err="1"/>
              <a:t>суспільстві</a:t>
            </a:r>
            <a:r>
              <a:rPr lang="ru-RU" sz="1600" dirty="0"/>
              <a:t> </a:t>
            </a:r>
            <a:r>
              <a:rPr lang="ru-RU" sz="1600" dirty="0" err="1"/>
              <a:t>різко</a:t>
            </a:r>
            <a:r>
              <a:rPr lang="ru-RU" sz="1600" dirty="0"/>
              <a:t> </a:t>
            </a:r>
            <a:r>
              <a:rPr lang="ru-RU" sz="1600" dirty="0" err="1"/>
              <a:t>зростає</a:t>
            </a:r>
            <a:r>
              <a:rPr lang="ru-RU" sz="1600" dirty="0"/>
              <a:t> </a:t>
            </a:r>
            <a:r>
              <a:rPr lang="ru-RU" sz="1600" dirty="0" err="1"/>
              <a:t>важливість</a:t>
            </a:r>
            <a:r>
              <a:rPr lang="ru-RU" sz="1600" dirty="0"/>
              <a:t> </a:t>
            </a:r>
            <a:r>
              <a:rPr lang="ru-RU" sz="1600" dirty="0" err="1"/>
              <a:t>ролі</a:t>
            </a:r>
            <a:r>
              <a:rPr lang="ru-RU" sz="1600" dirty="0"/>
              <a:t> </a:t>
            </a:r>
            <a:r>
              <a:rPr lang="ru-RU" sz="1600" dirty="0" err="1" smtClean="0"/>
              <a:t>екотехнології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екологічної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інженерії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мають</a:t>
            </a:r>
            <a:r>
              <a:rPr lang="ru-RU" sz="1600" dirty="0"/>
              <a:t> на </a:t>
            </a:r>
            <a:r>
              <a:rPr lang="ru-RU" sz="1600" dirty="0" err="1"/>
              <a:t>меті</a:t>
            </a:r>
            <a:r>
              <a:rPr lang="ru-RU" sz="1600" dirty="0"/>
              <a:t> </a:t>
            </a:r>
            <a:r>
              <a:rPr lang="ru-RU" sz="1600" dirty="0" err="1"/>
              <a:t>оцінювати</a:t>
            </a:r>
            <a:r>
              <a:rPr lang="ru-RU" sz="1600" dirty="0"/>
              <a:t> </a:t>
            </a:r>
            <a:r>
              <a:rPr lang="ru-RU" sz="1600" dirty="0" err="1"/>
              <a:t>ступінь</a:t>
            </a:r>
            <a:r>
              <a:rPr lang="ru-RU" sz="1600" dirty="0"/>
              <a:t> </a:t>
            </a:r>
            <a:r>
              <a:rPr lang="ru-RU" sz="1600" dirty="0" err="1"/>
              <a:t>шкоди</a:t>
            </a:r>
            <a:r>
              <a:rPr lang="ru-RU" sz="1600" dirty="0"/>
              <a:t>, </a:t>
            </a:r>
            <a:r>
              <a:rPr lang="ru-RU" sz="1600" dirty="0" err="1"/>
              <a:t>завданий</a:t>
            </a:r>
            <a:r>
              <a:rPr lang="ru-RU" sz="1600" dirty="0"/>
              <a:t> </a:t>
            </a:r>
            <a:r>
              <a:rPr lang="ru-RU" sz="1600" dirty="0" err="1"/>
              <a:t>довкіллю</a:t>
            </a:r>
            <a:r>
              <a:rPr lang="ru-RU" sz="1600" dirty="0"/>
              <a:t> </a:t>
            </a:r>
            <a:r>
              <a:rPr lang="ru-RU" sz="1600" dirty="0" err="1" smtClean="0"/>
              <a:t>різними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галузями</a:t>
            </a:r>
            <a:r>
              <a:rPr lang="ru-RU" sz="1600" dirty="0" smtClean="0"/>
              <a:t> </a:t>
            </a:r>
            <a:r>
              <a:rPr lang="ru-RU" sz="1600" dirty="0" err="1"/>
              <a:t>виробництва</a:t>
            </a:r>
            <a:r>
              <a:rPr lang="ru-RU" sz="1600" dirty="0"/>
              <a:t>, </a:t>
            </a:r>
            <a:r>
              <a:rPr lang="ru-RU" sz="1600" dirty="0" err="1"/>
              <a:t>розробляти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вдосконалювати</a:t>
            </a:r>
            <a:r>
              <a:rPr lang="ru-RU" sz="1600" dirty="0"/>
              <a:t> </a:t>
            </a:r>
            <a:r>
              <a:rPr lang="ru-RU" sz="1600" dirty="0" err="1"/>
              <a:t>інженерно-технічні</a:t>
            </a:r>
            <a:r>
              <a:rPr lang="ru-RU" sz="1600" dirty="0"/>
              <a:t> </a:t>
            </a:r>
            <a:r>
              <a:rPr lang="ru-RU" sz="1600" dirty="0" err="1"/>
              <a:t>засоби</a:t>
            </a:r>
            <a:r>
              <a:rPr lang="ru-RU" sz="1600" dirty="0"/>
              <a:t> </a:t>
            </a:r>
            <a:r>
              <a:rPr lang="ru-RU" sz="1600" dirty="0" err="1" smtClean="0"/>
              <a:t>захисту</a:t>
            </a:r>
            <a:r>
              <a:rPr lang="ru-RU" sz="1600" dirty="0" smtClean="0"/>
              <a:t> </a:t>
            </a:r>
            <a:r>
              <a:rPr lang="ru-RU" sz="1600" dirty="0" err="1" smtClean="0"/>
              <a:t>навколишнього</a:t>
            </a:r>
            <a:r>
              <a:rPr lang="ru-RU" sz="1600" dirty="0" smtClean="0"/>
              <a:t> </a:t>
            </a:r>
            <a:r>
              <a:rPr lang="ru-RU" sz="1600" dirty="0" err="1"/>
              <a:t>середовища</a:t>
            </a:r>
            <a:r>
              <a:rPr lang="ru-RU" sz="1600" dirty="0"/>
              <a:t>, </a:t>
            </a:r>
            <a:r>
              <a:rPr lang="ru-RU" sz="1600" dirty="0" err="1"/>
              <a:t>розвивати</a:t>
            </a:r>
            <a:r>
              <a:rPr lang="ru-RU" sz="1600" dirty="0"/>
              <a:t> </a:t>
            </a:r>
            <a:r>
              <a:rPr lang="ru-RU" sz="1600" dirty="0" err="1"/>
              <a:t>основи</a:t>
            </a:r>
            <a:r>
              <a:rPr lang="ru-RU" sz="1600" dirty="0"/>
              <a:t> </a:t>
            </a:r>
            <a:r>
              <a:rPr lang="ru-RU" sz="1600" dirty="0" err="1"/>
              <a:t>створення</a:t>
            </a:r>
            <a:r>
              <a:rPr lang="ru-RU" sz="1600" dirty="0"/>
              <a:t> </a:t>
            </a:r>
            <a:r>
              <a:rPr lang="ru-RU" sz="1600" dirty="0" err="1"/>
              <a:t>замкнених</a:t>
            </a:r>
            <a:r>
              <a:rPr lang="ru-RU" sz="1600" dirty="0"/>
              <a:t> та </a:t>
            </a:r>
            <a:r>
              <a:rPr lang="ru-RU" sz="1600" dirty="0" err="1" smtClean="0"/>
              <a:t>безвідхідних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технологічних</a:t>
            </a:r>
            <a:r>
              <a:rPr lang="ru-RU" sz="1600" dirty="0" smtClean="0"/>
              <a:t> </a:t>
            </a:r>
            <a:r>
              <a:rPr lang="ru-RU" sz="1600" dirty="0" err="1"/>
              <a:t>циклів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виробництв</a:t>
            </a:r>
            <a:r>
              <a:rPr lang="ru-RU" sz="1600" dirty="0"/>
              <a:t> </a:t>
            </a:r>
            <a:r>
              <a:rPr lang="ru-RU" sz="1600" dirty="0" err="1"/>
              <a:t>із</a:t>
            </a:r>
            <a:r>
              <a:rPr lang="ru-RU" sz="1600" dirty="0"/>
              <a:t> </a:t>
            </a:r>
            <a:r>
              <a:rPr lang="ru-RU" sz="1600" dirty="0" err="1"/>
              <a:t>мінімізацією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й</a:t>
            </a:r>
            <a:r>
              <a:rPr lang="ru-RU" sz="1600" dirty="0"/>
              <a:t> </a:t>
            </a:r>
            <a:r>
              <a:rPr lang="ru-RU" sz="1600" dirty="0" err="1"/>
              <a:t>повним</a:t>
            </a:r>
            <a:r>
              <a:rPr lang="ru-RU" sz="1600" dirty="0"/>
              <a:t> </a:t>
            </a:r>
            <a:r>
              <a:rPr lang="ru-RU" sz="1600" dirty="0" err="1" smtClean="0"/>
              <a:t>виключенням</a:t>
            </a:r>
            <a:r>
              <a:rPr lang="ru-RU" sz="1600" dirty="0" smtClean="0"/>
              <a:t> негативного </a:t>
            </a:r>
            <a:r>
              <a:rPr lang="ru-RU" sz="1600" dirty="0" err="1"/>
              <a:t>впливу</a:t>
            </a:r>
            <a:r>
              <a:rPr lang="ru-RU" sz="1600" dirty="0"/>
              <a:t> на </a:t>
            </a:r>
            <a:r>
              <a:rPr lang="ru-RU" sz="1600" dirty="0" err="1"/>
              <a:t>довкілля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 err="1"/>
              <a:t>Вважається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i="1" dirty="0"/>
              <a:t>першу </a:t>
            </a:r>
            <a:r>
              <a:rPr lang="ru-RU" sz="1600" i="1" dirty="0" err="1"/>
              <a:t>екологічну</a:t>
            </a:r>
            <a:r>
              <a:rPr lang="ru-RU" sz="1600" i="1" dirty="0"/>
              <a:t> кризу, причиною </a:t>
            </a:r>
            <a:r>
              <a:rPr lang="ru-RU" sz="1600" i="1" dirty="0" err="1"/>
              <a:t>якої</a:t>
            </a:r>
            <a:r>
              <a:rPr lang="ru-RU" sz="1600" i="1" dirty="0"/>
              <a:t> </a:t>
            </a:r>
            <a:r>
              <a:rPr lang="ru-RU" sz="1600" i="1" dirty="0" err="1"/>
              <a:t>було</a:t>
            </a:r>
            <a:r>
              <a:rPr lang="ru-RU" sz="1600" i="1" dirty="0"/>
              <a:t> </a:t>
            </a:r>
            <a:r>
              <a:rPr lang="ru-RU" sz="1600" i="1" dirty="0" err="1" smtClean="0"/>
              <a:t>різке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похолодання</a:t>
            </a:r>
            <a:r>
              <a:rPr lang="ru-RU" sz="1600" i="1" dirty="0" smtClean="0"/>
              <a:t> </a:t>
            </a:r>
            <a:r>
              <a:rPr lang="ru-RU" sz="1600" dirty="0" err="1" smtClean="0"/>
              <a:t>клімату</a:t>
            </a:r>
            <a:r>
              <a:rPr lang="ru-RU" sz="1600" dirty="0"/>
              <a:t>, </a:t>
            </a:r>
            <a:r>
              <a:rPr lang="ru-RU" sz="1600" dirty="0" err="1"/>
              <a:t>людина</a:t>
            </a:r>
            <a:r>
              <a:rPr lang="ru-RU" sz="1600" dirty="0"/>
              <a:t> пережила </a:t>
            </a:r>
            <a:r>
              <a:rPr lang="ru-RU" sz="1600" dirty="0" err="1"/>
              <a:t>приблизно</a:t>
            </a:r>
            <a:r>
              <a:rPr lang="ru-RU" sz="1600" dirty="0"/>
              <a:t> 3,5 </a:t>
            </a:r>
            <a:r>
              <a:rPr lang="ru-RU" sz="1600" dirty="0" err="1"/>
              <a:t>млн</a:t>
            </a:r>
            <a:r>
              <a:rPr lang="ru-RU" sz="1600" dirty="0"/>
              <a:t> </a:t>
            </a:r>
            <a:r>
              <a:rPr lang="ru-RU" sz="1600" dirty="0" err="1"/>
              <a:t>років</a:t>
            </a:r>
            <a:r>
              <a:rPr lang="ru-RU" sz="1600" dirty="0"/>
              <a:t> тому. </a:t>
            </a:r>
            <a:r>
              <a:rPr lang="ru-RU" sz="1600" dirty="0" err="1"/>
              <a:t>Що</a:t>
            </a:r>
            <a:r>
              <a:rPr lang="ru-RU" sz="1600" dirty="0"/>
              <a:t> стало причиною таких </a:t>
            </a:r>
            <a:r>
              <a:rPr lang="ru-RU" sz="1600" dirty="0" err="1" smtClean="0"/>
              <a:t>змін</a:t>
            </a:r>
            <a:r>
              <a:rPr lang="ru-RU" sz="1600" dirty="0" smtClean="0"/>
              <a:t> </a:t>
            </a:r>
            <a:r>
              <a:rPr lang="ru-RU" sz="1600" dirty="0" err="1" smtClean="0"/>
              <a:t>клімату</a:t>
            </a:r>
            <a:r>
              <a:rPr lang="ru-RU" sz="1600" dirty="0" smtClean="0"/>
              <a:t> </a:t>
            </a:r>
            <a:r>
              <a:rPr lang="ru-RU" sz="1600" dirty="0" err="1"/>
              <a:t>невідомо</a:t>
            </a:r>
            <a:r>
              <a:rPr lang="ru-RU" sz="1600" dirty="0"/>
              <a:t>, </a:t>
            </a:r>
            <a:r>
              <a:rPr lang="ru-RU" sz="1600" dirty="0" err="1"/>
              <a:t>але</a:t>
            </a:r>
            <a:r>
              <a:rPr lang="ru-RU" sz="1600" dirty="0"/>
              <a:t> </a:t>
            </a:r>
            <a:r>
              <a:rPr lang="ru-RU" sz="1600" dirty="0" err="1"/>
              <a:t>перші</a:t>
            </a:r>
            <a:r>
              <a:rPr lang="ru-RU" sz="1600" dirty="0"/>
              <a:t> </a:t>
            </a:r>
            <a:r>
              <a:rPr lang="ru-RU" sz="1600" dirty="0" err="1"/>
              <a:t>пралюди</a:t>
            </a:r>
            <a:r>
              <a:rPr lang="ru-RU" sz="1600" dirty="0"/>
              <a:t>, </a:t>
            </a:r>
            <a:r>
              <a:rPr lang="ru-RU" sz="1600" dirty="0" err="1"/>
              <a:t>австралопітеки</a:t>
            </a:r>
            <a:r>
              <a:rPr lang="ru-RU" sz="1600" dirty="0"/>
              <a:t>, </a:t>
            </a:r>
            <a:r>
              <a:rPr lang="ru-RU" sz="1600" dirty="0" err="1"/>
              <a:t>програли</a:t>
            </a:r>
            <a:r>
              <a:rPr lang="ru-RU" sz="1600" dirty="0"/>
              <a:t> </a:t>
            </a:r>
            <a:r>
              <a:rPr lang="ru-RU" sz="1600" dirty="0" err="1"/>
              <a:t>боротьбу</a:t>
            </a:r>
            <a:r>
              <a:rPr lang="ru-RU" sz="1600" dirty="0"/>
              <a:t> за </a:t>
            </a:r>
            <a:r>
              <a:rPr lang="ru-RU" sz="1600" dirty="0" err="1" smtClean="0"/>
              <a:t>ресурси</a:t>
            </a:r>
            <a:r>
              <a:rPr lang="ru-RU" sz="1600" dirty="0" smtClean="0"/>
              <a:t> </a:t>
            </a:r>
            <a:r>
              <a:rPr lang="ru-RU" sz="1600" dirty="0" err="1" smtClean="0"/>
              <a:t>тропічного</a:t>
            </a:r>
            <a:r>
              <a:rPr lang="ru-RU" sz="1600" dirty="0" smtClean="0"/>
              <a:t> </a:t>
            </a:r>
            <a:r>
              <a:rPr lang="ru-RU" sz="1600" dirty="0" err="1"/>
              <a:t>лісу</a:t>
            </a:r>
            <a:r>
              <a:rPr lang="ru-RU" sz="1600" dirty="0"/>
              <a:t> (на думку М. М. </a:t>
            </a:r>
            <a:r>
              <a:rPr lang="ru-RU" sz="1600" dirty="0" err="1"/>
              <a:t>Мойсеєва</a:t>
            </a:r>
            <a:r>
              <a:rPr lang="ru-RU" sz="1600" dirty="0"/>
              <a:t>, 1998)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змушені</a:t>
            </a:r>
            <a:r>
              <a:rPr lang="ru-RU" sz="1600" dirty="0"/>
              <a:t> </a:t>
            </a:r>
            <a:r>
              <a:rPr lang="ru-RU" sz="1600" dirty="0" err="1"/>
              <a:t>були</a:t>
            </a:r>
            <a:r>
              <a:rPr lang="ru-RU" sz="1600" dirty="0"/>
              <a:t> </a:t>
            </a:r>
            <a:r>
              <a:rPr lang="ru-RU" sz="1600" dirty="0" err="1"/>
              <a:t>освоювати</a:t>
            </a:r>
            <a:r>
              <a:rPr lang="ru-RU" sz="1600" dirty="0"/>
              <a:t> </a:t>
            </a:r>
            <a:r>
              <a:rPr lang="ru-RU" sz="1600" dirty="0" err="1"/>
              <a:t>нову</a:t>
            </a:r>
            <a:r>
              <a:rPr lang="ru-RU" sz="1600" dirty="0"/>
              <a:t> </a:t>
            </a:r>
            <a:r>
              <a:rPr lang="ru-RU" sz="1600" dirty="0" smtClean="0"/>
              <a:t>для себе </a:t>
            </a:r>
            <a:r>
              <a:rPr lang="ru-RU" sz="1600" dirty="0" err="1"/>
              <a:t>екологічну</a:t>
            </a:r>
            <a:r>
              <a:rPr lang="ru-RU" sz="1600" dirty="0"/>
              <a:t> </a:t>
            </a:r>
            <a:r>
              <a:rPr lang="ru-RU" sz="1600" dirty="0" err="1"/>
              <a:t>нішу</a:t>
            </a:r>
            <a:r>
              <a:rPr lang="ru-RU" sz="1600" dirty="0"/>
              <a:t> – савану.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змусило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піднятись</a:t>
            </a:r>
            <a:r>
              <a:rPr lang="ru-RU" sz="1600" dirty="0"/>
              <a:t> на </a:t>
            </a:r>
            <a:r>
              <a:rPr lang="ru-RU" sz="1600" dirty="0" err="1"/>
              <a:t>задні</a:t>
            </a:r>
            <a:r>
              <a:rPr lang="ru-RU" sz="1600" dirty="0"/>
              <a:t> </a:t>
            </a:r>
            <a:r>
              <a:rPr lang="ru-RU" sz="1600" dirty="0" err="1"/>
              <a:t>лапи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 smtClean="0"/>
              <a:t>звільнило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передні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часом </a:t>
            </a:r>
            <a:r>
              <a:rPr lang="ru-RU" sz="1600" dirty="0" err="1"/>
              <a:t>перетворились</a:t>
            </a:r>
            <a:r>
              <a:rPr lang="ru-RU" sz="1600" dirty="0"/>
              <a:t> на руки. </a:t>
            </a:r>
            <a:r>
              <a:rPr lang="ru-RU" sz="1600" i="1" dirty="0"/>
              <a:t>Друга </a:t>
            </a:r>
            <a:r>
              <a:rPr lang="ru-RU" sz="1600" i="1" dirty="0" err="1" smtClean="0"/>
              <a:t>екологічна</a:t>
            </a:r>
            <a:r>
              <a:rPr lang="ru-RU" sz="1600" i="1" dirty="0" smtClean="0"/>
              <a:t> катастрофа </a:t>
            </a:r>
            <a:r>
              <a:rPr lang="ru-RU" sz="1600" i="1" dirty="0" err="1"/>
              <a:t>відбулася</a:t>
            </a:r>
            <a:r>
              <a:rPr lang="ru-RU" sz="1600" i="1" dirty="0"/>
              <a:t> </a:t>
            </a:r>
            <a:r>
              <a:rPr lang="ru-RU" sz="1600" i="1" dirty="0" smtClean="0"/>
              <a:t>на </a:t>
            </a:r>
            <a:r>
              <a:rPr lang="ru-RU" sz="1600" dirty="0" smtClean="0"/>
              <a:t>початку </a:t>
            </a:r>
            <a:r>
              <a:rPr lang="ru-RU" sz="1600" dirty="0" err="1"/>
              <a:t>палеоліту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носила </a:t>
            </a:r>
            <a:r>
              <a:rPr lang="ru-RU" sz="1600" dirty="0" err="1"/>
              <a:t>вже</a:t>
            </a:r>
            <a:r>
              <a:rPr lang="ru-RU" sz="1600" dirty="0"/>
              <a:t> </a:t>
            </a:r>
            <a:r>
              <a:rPr lang="ru-RU" sz="1600" dirty="0" err="1"/>
              <a:t>техногенний</a:t>
            </a:r>
            <a:r>
              <a:rPr lang="ru-RU" sz="1600" dirty="0"/>
              <a:t> характер – вона </a:t>
            </a:r>
            <a:r>
              <a:rPr lang="ru-RU" sz="1600" dirty="0" err="1"/>
              <a:t>була</a:t>
            </a:r>
            <a:r>
              <a:rPr lang="ru-RU" sz="1600" dirty="0"/>
              <a:t> </a:t>
            </a:r>
            <a:r>
              <a:rPr lang="ru-RU" sz="1600" dirty="0" err="1"/>
              <a:t>пов’язана</a:t>
            </a:r>
            <a:r>
              <a:rPr lang="ru-RU" sz="1600" dirty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використанням</a:t>
            </a:r>
            <a:r>
              <a:rPr lang="ru-RU" sz="1600" dirty="0" smtClean="0"/>
              <a:t> </a:t>
            </a:r>
            <a:r>
              <a:rPr lang="ru-RU" sz="1600" dirty="0" err="1"/>
              <a:t>кам’яної</a:t>
            </a:r>
            <a:r>
              <a:rPr lang="ru-RU" sz="1600" dirty="0"/>
              <a:t> </a:t>
            </a:r>
            <a:r>
              <a:rPr lang="ru-RU" sz="1600" dirty="0" err="1"/>
              <a:t>сокири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внутрішньовидовою</a:t>
            </a:r>
            <a:r>
              <a:rPr lang="ru-RU" sz="1600" dirty="0"/>
              <a:t> </a:t>
            </a:r>
            <a:r>
              <a:rPr lang="ru-RU" sz="1600" dirty="0" err="1"/>
              <a:t>боротьбою</a:t>
            </a:r>
            <a:r>
              <a:rPr lang="ru-RU" sz="1600" dirty="0"/>
              <a:t>. </a:t>
            </a:r>
            <a:r>
              <a:rPr lang="ru-RU" sz="1600" dirty="0" err="1"/>
              <a:t>Етапи</a:t>
            </a:r>
            <a:r>
              <a:rPr lang="ru-RU" sz="1600" dirty="0"/>
              <a:t> </a:t>
            </a:r>
            <a:r>
              <a:rPr lang="ru-RU" sz="1600" dirty="0" err="1" smtClean="0"/>
              <a:t>техногенезу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завжди</a:t>
            </a:r>
            <a:r>
              <a:rPr lang="ru-RU" sz="1600" dirty="0" smtClean="0"/>
              <a:t> </a:t>
            </a:r>
            <a:r>
              <a:rPr lang="ru-RU" sz="1600" dirty="0" err="1"/>
              <a:t>супроводжувались</a:t>
            </a:r>
            <a:r>
              <a:rPr lang="ru-RU" sz="1600" dirty="0"/>
              <a:t> </a:t>
            </a:r>
            <a:r>
              <a:rPr lang="ru-RU" sz="1600" dirty="0" err="1"/>
              <a:t>черговими</a:t>
            </a:r>
            <a:r>
              <a:rPr lang="ru-RU" sz="1600" dirty="0"/>
              <a:t> </a:t>
            </a:r>
            <a:r>
              <a:rPr lang="ru-RU" sz="1600" dirty="0" err="1"/>
              <a:t>екологічними</a:t>
            </a:r>
            <a:r>
              <a:rPr lang="ru-RU" sz="1600" dirty="0"/>
              <a:t> кризами,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яких</a:t>
            </a:r>
            <a:r>
              <a:rPr lang="ru-RU" sz="1600" dirty="0"/>
              <a:t> </a:t>
            </a:r>
            <a:r>
              <a:rPr lang="ru-RU" sz="1600" dirty="0" err="1"/>
              <a:t>поки</a:t>
            </a:r>
            <a:r>
              <a:rPr lang="ru-RU" sz="1600" dirty="0"/>
              <a:t>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 smtClean="0"/>
              <a:t>людство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знаходило</a:t>
            </a:r>
            <a:r>
              <a:rPr lang="ru-RU" sz="1600" dirty="0" smtClean="0"/>
              <a:t> </a:t>
            </a:r>
            <a:r>
              <a:rPr lang="ru-RU" sz="1600" dirty="0" err="1"/>
              <a:t>виходи</a:t>
            </a:r>
            <a:r>
              <a:rPr lang="ru-RU" sz="1600" dirty="0"/>
              <a:t> шляхом </a:t>
            </a:r>
            <a:r>
              <a:rPr lang="ru-RU" sz="1600" dirty="0" err="1"/>
              <a:t>відповідних</a:t>
            </a:r>
            <a:r>
              <a:rPr lang="ru-RU" sz="1600" dirty="0"/>
              <a:t> </a:t>
            </a:r>
            <a:r>
              <a:rPr lang="ru-RU" sz="1600" dirty="0" err="1"/>
              <a:t>екологічних</a:t>
            </a:r>
            <a:r>
              <a:rPr lang="ru-RU" sz="1600" dirty="0"/>
              <a:t> </a:t>
            </a:r>
            <a:r>
              <a:rPr lang="ru-RU" sz="1600" dirty="0" err="1"/>
              <a:t>революцій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На шлях,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посилює</a:t>
            </a:r>
            <a:r>
              <a:rPr lang="ru-RU" dirty="0"/>
              <a:t> </a:t>
            </a:r>
            <a:r>
              <a:rPr lang="ru-RU" dirty="0" err="1"/>
              <a:t>конфронтацію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біосферою</a:t>
            </a:r>
            <a:r>
              <a:rPr lang="ru-RU" dirty="0"/>
              <a:t>, предки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вступили </a:t>
            </a:r>
            <a:r>
              <a:rPr lang="ru-RU" dirty="0" err="1"/>
              <a:t>близько</a:t>
            </a:r>
            <a:r>
              <a:rPr lang="ru-RU" dirty="0"/>
              <a:t> 1,5-3 </a:t>
            </a:r>
            <a:r>
              <a:rPr lang="ru-RU" dirty="0" err="1"/>
              <a:t>млн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тому, коли </a:t>
            </a:r>
            <a:r>
              <a:rPr lang="ru-RU" dirty="0" err="1"/>
              <a:t>вперше</a:t>
            </a:r>
            <a:r>
              <a:rPr lang="ru-RU" dirty="0"/>
              <a:t> запалили </a:t>
            </a:r>
            <a:r>
              <a:rPr lang="ru-RU" dirty="0" err="1"/>
              <a:t>вогнище</a:t>
            </a:r>
            <a:r>
              <a:rPr lang="ru-RU" dirty="0"/>
              <a:t>. Практично </a:t>
            </a:r>
            <a:r>
              <a:rPr lang="ru-RU" dirty="0" err="1"/>
              <a:t>з</a:t>
            </a:r>
            <a:endParaRPr lang="ru-RU" dirty="0"/>
          </a:p>
          <a:p>
            <a:pPr algn="just"/>
            <a:r>
              <a:rPr lang="ru-RU" dirty="0" err="1"/>
              <a:t>цього</a:t>
            </a:r>
            <a:r>
              <a:rPr lang="ru-RU" dirty="0"/>
              <a:t> моменту шляхи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біосфери</a:t>
            </a:r>
            <a:r>
              <a:rPr lang="ru-RU" dirty="0"/>
              <a:t> почали </a:t>
            </a:r>
            <a:r>
              <a:rPr lang="ru-RU" dirty="0" err="1"/>
              <a:t>розходитись</a:t>
            </a:r>
            <a:r>
              <a:rPr lang="ru-RU" dirty="0"/>
              <a:t>, </a:t>
            </a:r>
            <a:r>
              <a:rPr lang="ru-RU" dirty="0" err="1"/>
              <a:t>почалося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протистояння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Але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суттєво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на </a:t>
            </a:r>
            <a:r>
              <a:rPr lang="ru-RU" dirty="0" err="1"/>
              <a:t>довкілля</a:t>
            </a:r>
            <a:r>
              <a:rPr lang="ru-RU" dirty="0"/>
              <a:t> почав </a:t>
            </a:r>
            <a:r>
              <a:rPr lang="ru-RU" dirty="0" err="1"/>
              <a:t>відчуватись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 smtClean="0"/>
              <a:t>появою</a:t>
            </a:r>
            <a:r>
              <a:rPr lang="ru-RU" dirty="0" smtClean="0"/>
              <a:t> </a:t>
            </a:r>
            <a:r>
              <a:rPr lang="ru-RU" dirty="0" err="1" smtClean="0"/>
              <a:t>землеробства</a:t>
            </a:r>
            <a:r>
              <a:rPr lang="ru-RU" dirty="0" smtClean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тваринництва</a:t>
            </a:r>
            <a:r>
              <a:rPr lang="ru-RU" dirty="0"/>
              <a:t> (</a:t>
            </a:r>
            <a:r>
              <a:rPr lang="ru-RU" dirty="0" err="1"/>
              <a:t>сільськогосподарського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) в </a:t>
            </a:r>
            <a:r>
              <a:rPr lang="ru-RU" dirty="0" err="1"/>
              <a:t>епоху</a:t>
            </a:r>
            <a:r>
              <a:rPr lang="ru-RU" dirty="0"/>
              <a:t> </a:t>
            </a:r>
            <a:r>
              <a:rPr lang="ru-RU" dirty="0" err="1" smtClean="0"/>
              <a:t>голоцену−</a:t>
            </a:r>
            <a:r>
              <a:rPr lang="ru-RU" dirty="0" err="1"/>
              <a:t>майже</a:t>
            </a:r>
            <a:r>
              <a:rPr lang="ru-RU" dirty="0"/>
              <a:t> 10000 </a:t>
            </a:r>
            <a:r>
              <a:rPr lang="ru-RU" dirty="0" err="1"/>
              <a:t>років</a:t>
            </a:r>
            <a:r>
              <a:rPr lang="ru-RU" dirty="0"/>
              <a:t> до н.е. </a:t>
            </a:r>
            <a:r>
              <a:rPr lang="ru-RU" dirty="0" err="1"/>
              <a:t>Це</a:t>
            </a:r>
            <a:r>
              <a:rPr lang="ru-RU" dirty="0"/>
              <a:t> стало початком </a:t>
            </a:r>
            <a:r>
              <a:rPr lang="ru-RU" dirty="0" err="1"/>
              <a:t>неперервних</a:t>
            </a:r>
            <a:r>
              <a:rPr lang="ru-RU" dirty="0"/>
              <a:t> </a:t>
            </a:r>
            <a:r>
              <a:rPr lang="ru-RU" dirty="0" err="1" smtClean="0"/>
              <a:t>антропогенних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біосфері</a:t>
            </a:r>
            <a:r>
              <a:rPr lang="ru-RU" dirty="0"/>
              <a:t> через </a:t>
            </a:r>
            <a:r>
              <a:rPr lang="ru-RU" dirty="0" err="1"/>
              <a:t>трансформацію</a:t>
            </a:r>
            <a:r>
              <a:rPr lang="ru-RU" dirty="0"/>
              <a:t> </a:t>
            </a:r>
            <a:r>
              <a:rPr lang="ru-RU" dirty="0" err="1"/>
              <a:t>біогеохімічних</a:t>
            </a:r>
            <a:r>
              <a:rPr lang="ru-RU" dirty="0"/>
              <a:t> </a:t>
            </a:r>
            <a:r>
              <a:rPr lang="ru-RU" dirty="0" err="1"/>
              <a:t>циклів</a:t>
            </a:r>
            <a:r>
              <a:rPr lang="ru-RU" dirty="0"/>
              <a:t> – як великого, </a:t>
            </a:r>
            <a:r>
              <a:rPr lang="ru-RU" dirty="0" err="1" smtClean="0"/>
              <a:t>геологічного</a:t>
            </a:r>
            <a:r>
              <a:rPr lang="ru-RU" dirty="0" smtClean="0"/>
              <a:t>, так </a:t>
            </a:r>
            <a:r>
              <a:rPr lang="ru-RU" dirty="0" err="1"/>
              <a:t>і</a:t>
            </a:r>
            <a:r>
              <a:rPr lang="ru-RU" dirty="0"/>
              <a:t> малого, </a:t>
            </a:r>
            <a:r>
              <a:rPr lang="ru-RU" dirty="0" err="1"/>
              <a:t>біологічного</a:t>
            </a:r>
            <a:r>
              <a:rPr lang="ru-RU" dirty="0"/>
              <a:t>.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появою</a:t>
            </a:r>
            <a:r>
              <a:rPr lang="ru-RU" dirty="0"/>
              <a:t> </a:t>
            </a:r>
            <a:r>
              <a:rPr lang="ru-RU" dirty="0" err="1"/>
              <a:t>сільськогосподарського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 smtClean="0"/>
              <a:t>людство</a:t>
            </a:r>
            <a:r>
              <a:rPr lang="ru-RU" dirty="0" smtClean="0"/>
              <a:t> </a:t>
            </a:r>
            <a:r>
              <a:rPr lang="ru-RU" dirty="0" err="1" smtClean="0"/>
              <a:t>вийшло</a:t>
            </a:r>
            <a:r>
              <a:rPr lang="ru-RU" dirty="0" smtClean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чергової</a:t>
            </a:r>
            <a:r>
              <a:rPr lang="ru-RU" dirty="0"/>
              <a:t> </a:t>
            </a:r>
            <a:r>
              <a:rPr lang="ru-RU" dirty="0" err="1"/>
              <a:t>екологічної</a:t>
            </a:r>
            <a:r>
              <a:rPr lang="ru-RU" dirty="0"/>
              <a:t> </a:t>
            </a:r>
            <a:r>
              <a:rPr lang="ru-RU" dirty="0" err="1"/>
              <a:t>кризи</a:t>
            </a:r>
            <a:r>
              <a:rPr lang="ru-RU" dirty="0"/>
              <a:t>, </a:t>
            </a:r>
            <a:r>
              <a:rPr lang="ru-RU" dirty="0" err="1"/>
              <a:t>розширило</a:t>
            </a:r>
            <a:r>
              <a:rPr lang="ru-RU" dirty="0"/>
              <a:t> свою </a:t>
            </a:r>
            <a:r>
              <a:rPr lang="ru-RU" dirty="0" err="1"/>
              <a:t>екологічну</a:t>
            </a:r>
            <a:r>
              <a:rPr lang="ru-RU" dirty="0"/>
              <a:t> </a:t>
            </a:r>
            <a:r>
              <a:rPr lang="ru-RU" dirty="0" err="1"/>
              <a:t>нішу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 smtClean="0"/>
              <a:t>продовжило</a:t>
            </a:r>
            <a:r>
              <a:rPr lang="ru-RU" dirty="0" smtClean="0"/>
              <a:t> </a:t>
            </a:r>
            <a:r>
              <a:rPr lang="ru-RU" dirty="0" err="1" smtClean="0"/>
              <a:t>розростатися</a:t>
            </a:r>
            <a:r>
              <a:rPr lang="ru-RU" dirty="0" smtClean="0"/>
              <a:t> </a:t>
            </a:r>
            <a:r>
              <a:rPr lang="ru-RU" dirty="0" err="1"/>
              <a:t>чисельно</a:t>
            </a:r>
            <a:r>
              <a:rPr lang="ru-RU" dirty="0"/>
              <a:t>, </a:t>
            </a:r>
            <a:r>
              <a:rPr lang="ru-RU" dirty="0" err="1"/>
              <a:t>поширюючись</a:t>
            </a:r>
            <a:r>
              <a:rPr lang="ru-RU" dirty="0"/>
              <a:t> планетою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витісняючи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 smtClean="0"/>
              <a:t>мешканців</a:t>
            </a:r>
            <a:r>
              <a:rPr lang="ru-RU" dirty="0" smtClean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. Цей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/>
              <a:t>активізувався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―</a:t>
            </a:r>
            <a:r>
              <a:rPr lang="ru-RU" dirty="0" err="1"/>
              <a:t>революції</a:t>
            </a:r>
            <a:r>
              <a:rPr lang="ru-RU" dirty="0"/>
              <a:t> машин‖ </a:t>
            </a:r>
            <a:r>
              <a:rPr lang="ru-RU" dirty="0" smtClean="0"/>
              <a:t>у XVIII </a:t>
            </a:r>
            <a:r>
              <a:rPr lang="ru-RU" dirty="0" err="1"/>
              <a:t>столітті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загострився</a:t>
            </a:r>
            <a:r>
              <a:rPr lang="ru-RU" dirty="0"/>
              <a:t> в </a:t>
            </a:r>
            <a:r>
              <a:rPr lang="ru-RU" dirty="0" err="1"/>
              <a:t>середині</a:t>
            </a:r>
            <a:r>
              <a:rPr lang="ru-RU" dirty="0"/>
              <a:t> ХХ </a:t>
            </a:r>
            <a:r>
              <a:rPr lang="ru-RU" dirty="0" err="1"/>
              <a:t>століття</a:t>
            </a:r>
            <a:r>
              <a:rPr lang="ru-RU" dirty="0"/>
              <a:t>,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перетворивши</a:t>
            </a:r>
            <a:r>
              <a:rPr lang="ru-RU" dirty="0" smtClean="0"/>
              <a:t> </a:t>
            </a:r>
            <a:r>
              <a:rPr lang="ru-RU" dirty="0" err="1" smtClean="0"/>
              <a:t>біосферу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b="1" i="1" dirty="0" err="1"/>
              <a:t>техносферу</a:t>
            </a:r>
            <a:r>
              <a:rPr lang="ru-RU" b="1" i="1" dirty="0"/>
              <a:t>.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b="1" dirty="0" err="1" smtClean="0"/>
              <a:t>Техносфера</a:t>
            </a:r>
            <a:r>
              <a:rPr lang="ru-RU" b="1" dirty="0" smtClean="0"/>
              <a:t> </a:t>
            </a:r>
            <a:r>
              <a:rPr lang="ru-RU" b="1" dirty="0"/>
              <a:t>– </a:t>
            </a:r>
            <a:r>
              <a:rPr lang="ru-RU" b="1" dirty="0" err="1"/>
              <a:t>це</a:t>
            </a:r>
            <a:r>
              <a:rPr lang="ru-RU" b="1" dirty="0"/>
              <a:t> штучно </a:t>
            </a:r>
            <a:r>
              <a:rPr lang="ru-RU" b="1" dirty="0" err="1"/>
              <a:t>перетворений</a:t>
            </a:r>
            <a:r>
              <a:rPr lang="ru-RU" b="1" dirty="0"/>
              <a:t> </a:t>
            </a:r>
            <a:r>
              <a:rPr lang="ru-RU" b="1" dirty="0" err="1"/>
              <a:t>простір</a:t>
            </a:r>
            <a:r>
              <a:rPr lang="ru-RU" b="1" dirty="0"/>
              <a:t> </a:t>
            </a:r>
            <a:r>
              <a:rPr lang="ru-RU" b="1" dirty="0" err="1"/>
              <a:t>планети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знаходиться</a:t>
            </a:r>
            <a:r>
              <a:rPr lang="ru-RU" b="1" dirty="0"/>
              <a:t> </a:t>
            </a:r>
            <a:r>
              <a:rPr lang="ru-RU" b="1" dirty="0" err="1" smtClean="0"/>
              <a:t>під</a:t>
            </a:r>
            <a:r>
              <a:rPr lang="ru-RU" b="1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/>
              <a:t>виробничої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. </a:t>
            </a:r>
            <a:r>
              <a:rPr lang="ru-RU" dirty="0" err="1"/>
              <a:t>Техносфера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 smtClean="0"/>
              <a:t>складовою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/>
              <a:t>біосфери</a:t>
            </a:r>
            <a:r>
              <a:rPr lang="ru-RU" dirty="0"/>
              <a:t>, яка </a:t>
            </a:r>
            <a:r>
              <a:rPr lang="ru-RU" dirty="0" err="1"/>
              <a:t>з</a:t>
            </a:r>
            <a:r>
              <a:rPr lang="ru-RU" dirty="0"/>
              <a:t> часом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перетворитись</a:t>
            </a:r>
            <a:r>
              <a:rPr lang="ru-RU" dirty="0" smtClean="0"/>
              <a:t> </a:t>
            </a:r>
            <a:r>
              <a:rPr lang="ru-RU" dirty="0"/>
              <a:t>у ноосферу, </a:t>
            </a:r>
            <a:r>
              <a:rPr lang="ru-RU" dirty="0" err="1"/>
              <a:t>що</a:t>
            </a:r>
            <a:r>
              <a:rPr lang="ru-RU" dirty="0"/>
              <a:t> за </a:t>
            </a:r>
            <a:r>
              <a:rPr lang="ru-RU" dirty="0" err="1"/>
              <a:t>теорією</a:t>
            </a:r>
            <a:r>
              <a:rPr lang="ru-RU" dirty="0"/>
              <a:t> В. І.</a:t>
            </a:r>
          </a:p>
          <a:p>
            <a:pPr algn="just"/>
            <a:r>
              <a:rPr lang="ru-RU" dirty="0" err="1"/>
              <a:t>Вернадського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smtClean="0"/>
              <a:t>стати основною </a:t>
            </a:r>
            <a:r>
              <a:rPr lang="ru-RU" dirty="0"/>
              <a:t>метою </a:t>
            </a:r>
            <a:r>
              <a:rPr lang="ru-RU" dirty="0" err="1"/>
              <a:t>сучасного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3212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/>
              <a:t>Однак</a:t>
            </a:r>
            <a:r>
              <a:rPr lang="ru-RU" sz="1600" dirty="0"/>
              <a:t>, на </a:t>
            </a:r>
            <a:r>
              <a:rPr lang="ru-RU" sz="1600" dirty="0" err="1" smtClean="0"/>
              <a:t>сьогодні</a:t>
            </a:r>
            <a:r>
              <a:rPr lang="ru-RU" sz="1600" dirty="0" smtClean="0"/>
              <a:t>, </a:t>
            </a:r>
            <a:r>
              <a:rPr lang="ru-RU" sz="1600" dirty="0" err="1" smtClean="0"/>
              <a:t>господарська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діяльність</a:t>
            </a:r>
            <a:r>
              <a:rPr lang="ru-RU" sz="1600" dirty="0" smtClean="0"/>
              <a:t> </a:t>
            </a:r>
            <a:r>
              <a:rPr lang="ru-RU" sz="1600" dirty="0" err="1"/>
              <a:t>людини</a:t>
            </a:r>
            <a:r>
              <a:rPr lang="ru-RU" sz="1600" dirty="0"/>
              <a:t> </a:t>
            </a:r>
            <a:r>
              <a:rPr lang="ru-RU" sz="1600" dirty="0" err="1"/>
              <a:t>зумовила</a:t>
            </a:r>
            <a:r>
              <a:rPr lang="ru-RU" sz="1600" dirty="0"/>
              <a:t> </a:t>
            </a:r>
            <a:r>
              <a:rPr lang="ru-RU" sz="1600" dirty="0" err="1"/>
              <a:t>деградацію</a:t>
            </a:r>
            <a:r>
              <a:rPr lang="ru-RU" sz="1600" dirty="0"/>
              <a:t> та </a:t>
            </a:r>
            <a:r>
              <a:rPr lang="ru-RU" sz="1600" dirty="0" err="1" smtClean="0"/>
              <a:t>вичерпування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природних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ресурсів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призвело</a:t>
            </a:r>
            <a:r>
              <a:rPr lang="ru-RU" sz="1600" dirty="0"/>
              <a:t> до </a:t>
            </a:r>
            <a:r>
              <a:rPr lang="ru-RU" sz="1600" dirty="0" err="1"/>
              <a:t>трансформації</a:t>
            </a:r>
            <a:r>
              <a:rPr lang="ru-RU" sz="1600" dirty="0"/>
              <a:t> </a:t>
            </a:r>
            <a:r>
              <a:rPr lang="ru-RU" sz="1600" dirty="0" err="1"/>
              <a:t>сформованих</a:t>
            </a:r>
            <a:r>
              <a:rPr lang="ru-RU" sz="1600" dirty="0"/>
              <a:t> </a:t>
            </a:r>
            <a:r>
              <a:rPr lang="ru-RU" sz="1600" dirty="0" err="1"/>
              <a:t>протягом</a:t>
            </a:r>
            <a:r>
              <a:rPr lang="ru-RU" sz="1600" dirty="0"/>
              <a:t> </a:t>
            </a:r>
            <a:r>
              <a:rPr lang="ru-RU" sz="1600" dirty="0" err="1"/>
              <a:t>багатьох</a:t>
            </a:r>
            <a:r>
              <a:rPr lang="ru-RU" sz="1600" dirty="0"/>
              <a:t> </a:t>
            </a:r>
            <a:r>
              <a:rPr lang="ru-RU" sz="1600" dirty="0" err="1"/>
              <a:t>мільйонів</a:t>
            </a:r>
            <a:r>
              <a:rPr lang="ru-RU" sz="1600" dirty="0"/>
              <a:t>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матеріальних</a:t>
            </a:r>
            <a:r>
              <a:rPr lang="ru-RU" sz="1600" dirty="0" smtClean="0"/>
              <a:t> </a:t>
            </a:r>
            <a:r>
              <a:rPr lang="ru-RU" sz="1600" dirty="0"/>
              <a:t>та </a:t>
            </a:r>
            <a:r>
              <a:rPr lang="ru-RU" sz="1600" dirty="0" err="1"/>
              <a:t>енергетичних</a:t>
            </a:r>
            <a:r>
              <a:rPr lang="ru-RU" sz="1600" dirty="0"/>
              <a:t> </a:t>
            </a:r>
            <a:r>
              <a:rPr lang="ru-RU" sz="1600" dirty="0" err="1"/>
              <a:t>потоків</a:t>
            </a:r>
            <a:r>
              <a:rPr lang="ru-RU" sz="1600" dirty="0"/>
              <a:t> на </a:t>
            </a:r>
            <a:r>
              <a:rPr lang="ru-RU" sz="1600" dirty="0" err="1"/>
              <a:t>планеті</a:t>
            </a:r>
            <a:r>
              <a:rPr lang="ru-RU" sz="1600" dirty="0"/>
              <a:t>. Особливо </a:t>
            </a:r>
            <a:r>
              <a:rPr lang="ru-RU" sz="1600" dirty="0" err="1"/>
              <a:t>швидко</a:t>
            </a:r>
            <a:r>
              <a:rPr lang="ru-RU" sz="1600" dirty="0"/>
              <a:t> </a:t>
            </a:r>
            <a:r>
              <a:rPr lang="ru-RU" sz="1600" dirty="0" err="1"/>
              <a:t>посилюється</a:t>
            </a:r>
            <a:r>
              <a:rPr lang="ru-RU" sz="1600" dirty="0"/>
              <a:t> </a:t>
            </a:r>
            <a:r>
              <a:rPr lang="ru-RU" sz="1600" dirty="0" err="1" smtClean="0"/>
              <a:t>вплив</a:t>
            </a:r>
            <a:r>
              <a:rPr lang="ru-RU" sz="1600" dirty="0" smtClean="0"/>
              <a:t> </a:t>
            </a:r>
            <a:r>
              <a:rPr lang="ru-RU" sz="1600" dirty="0" err="1" smtClean="0"/>
              <a:t>людства</a:t>
            </a:r>
            <a:r>
              <a:rPr lang="ru-RU" sz="1600" dirty="0" smtClean="0"/>
              <a:t> </a:t>
            </a:r>
            <a:r>
              <a:rPr lang="ru-RU" sz="1600" dirty="0"/>
              <a:t>на </a:t>
            </a:r>
            <a:r>
              <a:rPr lang="ru-RU" sz="1600" dirty="0" err="1"/>
              <a:t>природні</a:t>
            </a:r>
            <a:r>
              <a:rPr lang="ru-RU" sz="1600" dirty="0"/>
              <a:t> </a:t>
            </a:r>
            <a:r>
              <a:rPr lang="ru-RU" sz="1600" dirty="0" err="1"/>
              <a:t>комплекси</a:t>
            </a:r>
            <a:r>
              <a:rPr lang="ru-RU" sz="1600" dirty="0"/>
              <a:t> у </a:t>
            </a:r>
            <a:r>
              <a:rPr lang="ru-RU" sz="1600" dirty="0" err="1"/>
              <a:t>зв’язку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розвитком</a:t>
            </a:r>
            <a:r>
              <a:rPr lang="ru-RU" sz="1600" dirty="0"/>
              <a:t> </a:t>
            </a:r>
            <a:r>
              <a:rPr lang="ru-RU" sz="1600" dirty="0" err="1"/>
              <a:t>технічної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 smtClean="0"/>
              <a:t>технологічної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</a:t>
            </a:r>
            <a:r>
              <a:rPr lang="ru-RU" sz="1600" dirty="0" err="1"/>
              <a:t>людини</a:t>
            </a:r>
            <a:r>
              <a:rPr lang="ru-RU" sz="1600" dirty="0"/>
              <a:t> – </a:t>
            </a:r>
            <a:r>
              <a:rPr lang="ru-RU" sz="1600" dirty="0" err="1"/>
              <a:t>цей</a:t>
            </a:r>
            <a:r>
              <a:rPr lang="ru-RU" sz="1600" dirty="0"/>
              <a:t> </a:t>
            </a:r>
            <a:r>
              <a:rPr lang="ru-RU" sz="1600" dirty="0" err="1"/>
              <a:t>процес</a:t>
            </a:r>
            <a:r>
              <a:rPr lang="ru-RU" sz="1600" dirty="0"/>
              <a:t> </a:t>
            </a:r>
            <a:r>
              <a:rPr lang="ru-RU" sz="1600" dirty="0" err="1"/>
              <a:t>називають</a:t>
            </a:r>
            <a:r>
              <a:rPr lang="ru-RU" sz="1600" dirty="0"/>
              <a:t> </a:t>
            </a:r>
            <a:r>
              <a:rPr lang="ru-RU" sz="1600" b="1" dirty="0" err="1"/>
              <a:t>техногенезом</a:t>
            </a:r>
            <a:r>
              <a:rPr lang="ru-RU" sz="1600" b="1" dirty="0"/>
              <a:t>. </a:t>
            </a:r>
            <a:r>
              <a:rPr lang="ru-RU" sz="1600" b="1" dirty="0" err="1"/>
              <a:t>Іншими</a:t>
            </a:r>
            <a:r>
              <a:rPr lang="ru-RU" sz="1600" b="1" dirty="0"/>
              <a:t> словами, </a:t>
            </a:r>
            <a:r>
              <a:rPr lang="ru-RU" sz="1600" b="1" dirty="0" err="1"/>
              <a:t>техногенез</a:t>
            </a:r>
            <a:r>
              <a:rPr lang="ru-RU" sz="1600" b="1" dirty="0"/>
              <a:t> </a:t>
            </a:r>
            <a:r>
              <a:rPr lang="ru-RU" sz="1600" b="1" dirty="0" smtClean="0"/>
              <a:t>–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/>
              <a:t>нинішній</a:t>
            </a:r>
            <a:r>
              <a:rPr lang="ru-RU" sz="1600" dirty="0"/>
              <a:t> </a:t>
            </a:r>
            <a:r>
              <a:rPr lang="ru-RU" sz="1600" dirty="0" err="1"/>
              <a:t>етап</a:t>
            </a:r>
            <a:r>
              <a:rPr lang="ru-RU" sz="1600" dirty="0"/>
              <a:t> </a:t>
            </a:r>
            <a:r>
              <a:rPr lang="ru-RU" sz="1600" dirty="0" err="1"/>
              <a:t>еволюції</a:t>
            </a:r>
            <a:r>
              <a:rPr lang="ru-RU" sz="1600" dirty="0"/>
              <a:t> </a:t>
            </a:r>
            <a:r>
              <a:rPr lang="ru-RU" sz="1600" dirty="0" err="1"/>
              <a:t>біосфери</a:t>
            </a:r>
            <a:r>
              <a:rPr lang="ru-RU" sz="1600" dirty="0"/>
              <a:t>, </a:t>
            </a:r>
            <a:r>
              <a:rPr lang="ru-RU" sz="1600" dirty="0" err="1"/>
              <a:t>обумовлений</a:t>
            </a:r>
            <a:r>
              <a:rPr lang="ru-RU" sz="1600" dirty="0"/>
              <a:t> </a:t>
            </a:r>
            <a:r>
              <a:rPr lang="ru-RU" sz="1600" dirty="0" err="1"/>
              <a:t>технологічною</a:t>
            </a:r>
            <a:r>
              <a:rPr lang="ru-RU" sz="1600" dirty="0"/>
              <a:t> </a:t>
            </a:r>
            <a:r>
              <a:rPr lang="ru-RU" sz="1600" dirty="0" err="1"/>
              <a:t>діяльністю</a:t>
            </a:r>
            <a:r>
              <a:rPr lang="ru-RU" sz="1600" dirty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, </a:t>
            </a:r>
            <a:r>
              <a:rPr lang="ru-RU" sz="1600" dirty="0" err="1" smtClean="0"/>
              <a:t>наслідком</a:t>
            </a:r>
            <a:r>
              <a:rPr lang="ru-RU" sz="1600" dirty="0" smtClean="0"/>
              <a:t> </a:t>
            </a:r>
            <a:r>
              <a:rPr lang="ru-RU" sz="1600" dirty="0" err="1"/>
              <a:t>якої</a:t>
            </a:r>
            <a:r>
              <a:rPr lang="ru-RU" sz="1600" dirty="0"/>
              <a:t> </a:t>
            </a:r>
            <a:r>
              <a:rPr lang="ru-RU" sz="1600" dirty="0" err="1"/>
              <a:t>є</a:t>
            </a:r>
            <a:r>
              <a:rPr lang="ru-RU" sz="1600" dirty="0"/>
              <a:t> </a:t>
            </a:r>
            <a:r>
              <a:rPr lang="ru-RU" sz="1600" dirty="0" err="1"/>
              <a:t>порушення</a:t>
            </a:r>
            <a:r>
              <a:rPr lang="ru-RU" sz="1600" dirty="0"/>
              <a:t> </a:t>
            </a:r>
            <a:r>
              <a:rPr lang="ru-RU" sz="1600" dirty="0" err="1"/>
              <a:t>біотичного</a:t>
            </a:r>
            <a:r>
              <a:rPr lang="ru-RU" sz="1600" dirty="0"/>
              <a:t> </a:t>
            </a:r>
            <a:r>
              <a:rPr lang="ru-RU" sz="1600" dirty="0" err="1"/>
              <a:t>кругообігу</a:t>
            </a:r>
            <a:r>
              <a:rPr lang="ru-RU" sz="1600" dirty="0"/>
              <a:t> </a:t>
            </a:r>
            <a:r>
              <a:rPr lang="ru-RU" sz="1600" dirty="0" err="1"/>
              <a:t>речовин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природної</a:t>
            </a:r>
            <a:r>
              <a:rPr lang="ru-RU" sz="1600" dirty="0"/>
              <a:t> </a:t>
            </a:r>
            <a:r>
              <a:rPr lang="ru-RU" sz="1600" dirty="0" err="1" smtClean="0"/>
              <a:t>рівноваги</a:t>
            </a:r>
            <a:r>
              <a:rPr lang="ru-RU" sz="1600" dirty="0" smtClean="0"/>
              <a:t> </a:t>
            </a:r>
            <a:r>
              <a:rPr lang="ru-RU" sz="1600" dirty="0" err="1" smtClean="0"/>
              <a:t>екологічних</a:t>
            </a:r>
            <a:r>
              <a:rPr lang="ru-RU" sz="1600" dirty="0" smtClean="0"/>
              <a:t> </a:t>
            </a:r>
            <a:r>
              <a:rPr lang="ru-RU" sz="1600" dirty="0"/>
              <a:t>систем.</a:t>
            </a:r>
          </a:p>
          <a:p>
            <a:pPr algn="just"/>
            <a:r>
              <a:rPr lang="ru-RU" sz="1600" dirty="0"/>
              <a:t>Початком </a:t>
            </a:r>
            <a:r>
              <a:rPr lang="ru-RU" sz="1600" dirty="0" err="1"/>
              <a:t>техногенезу</a:t>
            </a:r>
            <a:r>
              <a:rPr lang="ru-RU" sz="1600" dirty="0"/>
              <a:t> </a:t>
            </a:r>
            <a:r>
              <a:rPr lang="ru-RU" sz="1600" dirty="0" err="1"/>
              <a:t>можна</a:t>
            </a:r>
            <a:r>
              <a:rPr lang="ru-RU" sz="1600" dirty="0"/>
              <a:t> </a:t>
            </a:r>
            <a:r>
              <a:rPr lang="ru-RU" sz="1600" dirty="0" err="1"/>
              <a:t>вважати</a:t>
            </a:r>
            <a:r>
              <a:rPr lang="ru-RU" sz="1600" dirty="0"/>
              <a:t> </a:t>
            </a:r>
            <a:r>
              <a:rPr lang="ru-RU" sz="1600" dirty="0" err="1"/>
              <a:t>відкриття</a:t>
            </a:r>
            <a:r>
              <a:rPr lang="ru-RU" sz="1600" dirty="0"/>
              <a:t> </a:t>
            </a:r>
            <a:r>
              <a:rPr lang="ru-RU" sz="1600" dirty="0" err="1"/>
              <a:t>людиною</a:t>
            </a:r>
            <a:r>
              <a:rPr lang="ru-RU" sz="1600" dirty="0"/>
              <a:t> </a:t>
            </a:r>
            <a:r>
              <a:rPr lang="ru-RU" sz="1600" dirty="0" err="1"/>
              <a:t>вогню</a:t>
            </a:r>
            <a:r>
              <a:rPr lang="ru-RU" sz="1600" dirty="0"/>
              <a:t> </a:t>
            </a:r>
            <a:r>
              <a:rPr lang="ru-RU" sz="1600" dirty="0" smtClean="0"/>
              <a:t>як </a:t>
            </a:r>
            <a:r>
              <a:rPr lang="ru-RU" sz="1600" dirty="0" err="1" smtClean="0"/>
              <a:t>джерела</a:t>
            </a:r>
            <a:r>
              <a:rPr lang="ru-RU" sz="1600" dirty="0" smtClean="0"/>
              <a:t> </a:t>
            </a:r>
            <a:r>
              <a:rPr lang="ru-RU" sz="1600" dirty="0" err="1"/>
              <a:t>енергії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 err="1"/>
              <a:t>Застосування</a:t>
            </a:r>
            <a:r>
              <a:rPr lang="ru-RU" sz="1600" dirty="0"/>
              <a:t> </a:t>
            </a:r>
            <a:r>
              <a:rPr lang="ru-RU" sz="1600" dirty="0" err="1"/>
              <a:t>вогню</a:t>
            </a:r>
            <a:r>
              <a:rPr lang="ru-RU" sz="1600" dirty="0"/>
              <a:t> </a:t>
            </a:r>
            <a:r>
              <a:rPr lang="ru-RU" sz="1600" dirty="0" err="1"/>
              <a:t>значно</a:t>
            </a:r>
            <a:r>
              <a:rPr lang="ru-RU" sz="1600" dirty="0"/>
              <a:t> </a:t>
            </a:r>
            <a:r>
              <a:rPr lang="ru-RU" sz="1600" dirty="0" err="1"/>
              <a:t>розширило</a:t>
            </a:r>
            <a:r>
              <a:rPr lang="ru-RU" sz="1600" dirty="0"/>
              <a:t> </a:t>
            </a:r>
            <a:r>
              <a:rPr lang="ru-RU" sz="1600" dirty="0" err="1"/>
              <a:t>екологічну</a:t>
            </a:r>
            <a:r>
              <a:rPr lang="ru-RU" sz="1600" dirty="0"/>
              <a:t> </a:t>
            </a:r>
            <a:r>
              <a:rPr lang="ru-RU" sz="1600" dirty="0" err="1"/>
              <a:t>нішу</a:t>
            </a:r>
            <a:r>
              <a:rPr lang="ru-RU" sz="1600" dirty="0"/>
              <a:t> </a:t>
            </a:r>
            <a:r>
              <a:rPr lang="ru-RU" sz="1600" dirty="0" err="1"/>
              <a:t>людини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зробило</a:t>
            </a:r>
            <a:r>
              <a:rPr lang="ru-RU" sz="1600" dirty="0"/>
              <a:t> </a:t>
            </a:r>
            <a:r>
              <a:rPr lang="ru-RU" sz="1600" dirty="0" err="1"/>
              <a:t>її</a:t>
            </a:r>
            <a:r>
              <a:rPr lang="ru-RU" sz="1600" dirty="0"/>
              <a:t> </a:t>
            </a:r>
            <a:r>
              <a:rPr lang="ru-RU" sz="1600" dirty="0" err="1" smtClean="0"/>
              <a:t>унікальною</a:t>
            </a:r>
            <a:r>
              <a:rPr lang="ru-RU" sz="1600" dirty="0" smtClean="0"/>
              <a:t> </a:t>
            </a:r>
            <a:r>
              <a:rPr lang="ru-RU" sz="1600" dirty="0" err="1" smtClean="0"/>
              <a:t>істотою</a:t>
            </a:r>
            <a:r>
              <a:rPr lang="ru-RU" sz="1600" dirty="0" smtClean="0"/>
              <a:t> </a:t>
            </a:r>
            <a:r>
              <a:rPr lang="ru-RU" sz="1600" dirty="0"/>
              <a:t>на </a:t>
            </a:r>
            <a:r>
              <a:rPr lang="ru-RU" sz="1600" dirty="0" err="1"/>
              <a:t>планеті</a:t>
            </a:r>
            <a:r>
              <a:rPr lang="ru-RU" sz="1600" dirty="0"/>
              <a:t>. </a:t>
            </a:r>
            <a:r>
              <a:rPr lang="ru-RU" sz="1600" dirty="0" err="1"/>
              <a:t>Активне</a:t>
            </a:r>
            <a:r>
              <a:rPr lang="ru-RU" sz="1600" dirty="0"/>
              <a:t> </a:t>
            </a:r>
            <a:r>
              <a:rPr lang="ru-RU" sz="1600" dirty="0" err="1"/>
              <a:t>перетворення</a:t>
            </a:r>
            <a:r>
              <a:rPr lang="ru-RU" sz="1600" dirty="0"/>
              <a:t> </a:t>
            </a:r>
            <a:r>
              <a:rPr lang="ru-RU" sz="1600" dirty="0" err="1"/>
              <a:t>біосфери</a:t>
            </a:r>
            <a:r>
              <a:rPr lang="ru-RU" sz="1600" dirty="0"/>
              <a:t> в </a:t>
            </a:r>
            <a:r>
              <a:rPr lang="ru-RU" sz="1600" dirty="0" err="1"/>
              <a:t>техносферу</a:t>
            </a:r>
            <a:r>
              <a:rPr lang="ru-RU" sz="1600" dirty="0"/>
              <a:t> </a:t>
            </a:r>
            <a:r>
              <a:rPr lang="ru-RU" sz="1600" dirty="0" err="1"/>
              <a:t>пов’язано</a:t>
            </a:r>
            <a:r>
              <a:rPr lang="ru-RU" sz="1600" dirty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активізацією</a:t>
            </a:r>
            <a:r>
              <a:rPr lang="ru-RU" sz="1600" dirty="0" smtClean="0"/>
              <a:t> </a:t>
            </a:r>
            <a:r>
              <a:rPr lang="ru-RU" sz="1600" dirty="0" err="1"/>
              <a:t>діяльності</a:t>
            </a:r>
            <a:r>
              <a:rPr lang="ru-RU" sz="1600" dirty="0"/>
              <a:t> </a:t>
            </a:r>
            <a:r>
              <a:rPr lang="ru-RU" sz="1600" dirty="0" err="1"/>
              <a:t>людини</a:t>
            </a:r>
            <a:r>
              <a:rPr lang="ru-RU" sz="1600" dirty="0"/>
              <a:t> та </a:t>
            </a:r>
            <a:r>
              <a:rPr lang="ru-RU" sz="1600" dirty="0" err="1"/>
              <a:t>появою</a:t>
            </a:r>
            <a:r>
              <a:rPr lang="ru-RU" sz="1600" dirty="0"/>
              <a:t> таких </a:t>
            </a:r>
            <a:r>
              <a:rPr lang="ru-RU" sz="1600" dirty="0" err="1"/>
              <a:t>факторів</a:t>
            </a:r>
            <a:r>
              <a:rPr lang="ru-RU" sz="1600" dirty="0"/>
              <a:t> негативного </a:t>
            </a:r>
            <a:r>
              <a:rPr lang="ru-RU" sz="1600" dirty="0" err="1"/>
              <a:t>впливу</a:t>
            </a:r>
            <a:r>
              <a:rPr lang="ru-RU" sz="1600" dirty="0"/>
              <a:t> </a:t>
            </a:r>
            <a:r>
              <a:rPr lang="ru-RU" sz="1600" dirty="0" smtClean="0"/>
              <a:t>на </a:t>
            </a:r>
            <a:r>
              <a:rPr lang="ru-RU" sz="1600" dirty="0" err="1" smtClean="0"/>
              <a:t>довкілля</a:t>
            </a:r>
            <a:r>
              <a:rPr lang="ru-RU" sz="1600" dirty="0"/>
              <a:t>, як:</a:t>
            </a:r>
          </a:p>
          <a:p>
            <a:pPr algn="just"/>
            <a:r>
              <a:rPr lang="ru-RU" sz="1600" dirty="0"/>
              <a:t>1) </a:t>
            </a:r>
            <a:r>
              <a:rPr lang="ru-RU" sz="1600" dirty="0" err="1"/>
              <a:t>розвиток</a:t>
            </a:r>
            <a:r>
              <a:rPr lang="ru-RU" sz="1600" dirty="0"/>
              <a:t> </a:t>
            </a:r>
            <a:r>
              <a:rPr lang="ru-RU" sz="1600" dirty="0" err="1"/>
              <a:t>гірничо-видобувної</a:t>
            </a:r>
            <a:r>
              <a:rPr lang="ru-RU" sz="1600" dirty="0"/>
              <a:t>, </a:t>
            </a:r>
            <a:r>
              <a:rPr lang="ru-RU" sz="1600" dirty="0" err="1"/>
              <a:t>металургійної</a:t>
            </a:r>
            <a:r>
              <a:rPr lang="ru-RU" sz="1600" dirty="0"/>
              <a:t>, </a:t>
            </a:r>
            <a:r>
              <a:rPr lang="ru-RU" sz="1600" dirty="0" err="1"/>
              <a:t>хімічної</a:t>
            </a:r>
            <a:r>
              <a:rPr lang="ru-RU" sz="1600" dirty="0"/>
              <a:t> </a:t>
            </a:r>
            <a:r>
              <a:rPr lang="ru-RU" sz="1600" dirty="0" err="1"/>
              <a:t>промисловості</a:t>
            </a:r>
            <a:r>
              <a:rPr lang="ru-RU" sz="1600" dirty="0"/>
              <a:t> </a:t>
            </a:r>
            <a:r>
              <a:rPr lang="ru-RU" sz="1600" dirty="0" err="1"/>
              <a:t>тощо</a:t>
            </a:r>
            <a:r>
              <a:rPr lang="ru-RU" sz="1600" dirty="0"/>
              <a:t>;</a:t>
            </a:r>
          </a:p>
          <a:p>
            <a:pPr algn="just"/>
            <a:r>
              <a:rPr lang="ru-RU" sz="1600" dirty="0"/>
              <a:t>2) </a:t>
            </a:r>
            <a:r>
              <a:rPr lang="ru-RU" sz="1600" dirty="0" err="1"/>
              <a:t>інтенсифікація</a:t>
            </a:r>
            <a:r>
              <a:rPr lang="ru-RU" sz="1600" dirty="0"/>
              <a:t> та </a:t>
            </a:r>
            <a:r>
              <a:rPr lang="ru-RU" sz="1600" dirty="0" err="1"/>
              <a:t>хімізація</a:t>
            </a:r>
            <a:r>
              <a:rPr lang="ru-RU" sz="1600" dirty="0"/>
              <a:t> </a:t>
            </a:r>
            <a:r>
              <a:rPr lang="ru-RU" sz="1600" dirty="0" err="1"/>
              <a:t>сільського</a:t>
            </a:r>
            <a:r>
              <a:rPr lang="ru-RU" sz="1600" dirty="0"/>
              <a:t> </a:t>
            </a:r>
            <a:r>
              <a:rPr lang="ru-RU" sz="1600" dirty="0" err="1"/>
              <a:t>господарства</a:t>
            </a:r>
            <a:r>
              <a:rPr lang="ru-RU" sz="1600" dirty="0"/>
              <a:t>;</a:t>
            </a:r>
          </a:p>
          <a:p>
            <a:pPr algn="just"/>
            <a:r>
              <a:rPr lang="ru-RU" sz="1600" dirty="0"/>
              <a:t>3) </a:t>
            </a:r>
            <a:r>
              <a:rPr lang="ru-RU" sz="1600" dirty="0" err="1"/>
              <a:t>бурхливий</a:t>
            </a:r>
            <a:r>
              <a:rPr lang="ru-RU" sz="1600" dirty="0"/>
              <a:t> </a:t>
            </a:r>
            <a:r>
              <a:rPr lang="ru-RU" sz="1600" dirty="0" err="1"/>
              <a:t>розвиток</a:t>
            </a:r>
            <a:r>
              <a:rPr lang="ru-RU" sz="1600" dirty="0"/>
              <a:t> </a:t>
            </a:r>
            <a:r>
              <a:rPr lang="ru-RU" sz="1600" dirty="0" err="1"/>
              <a:t>усіх</a:t>
            </a:r>
            <a:r>
              <a:rPr lang="ru-RU" sz="1600" dirty="0"/>
              <a:t> </a:t>
            </a:r>
            <a:r>
              <a:rPr lang="ru-RU" sz="1600" dirty="0" err="1"/>
              <a:t>видів</a:t>
            </a:r>
            <a:r>
              <a:rPr lang="ru-RU" sz="1600" dirty="0"/>
              <a:t> транспорту;</a:t>
            </a:r>
          </a:p>
          <a:p>
            <a:pPr algn="just"/>
            <a:r>
              <a:rPr lang="ru-RU" sz="1600" dirty="0"/>
              <a:t>4) </a:t>
            </a:r>
            <a:r>
              <a:rPr lang="ru-RU" sz="1600" dirty="0" err="1"/>
              <a:t>розробка</a:t>
            </a:r>
            <a:r>
              <a:rPr lang="ru-RU" sz="1600" dirty="0"/>
              <a:t> </a:t>
            </a:r>
            <a:r>
              <a:rPr lang="ru-RU" sz="1600" dirty="0" err="1"/>
              <a:t>нових</a:t>
            </a:r>
            <a:r>
              <a:rPr lang="ru-RU" sz="1600" dirty="0"/>
              <a:t> </a:t>
            </a:r>
            <a:r>
              <a:rPr lang="ru-RU" sz="1600" dirty="0" err="1"/>
              <a:t>видів</a:t>
            </a:r>
            <a:r>
              <a:rPr lang="ru-RU" sz="1600" dirty="0"/>
              <a:t> </a:t>
            </a:r>
            <a:r>
              <a:rPr lang="ru-RU" sz="1600" dirty="0" err="1"/>
              <a:t>озброєння</a:t>
            </a:r>
            <a:r>
              <a:rPr lang="ru-RU" sz="1600" dirty="0"/>
              <a:t> та </a:t>
            </a:r>
            <a:r>
              <a:rPr lang="ru-RU" sz="1600" dirty="0" err="1"/>
              <a:t>освоєння</a:t>
            </a:r>
            <a:r>
              <a:rPr lang="ru-RU" sz="1600" dirty="0"/>
              <a:t> </a:t>
            </a:r>
            <a:r>
              <a:rPr lang="ru-RU" sz="1600" dirty="0" err="1"/>
              <a:t>космічного</a:t>
            </a:r>
            <a:r>
              <a:rPr lang="ru-RU" sz="1600" dirty="0"/>
              <a:t> простору;</a:t>
            </a:r>
          </a:p>
          <a:p>
            <a:pPr algn="just"/>
            <a:r>
              <a:rPr lang="ru-RU" sz="1600" dirty="0"/>
              <a:t>5) </a:t>
            </a:r>
            <a:r>
              <a:rPr lang="ru-RU" sz="1600" dirty="0" err="1"/>
              <a:t>теплова</a:t>
            </a:r>
            <a:r>
              <a:rPr lang="ru-RU" sz="1600" dirty="0"/>
              <a:t> та </a:t>
            </a:r>
            <a:r>
              <a:rPr lang="ru-RU" sz="1600" dirty="0" err="1"/>
              <a:t>атомна</a:t>
            </a:r>
            <a:r>
              <a:rPr lang="ru-RU" sz="1600" dirty="0"/>
              <a:t> </a:t>
            </a:r>
            <a:r>
              <a:rPr lang="ru-RU" sz="1600" dirty="0" err="1"/>
              <a:t>енергетика</a:t>
            </a:r>
            <a:r>
              <a:rPr lang="ru-RU" sz="1600" dirty="0"/>
              <a:t>;</a:t>
            </a:r>
          </a:p>
          <a:p>
            <a:pPr algn="just"/>
            <a:r>
              <a:rPr lang="ru-RU" sz="1600" dirty="0"/>
              <a:t>6) </a:t>
            </a:r>
            <a:r>
              <a:rPr lang="ru-RU" sz="1600" dirty="0" err="1"/>
              <a:t>подальший</a:t>
            </a:r>
            <a:r>
              <a:rPr lang="ru-RU" sz="1600" dirty="0"/>
              <a:t> </a:t>
            </a:r>
            <a:r>
              <a:rPr lang="ru-RU" sz="1600" dirty="0" err="1"/>
              <a:t>розвиток</a:t>
            </a:r>
            <a:r>
              <a:rPr lang="ru-RU" sz="1600" dirty="0"/>
              <a:t> </a:t>
            </a:r>
            <a:r>
              <a:rPr lang="ru-RU" sz="1600" dirty="0" err="1"/>
              <a:t>машинобудування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 err="1"/>
              <a:t>Внаслідок</a:t>
            </a:r>
            <a:r>
              <a:rPr lang="ru-RU" sz="1600" dirty="0"/>
              <a:t> </a:t>
            </a:r>
            <a:r>
              <a:rPr lang="ru-RU" sz="1600" dirty="0" err="1"/>
              <a:t>техногенезу</a:t>
            </a:r>
            <a:r>
              <a:rPr lang="ru-RU" sz="1600" dirty="0"/>
              <a:t> </a:t>
            </a:r>
            <a:r>
              <a:rPr lang="ru-RU" sz="1600" dirty="0" err="1"/>
              <a:t>катастрофічно</a:t>
            </a:r>
            <a:r>
              <a:rPr lang="ru-RU" sz="1600" dirty="0"/>
              <a:t> </a:t>
            </a:r>
            <a:r>
              <a:rPr lang="ru-RU" sz="1600" dirty="0" err="1"/>
              <a:t>збільшилося</a:t>
            </a:r>
            <a:r>
              <a:rPr lang="ru-RU" sz="1600" dirty="0"/>
              <a:t> </a:t>
            </a:r>
            <a:r>
              <a:rPr lang="ru-RU" sz="1600" dirty="0" err="1"/>
              <a:t>забруднення</a:t>
            </a:r>
            <a:r>
              <a:rPr lang="ru-RU" sz="1600" dirty="0"/>
              <a:t> </a:t>
            </a:r>
            <a:r>
              <a:rPr lang="ru-RU" sz="1600" dirty="0" err="1" smtClean="0"/>
              <a:t>всіх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компонентів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довкілля</a:t>
            </a:r>
            <a:r>
              <a:rPr lang="ru-RU" sz="1600" dirty="0" smtClean="0"/>
              <a:t> </a:t>
            </a:r>
            <a:r>
              <a:rPr lang="ru-RU" sz="1600" dirty="0"/>
              <a:t>– атмосферного </a:t>
            </a:r>
            <a:r>
              <a:rPr lang="ru-RU" sz="1600" dirty="0" err="1"/>
              <a:t>повітря</a:t>
            </a:r>
            <a:r>
              <a:rPr lang="ru-RU" sz="1600" dirty="0"/>
              <a:t>, води, </a:t>
            </a:r>
            <a:r>
              <a:rPr lang="ru-RU" sz="1600" dirty="0" err="1"/>
              <a:t>ґрунтів</a:t>
            </a:r>
            <a:r>
              <a:rPr lang="ru-RU" sz="1600" dirty="0"/>
              <a:t> та </a:t>
            </a:r>
            <a:r>
              <a:rPr lang="ru-RU" sz="1600" dirty="0" err="1"/>
              <a:t>харчових</a:t>
            </a:r>
            <a:r>
              <a:rPr lang="ru-RU" sz="1600" dirty="0"/>
              <a:t> </a:t>
            </a:r>
            <a:r>
              <a:rPr lang="ru-RU" sz="1600" dirty="0" err="1"/>
              <a:t>продуктів</a:t>
            </a:r>
            <a:r>
              <a:rPr lang="ru-RU" sz="1600" dirty="0"/>
              <a:t>. </a:t>
            </a:r>
            <a:r>
              <a:rPr lang="ru-RU" sz="1600" dirty="0" err="1"/>
              <a:t>Людство</a:t>
            </a:r>
            <a:r>
              <a:rPr lang="ru-RU" sz="1600" dirty="0"/>
              <a:t> </a:t>
            </a:r>
            <a:r>
              <a:rPr lang="ru-RU" sz="1600" dirty="0" err="1" smtClean="0"/>
              <a:t>вже</a:t>
            </a:r>
            <a:r>
              <a:rPr lang="ru-RU" sz="1600" dirty="0" smtClean="0"/>
              <a:t> </a:t>
            </a:r>
            <a:r>
              <a:rPr lang="ru-RU" sz="1600" dirty="0" err="1" smtClean="0"/>
              <a:t>втратило</a:t>
            </a:r>
            <a:r>
              <a:rPr lang="ru-RU" sz="1600" dirty="0" smtClean="0"/>
              <a:t> </a:t>
            </a:r>
            <a:r>
              <a:rPr lang="ru-RU" sz="1600" dirty="0" err="1"/>
              <a:t>можливість</a:t>
            </a:r>
            <a:r>
              <a:rPr lang="ru-RU" sz="1600" dirty="0"/>
              <a:t> </a:t>
            </a:r>
            <a:r>
              <a:rPr lang="ru-RU" sz="1600" dirty="0" err="1"/>
              <a:t>виробляти</a:t>
            </a:r>
            <a:r>
              <a:rPr lang="ru-RU" sz="1600" dirty="0"/>
              <a:t> </a:t>
            </a:r>
            <a:r>
              <a:rPr lang="ru-RU" sz="1600" dirty="0" err="1"/>
              <a:t>продукцію</a:t>
            </a:r>
            <a:r>
              <a:rPr lang="ru-RU" sz="1600" dirty="0"/>
              <a:t> </a:t>
            </a:r>
            <a:r>
              <a:rPr lang="ru-RU" sz="1600" dirty="0" err="1"/>
              <a:t>промисловості</a:t>
            </a:r>
            <a:r>
              <a:rPr lang="ru-RU" sz="1600" dirty="0"/>
              <a:t>, </a:t>
            </a:r>
            <a:r>
              <a:rPr lang="ru-RU" sz="1600" dirty="0" err="1"/>
              <a:t>сільського</a:t>
            </a:r>
            <a:r>
              <a:rPr lang="ru-RU" sz="1600" dirty="0"/>
              <a:t> </a:t>
            </a:r>
            <a:r>
              <a:rPr lang="ru-RU" sz="1600" dirty="0" err="1"/>
              <a:t>господарства</a:t>
            </a:r>
            <a:r>
              <a:rPr lang="ru-RU" sz="1600" dirty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продукти</a:t>
            </a:r>
            <a:r>
              <a:rPr lang="ru-RU" sz="1600" dirty="0" smtClean="0"/>
              <a:t> </a:t>
            </a:r>
            <a:r>
              <a:rPr lang="ru-RU" sz="1600" dirty="0" err="1"/>
              <a:t>харчування</a:t>
            </a:r>
            <a:r>
              <a:rPr lang="ru-RU" sz="1600" dirty="0"/>
              <a:t>, не </a:t>
            </a:r>
            <a:r>
              <a:rPr lang="ru-RU" sz="1600" dirty="0" err="1"/>
              <a:t>завдаючи</a:t>
            </a:r>
            <a:r>
              <a:rPr lang="ru-RU" sz="1600" dirty="0"/>
              <a:t> негативного </a:t>
            </a:r>
            <a:r>
              <a:rPr lang="ru-RU" sz="1600" dirty="0" err="1"/>
              <a:t>впливу</a:t>
            </a:r>
            <a:r>
              <a:rPr lang="ru-RU" sz="1600" dirty="0"/>
              <a:t> на </a:t>
            </a:r>
            <a:r>
              <a:rPr lang="ru-RU" sz="1600" dirty="0" err="1"/>
              <a:t>довкілля</a:t>
            </a:r>
            <a:r>
              <a:rPr lang="ru-RU" sz="1600" dirty="0"/>
              <a:t>. </a:t>
            </a:r>
            <a:r>
              <a:rPr lang="ru-RU" sz="1600" dirty="0" err="1" smtClean="0"/>
              <a:t>Використання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ресурсів</a:t>
            </a:r>
            <a:r>
              <a:rPr lang="ru-RU" sz="1600" dirty="0" smtClean="0"/>
              <a:t> </a:t>
            </a:r>
            <a:r>
              <a:rPr lang="ru-RU" sz="1600" dirty="0" err="1"/>
              <a:t>біосфери</a:t>
            </a:r>
            <a:r>
              <a:rPr lang="ru-RU" sz="1600" dirty="0"/>
              <a:t> для </a:t>
            </a:r>
            <a:r>
              <a:rPr lang="ru-RU" sz="1600" dirty="0" err="1"/>
              <a:t>забезпечення</a:t>
            </a:r>
            <a:r>
              <a:rPr lang="ru-RU" sz="1600" dirty="0"/>
              <a:t> </a:t>
            </a:r>
            <a:r>
              <a:rPr lang="ru-RU" sz="1600" dirty="0" err="1"/>
              <a:t>повсякденних</a:t>
            </a:r>
            <a:r>
              <a:rPr lang="ru-RU" sz="1600" dirty="0"/>
              <a:t> потреб </a:t>
            </a:r>
            <a:r>
              <a:rPr lang="ru-RU" sz="1600" dirty="0" err="1"/>
              <a:t>призводить</a:t>
            </a:r>
            <a:r>
              <a:rPr lang="ru-RU" sz="1600" dirty="0"/>
              <a:t> до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вичерпування</a:t>
            </a:r>
            <a:r>
              <a:rPr lang="ru-RU" sz="1600" dirty="0"/>
              <a:t>, </a:t>
            </a:r>
            <a:r>
              <a:rPr lang="ru-RU" sz="1600" dirty="0" err="1"/>
              <a:t>зміни</a:t>
            </a:r>
            <a:r>
              <a:rPr lang="ru-RU" sz="1600" dirty="0"/>
              <a:t> </a:t>
            </a:r>
            <a:r>
              <a:rPr lang="ru-RU" sz="1600" dirty="0" err="1"/>
              <a:t>природних</a:t>
            </a:r>
            <a:r>
              <a:rPr lang="ru-RU" sz="1600" dirty="0"/>
              <a:t> </a:t>
            </a:r>
            <a:r>
              <a:rPr lang="ru-RU" sz="1600" dirty="0" err="1"/>
              <a:t>ландшафтів</a:t>
            </a:r>
            <a:r>
              <a:rPr lang="ru-RU" sz="1600" dirty="0"/>
              <a:t>, </a:t>
            </a:r>
            <a:r>
              <a:rPr lang="ru-RU" sz="1600" dirty="0" err="1"/>
              <a:t>зникнення</a:t>
            </a:r>
            <a:r>
              <a:rPr lang="ru-RU" sz="1600" dirty="0"/>
              <a:t> </a:t>
            </a:r>
            <a:r>
              <a:rPr lang="ru-RU" sz="1600" dirty="0" err="1"/>
              <a:t>багатьох</a:t>
            </a:r>
            <a:r>
              <a:rPr lang="ru-RU" sz="1600" dirty="0"/>
              <a:t> </a:t>
            </a:r>
            <a:r>
              <a:rPr lang="ru-RU" sz="1600" dirty="0" err="1"/>
              <a:t>видів</a:t>
            </a:r>
            <a:r>
              <a:rPr lang="ru-RU" sz="1600" dirty="0"/>
              <a:t> </a:t>
            </a:r>
            <a:r>
              <a:rPr lang="ru-RU" sz="1600" dirty="0" err="1"/>
              <a:t>живих</a:t>
            </a:r>
            <a:r>
              <a:rPr lang="ru-RU" sz="1600" dirty="0"/>
              <a:t> </a:t>
            </a:r>
            <a:r>
              <a:rPr lang="ru-RU" sz="1600" dirty="0" err="1" smtClean="0"/>
              <a:t>організмів</a:t>
            </a:r>
            <a:r>
              <a:rPr lang="ru-RU" sz="1600" dirty="0" smtClean="0"/>
              <a:t> та </a:t>
            </a:r>
            <a:r>
              <a:rPr lang="ru-RU" sz="1600" dirty="0" err="1"/>
              <a:t>забруднення</a:t>
            </a:r>
            <a:r>
              <a:rPr lang="ru-RU" sz="1600" dirty="0"/>
              <a:t> </a:t>
            </a:r>
            <a:r>
              <a:rPr lang="ru-RU" sz="1600" dirty="0" err="1"/>
              <a:t>довкілля</a:t>
            </a:r>
            <a:r>
              <a:rPr lang="ru-RU" sz="1600" dirty="0"/>
              <a:t> </a:t>
            </a:r>
            <a:r>
              <a:rPr lang="ru-RU" sz="1600" dirty="0" err="1"/>
              <a:t>відходами</a:t>
            </a:r>
            <a:r>
              <a:rPr lang="ru-RU" sz="1600" dirty="0"/>
              <a:t> </a:t>
            </a:r>
            <a:r>
              <a:rPr lang="ru-RU" sz="1600" dirty="0" err="1"/>
              <a:t>діяльності</a:t>
            </a:r>
            <a:r>
              <a:rPr lang="ru-RU" sz="1600" dirty="0"/>
              <a:t> </a:t>
            </a:r>
            <a:r>
              <a:rPr lang="ru-RU" sz="1600" dirty="0" err="1"/>
              <a:t>людини</a:t>
            </a:r>
            <a:r>
              <a:rPr lang="ru-RU" sz="1600" dirty="0"/>
              <a:t>, </a:t>
            </a:r>
            <a:r>
              <a:rPr lang="ru-RU" sz="1600" dirty="0" err="1"/>
              <a:t>обсяги</a:t>
            </a:r>
            <a:r>
              <a:rPr lang="ru-RU" sz="1600" dirty="0"/>
              <a:t> </a:t>
            </a:r>
            <a:r>
              <a:rPr lang="ru-RU" sz="1600" dirty="0" err="1"/>
              <a:t>яких</a:t>
            </a:r>
            <a:r>
              <a:rPr lang="ru-RU" sz="1600" dirty="0"/>
              <a:t>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 smtClean="0"/>
              <a:t>катастрофічно</a:t>
            </a:r>
            <a:r>
              <a:rPr lang="ru-RU" sz="1600" dirty="0" smtClean="0"/>
              <a:t> </a:t>
            </a:r>
            <a:r>
              <a:rPr lang="ru-RU" sz="1600" dirty="0" err="1" smtClean="0"/>
              <a:t>зростають</a:t>
            </a:r>
            <a:r>
              <a:rPr lang="ru-RU" sz="1600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err="1"/>
              <a:t>Забруднення</a:t>
            </a:r>
            <a:r>
              <a:rPr lang="ru-RU" b="1" i="1" dirty="0"/>
              <a:t> − </a:t>
            </a:r>
            <a:r>
              <a:rPr lang="ru-RU" b="1" i="1" dirty="0" err="1"/>
              <a:t>це</a:t>
            </a:r>
            <a:r>
              <a:rPr lang="ru-RU" b="1" i="1" dirty="0"/>
              <a:t> </a:t>
            </a:r>
            <a:r>
              <a:rPr lang="ru-RU" b="1" i="1" dirty="0" err="1"/>
              <a:t>внесення</a:t>
            </a:r>
            <a:r>
              <a:rPr lang="ru-RU" b="1" i="1" dirty="0"/>
              <a:t> у </a:t>
            </a:r>
            <a:r>
              <a:rPr lang="ru-RU" b="1" i="1" dirty="0" err="1"/>
              <a:t>навколишнє</a:t>
            </a:r>
            <a:r>
              <a:rPr lang="ru-RU" b="1" i="1" dirty="0"/>
              <a:t> </a:t>
            </a:r>
            <a:r>
              <a:rPr lang="ru-RU" b="1" i="1" dirty="0" err="1"/>
              <a:t>середовище</a:t>
            </a:r>
            <a:r>
              <a:rPr lang="ru-RU" b="1" i="1" dirty="0"/>
              <a:t> </a:t>
            </a:r>
            <a:r>
              <a:rPr lang="ru-RU" b="1" i="1" dirty="0" err="1"/>
              <a:t>абовиникнення</a:t>
            </a:r>
            <a:r>
              <a:rPr lang="ru-RU" b="1" i="1" dirty="0"/>
              <a:t> в </a:t>
            </a:r>
            <a:r>
              <a:rPr lang="ru-RU" b="1" i="1" dirty="0" err="1" smtClean="0"/>
              <a:t>ньому</a:t>
            </a:r>
            <a:r>
              <a:rPr lang="ru-RU" b="1" i="1" dirty="0" smtClean="0"/>
              <a:t> </a:t>
            </a:r>
            <a:r>
              <a:rPr lang="ru-RU" dirty="0" err="1" smtClean="0"/>
              <a:t>нових</a:t>
            </a:r>
            <a:r>
              <a:rPr lang="ru-RU" dirty="0"/>
              <a:t>, </a:t>
            </a:r>
            <a:r>
              <a:rPr lang="ru-RU" dirty="0" err="1"/>
              <a:t>зазвичай</a:t>
            </a:r>
            <a:r>
              <a:rPr lang="ru-RU" dirty="0"/>
              <a:t> не </a:t>
            </a:r>
            <a:r>
              <a:rPr lang="ru-RU" dirty="0" err="1"/>
              <a:t>характерних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біологічних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агентів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надлишковій</a:t>
            </a:r>
            <a:r>
              <a:rPr lang="ru-RU" dirty="0" smtClean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будь-яких</a:t>
            </a:r>
            <a:r>
              <a:rPr lang="ru-RU" dirty="0"/>
              <a:t> уже </a:t>
            </a:r>
            <a:r>
              <a:rPr lang="ru-RU" dirty="0" err="1"/>
              <a:t>відомих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), яке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 smtClean="0"/>
              <a:t>негативних</a:t>
            </a:r>
            <a:r>
              <a:rPr lang="ru-RU" dirty="0" smtClean="0"/>
              <a:t> </a:t>
            </a:r>
            <a:r>
              <a:rPr lang="ru-RU" dirty="0" err="1" smtClean="0"/>
              <a:t>наслідків</a:t>
            </a:r>
            <a:r>
              <a:rPr lang="ru-RU" dirty="0" smtClean="0"/>
              <a:t> </a:t>
            </a:r>
            <a:r>
              <a:rPr lang="ru-RU" dirty="0"/>
              <a:t>для людей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систем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природа не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 smtClean="0"/>
              <a:t>позбутися</a:t>
            </a:r>
            <a:r>
              <a:rPr lang="ru-RU" dirty="0" smtClean="0"/>
              <a:t> </a:t>
            </a:r>
            <a:r>
              <a:rPr lang="ru-RU" dirty="0" err="1" smtClean="0"/>
              <a:t>самоочищенням</a:t>
            </a:r>
            <a:r>
              <a:rPr lang="ru-RU" dirty="0"/>
              <a:t>.</a:t>
            </a:r>
          </a:p>
          <a:p>
            <a:pPr algn="just"/>
            <a:r>
              <a:rPr lang="ru-RU" b="1" i="1" dirty="0" err="1"/>
              <a:t>Забруднювальна</a:t>
            </a:r>
            <a:r>
              <a:rPr lang="ru-RU" b="1" i="1" dirty="0"/>
              <a:t> </a:t>
            </a:r>
            <a:r>
              <a:rPr lang="ru-RU" b="1" i="1" dirty="0" err="1"/>
              <a:t>речовина</a:t>
            </a:r>
            <a:r>
              <a:rPr lang="ru-RU" b="1" i="1" dirty="0"/>
              <a:t> − </a:t>
            </a:r>
            <a:r>
              <a:rPr lang="ru-RU" b="1" i="1" dirty="0" err="1"/>
              <a:t>фізичний</a:t>
            </a:r>
            <a:r>
              <a:rPr lang="ru-RU" b="1" i="1" dirty="0"/>
              <a:t> </a:t>
            </a:r>
            <a:r>
              <a:rPr lang="ru-RU" b="1" i="1" dirty="0" err="1"/>
              <a:t>чи</a:t>
            </a:r>
            <a:r>
              <a:rPr lang="ru-RU" b="1" i="1" dirty="0"/>
              <a:t> </a:t>
            </a:r>
            <a:r>
              <a:rPr lang="ru-RU" b="1" i="1" dirty="0" err="1"/>
              <a:t>інформаційний</a:t>
            </a:r>
            <a:r>
              <a:rPr lang="ru-RU" b="1" i="1" dirty="0"/>
              <a:t> </a:t>
            </a:r>
            <a:r>
              <a:rPr lang="ru-RU" b="1" i="1" dirty="0" err="1"/>
              <a:t>агент,зокрема</a:t>
            </a:r>
            <a:r>
              <a:rPr lang="ru-RU" b="1" i="1" dirty="0"/>
              <a:t>, </a:t>
            </a:r>
            <a:r>
              <a:rPr lang="ru-RU" b="1" i="1" dirty="0" err="1" smtClean="0"/>
              <a:t>біологічний</a:t>
            </a:r>
            <a:r>
              <a:rPr lang="ru-RU" b="1" i="1" dirty="0" smtClean="0"/>
              <a:t> </a:t>
            </a:r>
            <a:r>
              <a:rPr lang="ru-RU" dirty="0" smtClean="0"/>
              <a:t>вид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потрапляє</a:t>
            </a:r>
            <a:r>
              <a:rPr lang="ru-RU" dirty="0"/>
              <a:t> у </a:t>
            </a:r>
            <a:r>
              <a:rPr lang="ru-RU" dirty="0" err="1"/>
              <a:t>навколишнє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в </a:t>
            </a:r>
            <a:r>
              <a:rPr lang="ru-RU" dirty="0" err="1"/>
              <a:t>ньому</a:t>
            </a:r>
            <a:r>
              <a:rPr lang="ru-RU" dirty="0"/>
              <a:t> у </a:t>
            </a:r>
            <a:r>
              <a:rPr lang="ru-RU" dirty="0" err="1"/>
              <a:t>кількостях</a:t>
            </a:r>
            <a:r>
              <a:rPr lang="ru-RU" dirty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перевищують</a:t>
            </a:r>
            <a:r>
              <a:rPr lang="ru-RU" dirty="0" smtClean="0"/>
              <a:t>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звичайного</a:t>
            </a:r>
            <a:r>
              <a:rPr lang="ru-RU" dirty="0"/>
              <a:t> </a:t>
            </a:r>
            <a:r>
              <a:rPr lang="ru-RU" dirty="0" err="1"/>
              <a:t>вмісту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природа не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позбутися</a:t>
            </a:r>
            <a:r>
              <a:rPr lang="ru-RU" dirty="0"/>
              <a:t> </a:t>
            </a:r>
            <a:r>
              <a:rPr lang="ru-RU" dirty="0" smtClean="0"/>
              <a:t>шляхом </a:t>
            </a:r>
            <a:r>
              <a:rPr lang="ru-RU" dirty="0" err="1" smtClean="0"/>
              <a:t>самоочищення</a:t>
            </a:r>
            <a:r>
              <a:rPr lang="ru-RU" dirty="0"/>
              <a:t>. Таким чином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, </a:t>
            </a:r>
            <a:r>
              <a:rPr lang="ru-RU" i="1" dirty="0" err="1"/>
              <a:t>забруднення</a:t>
            </a:r>
            <a:r>
              <a:rPr lang="ru-RU" i="1" dirty="0"/>
              <a:t> −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 smtClean="0"/>
              <a:t>негативне</a:t>
            </a:r>
            <a:r>
              <a:rPr lang="ru-RU" i="1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/>
              <a:t>(природного </a:t>
            </a:r>
            <a:r>
              <a:rPr lang="ru-RU" dirty="0" err="1"/>
              <a:t>або</a:t>
            </a:r>
            <a:r>
              <a:rPr lang="ru-RU" dirty="0"/>
              <a:t> антропогенного </a:t>
            </a:r>
            <a:r>
              <a:rPr lang="ru-RU" dirty="0" err="1"/>
              <a:t>походження</a:t>
            </a:r>
            <a:r>
              <a:rPr lang="ru-RU" dirty="0"/>
              <a:t>), яке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об’єкти</a:t>
            </a:r>
            <a:r>
              <a:rPr lang="ru-RU" dirty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небезпечними</a:t>
            </a:r>
            <a:r>
              <a:rPr lang="ru-RU" dirty="0"/>
              <a:t> для людей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систем, </a:t>
            </a:r>
            <a:r>
              <a:rPr lang="ru-RU" dirty="0" smtClean="0"/>
              <a:t>а </a:t>
            </a:r>
            <a:r>
              <a:rPr lang="ru-RU" i="1" dirty="0" err="1" smtClean="0"/>
              <a:t>забруднювальна</a:t>
            </a:r>
            <a:r>
              <a:rPr lang="ru-RU" i="1" dirty="0" smtClean="0"/>
              <a:t> </a:t>
            </a:r>
            <a:r>
              <a:rPr lang="ru-RU" i="1" dirty="0" err="1"/>
              <a:t>речовина</a:t>
            </a:r>
            <a:r>
              <a:rPr lang="ru-RU" i="1" dirty="0"/>
              <a:t> − агент, </a:t>
            </a:r>
            <a:r>
              <a:rPr lang="ru-RU" i="1" dirty="0" err="1"/>
              <a:t>який</a:t>
            </a:r>
            <a:r>
              <a:rPr lang="ru-RU" i="1" dirty="0"/>
              <a:t> </a:t>
            </a:r>
            <a:r>
              <a:rPr lang="ru-RU" i="1" dirty="0" err="1"/>
              <a:t>породжує</a:t>
            </a:r>
            <a:r>
              <a:rPr lang="ru-RU" i="1" dirty="0"/>
              <a:t> </a:t>
            </a:r>
            <a:r>
              <a:rPr lang="ru-RU" i="1" dirty="0" err="1"/>
              <a:t>забруднення</a:t>
            </a:r>
            <a:r>
              <a:rPr lang="ru-RU" i="1" dirty="0"/>
              <a:t>.</a:t>
            </a:r>
          </a:p>
          <a:p>
            <a:pPr algn="just"/>
            <a:r>
              <a:rPr lang="ru-RU" dirty="0" err="1"/>
              <a:t>Забруднювальні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потрапили</a:t>
            </a:r>
            <a:r>
              <a:rPr lang="ru-RU" dirty="0"/>
              <a:t> в </a:t>
            </a:r>
            <a:r>
              <a:rPr lang="ru-RU" dirty="0" err="1"/>
              <a:t>атмосферне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чиводи</a:t>
            </a:r>
            <a:r>
              <a:rPr lang="ru-RU" dirty="0"/>
              <a:t> </a:t>
            </a:r>
            <a:r>
              <a:rPr lang="ru-RU" dirty="0" err="1" smtClean="0"/>
              <a:t>Світового</a:t>
            </a:r>
            <a:r>
              <a:rPr lang="ru-RU" dirty="0" smtClean="0"/>
              <a:t> океану</a:t>
            </a:r>
            <a:r>
              <a:rPr lang="ru-RU" dirty="0"/>
              <a:t>,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переміщуватися</a:t>
            </a:r>
            <a:r>
              <a:rPr lang="ru-RU" dirty="0"/>
              <a:t> на </a:t>
            </a:r>
            <a:r>
              <a:rPr lang="ru-RU" dirty="0" err="1"/>
              <a:t>значні</a:t>
            </a:r>
            <a:r>
              <a:rPr lang="ru-RU" dirty="0"/>
              <a:t> </a:t>
            </a:r>
            <a:r>
              <a:rPr lang="ru-RU" dirty="0" err="1"/>
              <a:t>відстані</a:t>
            </a:r>
            <a:r>
              <a:rPr lang="ru-RU" dirty="0"/>
              <a:t>.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них </a:t>
            </a:r>
            <a:r>
              <a:rPr lang="ru-RU" dirty="0" err="1"/>
              <a:t>хімічно</a:t>
            </a:r>
            <a:r>
              <a:rPr lang="ru-RU" dirty="0"/>
              <a:t> та </a:t>
            </a:r>
            <a:r>
              <a:rPr lang="ru-RU" dirty="0" err="1" smtClean="0"/>
              <a:t>біологічно</a:t>
            </a:r>
            <a:r>
              <a:rPr lang="ru-RU" dirty="0" smtClean="0"/>
              <a:t> </a:t>
            </a:r>
            <a:r>
              <a:rPr lang="ru-RU" dirty="0" err="1" smtClean="0"/>
              <a:t>активні</a:t>
            </a:r>
            <a:r>
              <a:rPr lang="ru-RU" dirty="0" smtClean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взаємодіяти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живою </a:t>
            </a:r>
            <a:r>
              <a:rPr lang="ru-RU" dirty="0" err="1"/>
              <a:t>речовиною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екосистемах</a:t>
            </a:r>
            <a:r>
              <a:rPr lang="ru-RU" dirty="0" smtClean="0"/>
              <a:t>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 smtClean="0"/>
              <a:t>біосфері</a:t>
            </a:r>
            <a:r>
              <a:rPr lang="ru-RU" dirty="0" smtClean="0"/>
              <a:t> </a:t>
            </a:r>
            <a:r>
              <a:rPr lang="ru-RU" dirty="0" err="1" smtClean="0"/>
              <a:t>загалом</a:t>
            </a:r>
            <a:r>
              <a:rPr lang="ru-RU" dirty="0" smtClean="0"/>
              <a:t> </a:t>
            </a:r>
            <a:r>
              <a:rPr lang="ru-RU" b="1" dirty="0" err="1"/>
              <a:t>забруднення</a:t>
            </a:r>
            <a:r>
              <a:rPr lang="ru-RU" b="1" dirty="0"/>
              <a:t> </a:t>
            </a:r>
            <a:r>
              <a:rPr lang="ru-RU" b="1" dirty="0" err="1"/>
              <a:t>довкілля</a:t>
            </a:r>
            <a:r>
              <a:rPr lang="ru-RU" b="1" dirty="0"/>
              <a:t> </a:t>
            </a:r>
            <a:r>
              <a:rPr lang="ru-RU" b="1" dirty="0" err="1"/>
              <a:t>класифікують</a:t>
            </a:r>
            <a:r>
              <a:rPr lang="ru-RU" b="1" dirty="0"/>
              <a:t> за:</a:t>
            </a:r>
          </a:p>
          <a:p>
            <a:pPr algn="just"/>
            <a:r>
              <a:rPr lang="ru-RU" dirty="0" smtClean="0"/>
              <a:t>- </a:t>
            </a:r>
            <a:r>
              <a:rPr lang="ru-RU" i="1" dirty="0" err="1" smtClean="0"/>
              <a:t>походженням</a:t>
            </a:r>
            <a:r>
              <a:rPr lang="ru-RU" i="1" dirty="0" smtClean="0"/>
              <a:t> </a:t>
            </a:r>
            <a:r>
              <a:rPr lang="ru-RU" i="1" dirty="0"/>
              <a:t>− на </a:t>
            </a:r>
            <a:r>
              <a:rPr lang="ru-RU" i="1" dirty="0" err="1"/>
              <a:t>природні</a:t>
            </a:r>
            <a:r>
              <a:rPr lang="ru-RU" i="1" dirty="0"/>
              <a:t>, </a:t>
            </a:r>
            <a:r>
              <a:rPr lang="ru-RU" i="1" dirty="0" err="1"/>
              <a:t>антропогенні</a:t>
            </a:r>
            <a:r>
              <a:rPr lang="ru-RU" i="1" dirty="0"/>
              <a:t>;</a:t>
            </a:r>
          </a:p>
          <a:p>
            <a:pPr algn="just"/>
            <a:r>
              <a:rPr lang="ru-RU" i="1" dirty="0" err="1"/>
              <a:t>Природні</a:t>
            </a:r>
            <a:r>
              <a:rPr lang="ru-RU" i="1" dirty="0"/>
              <a:t> </a:t>
            </a:r>
            <a:r>
              <a:rPr lang="ru-RU" i="1" dirty="0" err="1"/>
              <a:t>забруднення</a:t>
            </a:r>
            <a:r>
              <a:rPr lang="ru-RU" i="1" dirty="0"/>
              <a:t> − </a:t>
            </a:r>
            <a:r>
              <a:rPr lang="ru-RU" i="1" dirty="0" err="1"/>
              <a:t>спричинені</a:t>
            </a:r>
            <a:r>
              <a:rPr lang="ru-RU" i="1" dirty="0"/>
              <a:t> </a:t>
            </a:r>
            <a:r>
              <a:rPr lang="ru-RU" i="1" dirty="0" err="1"/>
              <a:t>будь-якими</a:t>
            </a:r>
            <a:r>
              <a:rPr lang="ru-RU" i="1" dirty="0"/>
              <a:t> </a:t>
            </a:r>
            <a:r>
              <a:rPr lang="ru-RU" i="1" dirty="0" err="1"/>
              <a:t>природними</a:t>
            </a:r>
            <a:r>
              <a:rPr lang="ru-RU" i="1" dirty="0"/>
              <a:t> </a:t>
            </a:r>
            <a:r>
              <a:rPr lang="ru-RU" i="1" dirty="0" err="1"/>
              <a:t>явищами</a:t>
            </a:r>
            <a:r>
              <a:rPr lang="ru-RU" i="1" dirty="0"/>
              <a:t> без </a:t>
            </a:r>
            <a:r>
              <a:rPr lang="ru-RU" i="1" dirty="0" err="1" smtClean="0"/>
              <a:t>впливу</a:t>
            </a:r>
            <a:r>
              <a:rPr lang="ru-RU" i="1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виверження</a:t>
            </a:r>
            <a:r>
              <a:rPr lang="ru-RU" dirty="0"/>
              <a:t> </a:t>
            </a:r>
            <a:r>
              <a:rPr lang="ru-RU" dirty="0" err="1"/>
              <a:t>вулканів</a:t>
            </a:r>
            <a:r>
              <a:rPr lang="ru-RU" dirty="0"/>
              <a:t>, </a:t>
            </a:r>
            <a:r>
              <a:rPr lang="ru-RU" dirty="0" err="1"/>
              <a:t>повені</a:t>
            </a:r>
            <a:r>
              <a:rPr lang="ru-RU" dirty="0"/>
              <a:t>, </a:t>
            </a:r>
            <a:r>
              <a:rPr lang="ru-RU" dirty="0" err="1"/>
              <a:t>селевий</a:t>
            </a:r>
            <a:r>
              <a:rPr lang="ru-RU" dirty="0"/>
              <a:t> </a:t>
            </a:r>
            <a:r>
              <a:rPr lang="ru-RU" dirty="0" err="1"/>
              <a:t>потік</a:t>
            </a:r>
            <a:r>
              <a:rPr lang="ru-RU" dirty="0"/>
              <a:t>, </a:t>
            </a:r>
            <a:r>
              <a:rPr lang="ru-RU" dirty="0" err="1"/>
              <a:t>вивітрювання</a:t>
            </a:r>
            <a:r>
              <a:rPr lang="ru-RU" dirty="0"/>
              <a:t> </a:t>
            </a:r>
            <a:r>
              <a:rPr lang="ru-RU" dirty="0" err="1" smtClean="0"/>
              <a:t>ґрунтів</a:t>
            </a:r>
            <a:r>
              <a:rPr lang="ru-RU" dirty="0" smtClean="0"/>
              <a:t>, </a:t>
            </a:r>
            <a:r>
              <a:rPr lang="ru-RU" dirty="0" err="1" smtClean="0"/>
              <a:t>розкладання</a:t>
            </a:r>
            <a:r>
              <a:rPr lang="ru-RU" dirty="0" smtClean="0"/>
              <a:t> </a:t>
            </a:r>
            <a:r>
              <a:rPr lang="ru-RU" dirty="0" err="1"/>
              <a:t>рослин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</a:t>
            </a:r>
          </a:p>
          <a:p>
            <a:pPr algn="just"/>
            <a:r>
              <a:rPr lang="ru-RU" i="1" dirty="0" err="1"/>
              <a:t>Антропогенні</a:t>
            </a:r>
            <a:r>
              <a:rPr lang="ru-RU" i="1" dirty="0"/>
              <a:t> </a:t>
            </a:r>
            <a:r>
              <a:rPr lang="ru-RU" i="1" dirty="0" err="1"/>
              <a:t>забруднення</a:t>
            </a:r>
            <a:r>
              <a:rPr lang="ru-RU" i="1" dirty="0"/>
              <a:t> − </a:t>
            </a:r>
            <a:r>
              <a:rPr lang="ru-RU" i="1" dirty="0" err="1"/>
              <a:t>викликають</a:t>
            </a:r>
            <a:r>
              <a:rPr lang="ru-RU" i="1" dirty="0"/>
              <a:t> </a:t>
            </a:r>
            <a:r>
              <a:rPr lang="ru-RU" i="1" dirty="0" err="1"/>
              <a:t>несприятливі</a:t>
            </a:r>
            <a:r>
              <a:rPr lang="ru-RU" i="1" dirty="0"/>
              <a:t> </a:t>
            </a:r>
            <a:r>
              <a:rPr lang="ru-RU" i="1" dirty="0" err="1"/>
              <a:t>зміни</a:t>
            </a:r>
            <a:r>
              <a:rPr lang="ru-RU" i="1" dirty="0"/>
              <a:t> </a:t>
            </a:r>
            <a:r>
              <a:rPr lang="ru-RU" i="1" dirty="0" err="1" smtClean="0"/>
              <a:t>навколишнього</a:t>
            </a:r>
            <a:r>
              <a:rPr lang="ru-RU" i="1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/>
              <a:t>, </a:t>
            </a:r>
            <a:r>
              <a:rPr lang="ru-RU" dirty="0" err="1"/>
              <a:t>спричинені</a:t>
            </a:r>
            <a:r>
              <a:rPr lang="ru-RU" dirty="0"/>
              <a:t> </a:t>
            </a:r>
            <a:r>
              <a:rPr lang="ru-RU" dirty="0" err="1"/>
              <a:t>людською</a:t>
            </a:r>
            <a:r>
              <a:rPr lang="ru-RU" dirty="0"/>
              <a:t> </a:t>
            </a:r>
            <a:r>
              <a:rPr lang="ru-RU" dirty="0" err="1"/>
              <a:t>діяльністю</a:t>
            </a:r>
            <a:r>
              <a:rPr lang="ru-RU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2204864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-</a:t>
            </a:r>
            <a:r>
              <a:rPr lang="ru-RU" baseline="0" dirty="0" smtClean="0"/>
              <a:t> </a:t>
            </a:r>
            <a:r>
              <a:rPr lang="ru-RU" i="1" dirty="0"/>
              <a:t>видом − </a:t>
            </a:r>
            <a:r>
              <a:rPr lang="ru-RU" i="1" dirty="0" err="1"/>
              <a:t>матеріальні</a:t>
            </a:r>
            <a:r>
              <a:rPr lang="ru-RU" i="1" dirty="0"/>
              <a:t>, </a:t>
            </a:r>
            <a:r>
              <a:rPr lang="ru-RU" i="1" dirty="0" err="1"/>
              <a:t>енергетичні</a:t>
            </a:r>
            <a:r>
              <a:rPr lang="ru-RU" i="1" dirty="0"/>
              <a:t>;</a:t>
            </a:r>
          </a:p>
          <a:p>
            <a:pPr algn="just"/>
            <a:r>
              <a:rPr lang="ru-RU" i="1" dirty="0" err="1"/>
              <a:t>Матеріальні</a:t>
            </a:r>
            <a:r>
              <a:rPr lang="ru-RU" i="1" dirty="0"/>
              <a:t> </a:t>
            </a:r>
            <a:r>
              <a:rPr lang="ru-RU" i="1" dirty="0" err="1"/>
              <a:t>забруднення</a:t>
            </a:r>
            <a:r>
              <a:rPr lang="ru-RU" i="1" dirty="0"/>
              <a:t> − вид </a:t>
            </a:r>
            <a:r>
              <a:rPr lang="ru-RU" i="1" dirty="0" err="1"/>
              <a:t>забруднення</a:t>
            </a:r>
            <a:r>
              <a:rPr lang="ru-RU" i="1" dirty="0"/>
              <a:t>, яке </a:t>
            </a:r>
            <a:r>
              <a:rPr lang="ru-RU" i="1" dirty="0" err="1"/>
              <a:t>об’єднує</a:t>
            </a:r>
            <a:r>
              <a:rPr lang="ru-RU" i="1" dirty="0"/>
              <a:t> </a:t>
            </a:r>
            <a:r>
              <a:rPr lang="ru-RU" i="1" dirty="0" err="1"/>
              <a:t>механічні</a:t>
            </a:r>
            <a:r>
              <a:rPr lang="ru-RU" i="1" dirty="0"/>
              <a:t>, </a:t>
            </a:r>
            <a:r>
              <a:rPr lang="ru-RU" i="1" dirty="0" err="1"/>
              <a:t>хімічні</a:t>
            </a:r>
            <a:r>
              <a:rPr lang="ru-RU" i="1" dirty="0"/>
              <a:t> </a:t>
            </a:r>
            <a:r>
              <a:rPr lang="ru-RU" i="1" dirty="0" smtClean="0"/>
              <a:t>та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/>
              <a:t>біологічні</a:t>
            </a:r>
            <a:r>
              <a:rPr lang="ru-RU" dirty="0"/>
              <a:t>.</a:t>
            </a:r>
          </a:p>
          <a:p>
            <a:pPr algn="just"/>
            <a:r>
              <a:rPr lang="ru-RU" i="1" dirty="0" err="1"/>
              <a:t>Енергетичні</a:t>
            </a:r>
            <a:r>
              <a:rPr lang="ru-RU" i="1" dirty="0"/>
              <a:t> </a:t>
            </a:r>
            <a:r>
              <a:rPr lang="ru-RU" i="1" dirty="0" err="1"/>
              <a:t>забруднення</a:t>
            </a:r>
            <a:r>
              <a:rPr lang="ru-RU" i="1" dirty="0"/>
              <a:t> − </a:t>
            </a:r>
            <a:r>
              <a:rPr lang="ru-RU" i="1" dirty="0" err="1"/>
              <a:t>фізичні</a:t>
            </a:r>
            <a:r>
              <a:rPr lang="ru-RU" i="1" dirty="0"/>
              <a:t> </a:t>
            </a:r>
            <a:r>
              <a:rPr lang="ru-RU" i="1" dirty="0" err="1"/>
              <a:t>забруднення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енергетичними</a:t>
            </a:r>
            <a:r>
              <a:rPr lang="ru-RU" i="1" dirty="0"/>
              <a:t> </a:t>
            </a:r>
            <a:r>
              <a:rPr lang="ru-RU" i="1" dirty="0" err="1"/>
              <a:t>властивостями</a:t>
            </a:r>
            <a:r>
              <a:rPr lang="ru-RU" i="1" dirty="0"/>
              <a:t>.</a:t>
            </a:r>
          </a:p>
          <a:p>
            <a:pPr algn="just"/>
            <a:r>
              <a:rPr lang="ru-RU" dirty="0"/>
              <a:t>-</a:t>
            </a:r>
            <a:r>
              <a:rPr lang="ru-RU" baseline="0" dirty="0" smtClean="0"/>
              <a:t> </a:t>
            </a:r>
            <a:r>
              <a:rPr lang="ru-RU" i="1" dirty="0" err="1"/>
              <a:t>впливом</a:t>
            </a:r>
            <a:r>
              <a:rPr lang="ru-RU" i="1" dirty="0"/>
              <a:t> − </a:t>
            </a:r>
            <a:r>
              <a:rPr lang="ru-RU" i="1" dirty="0" err="1"/>
              <a:t>механічні</a:t>
            </a:r>
            <a:r>
              <a:rPr lang="ru-RU" i="1" dirty="0"/>
              <a:t>, </a:t>
            </a:r>
            <a:r>
              <a:rPr lang="ru-RU" i="1" dirty="0" err="1"/>
              <a:t>хімічні</a:t>
            </a:r>
            <a:r>
              <a:rPr lang="ru-RU" i="1" dirty="0"/>
              <a:t>, </a:t>
            </a:r>
            <a:r>
              <a:rPr lang="ru-RU" i="1" dirty="0" err="1"/>
              <a:t>фізичні</a:t>
            </a:r>
            <a:r>
              <a:rPr lang="ru-RU" i="1" dirty="0"/>
              <a:t>, </a:t>
            </a:r>
            <a:r>
              <a:rPr lang="ru-RU" i="1" dirty="0" err="1"/>
              <a:t>біологічні</a:t>
            </a:r>
            <a:r>
              <a:rPr lang="ru-RU" i="1" dirty="0"/>
              <a:t>;</a:t>
            </a:r>
          </a:p>
          <a:p>
            <a:pPr algn="just"/>
            <a:r>
              <a:rPr lang="ru-RU" i="1" dirty="0" err="1"/>
              <a:t>Механічні</a:t>
            </a:r>
            <a:r>
              <a:rPr lang="ru-RU" i="1" dirty="0"/>
              <a:t> </a:t>
            </a:r>
            <a:r>
              <a:rPr lang="ru-RU" i="1" dirty="0" err="1"/>
              <a:t>забруднення</a:t>
            </a:r>
            <a:r>
              <a:rPr lang="ru-RU" i="1" dirty="0"/>
              <a:t> − </a:t>
            </a:r>
            <a:r>
              <a:rPr lang="ru-RU" i="1" dirty="0" err="1" smtClean="0"/>
              <a:t>привнесення</a:t>
            </a:r>
            <a:r>
              <a:rPr lang="ru-RU" i="1" dirty="0" smtClean="0"/>
              <a:t> </a:t>
            </a:r>
            <a:r>
              <a:rPr lang="ru-RU" i="1" dirty="0"/>
              <a:t>в </a:t>
            </a:r>
            <a:r>
              <a:rPr lang="ru-RU" i="1" dirty="0" err="1"/>
              <a:t>екосистему</a:t>
            </a:r>
            <a:r>
              <a:rPr lang="ru-RU" i="1" dirty="0"/>
              <a:t> </a:t>
            </a:r>
            <a:r>
              <a:rPr lang="ru-RU" i="1" dirty="0" err="1"/>
              <a:t>різних</a:t>
            </a:r>
            <a:r>
              <a:rPr lang="ru-RU" i="1" dirty="0"/>
              <a:t> </a:t>
            </a:r>
            <a:r>
              <a:rPr lang="ru-RU" i="1" dirty="0" err="1"/>
              <a:t>чужорідних</a:t>
            </a:r>
            <a:r>
              <a:rPr lang="ru-RU" i="1" dirty="0"/>
              <a:t> для </a:t>
            </a:r>
            <a:r>
              <a:rPr lang="ru-RU" i="1" dirty="0" err="1" smtClean="0"/>
              <a:t>неї</a:t>
            </a:r>
            <a:r>
              <a:rPr lang="ru-RU" i="1" dirty="0" smtClean="0"/>
              <a:t> </a:t>
            </a:r>
            <a:r>
              <a:rPr lang="ru-RU" dirty="0" err="1" smtClean="0"/>
              <a:t>предметів</a:t>
            </a:r>
            <a:r>
              <a:rPr lang="ru-RU" dirty="0"/>
              <a:t>, </a:t>
            </a:r>
            <a:r>
              <a:rPr lang="ru-RU" dirty="0" err="1"/>
              <a:t>відходів</a:t>
            </a:r>
            <a:r>
              <a:rPr lang="ru-RU" dirty="0"/>
              <a:t>, </a:t>
            </a:r>
            <a:r>
              <a:rPr lang="ru-RU" dirty="0" err="1"/>
              <a:t>сміття</a:t>
            </a:r>
            <a:r>
              <a:rPr lang="ru-RU" dirty="0"/>
              <a:t>, </a:t>
            </a:r>
            <a:r>
              <a:rPr lang="ru-RU" dirty="0" err="1"/>
              <a:t>абіотичних</a:t>
            </a:r>
            <a:r>
              <a:rPr lang="ru-RU" dirty="0"/>
              <a:t> </a:t>
            </a:r>
            <a:r>
              <a:rPr lang="ru-RU" dirty="0" err="1"/>
              <a:t>наносів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порушують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 smtClean="0"/>
              <a:t>природне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/>
              <a:t>без </a:t>
            </a:r>
            <a:r>
              <a:rPr lang="ru-RU" dirty="0" err="1"/>
              <a:t>фізико-хімічних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.</a:t>
            </a:r>
          </a:p>
          <a:p>
            <a:pPr algn="just"/>
            <a:r>
              <a:rPr lang="ru-RU" i="1" dirty="0" err="1"/>
              <a:t>Фізичні</a:t>
            </a:r>
            <a:r>
              <a:rPr lang="ru-RU" i="1" dirty="0"/>
              <a:t> </a:t>
            </a:r>
            <a:r>
              <a:rPr lang="ru-RU" i="1" dirty="0" err="1"/>
              <a:t>забруднення</a:t>
            </a:r>
            <a:r>
              <a:rPr lang="ru-RU" i="1" dirty="0"/>
              <a:t> − </a:t>
            </a:r>
            <a:r>
              <a:rPr lang="ru-RU" i="1" dirty="0" err="1"/>
              <a:t>привнесення</a:t>
            </a:r>
            <a:r>
              <a:rPr lang="ru-RU" i="1" dirty="0"/>
              <a:t> в </a:t>
            </a:r>
            <a:r>
              <a:rPr lang="ru-RU" i="1" dirty="0" err="1"/>
              <a:t>екосистему</a:t>
            </a:r>
            <a:r>
              <a:rPr lang="ru-RU" i="1" dirty="0"/>
              <a:t> </a:t>
            </a:r>
            <a:r>
              <a:rPr lang="ru-RU" i="1" dirty="0" err="1"/>
              <a:t>джерел</a:t>
            </a:r>
            <a:r>
              <a:rPr lang="ru-RU" i="1" dirty="0"/>
              <a:t> </a:t>
            </a:r>
            <a:r>
              <a:rPr lang="ru-RU" i="1" dirty="0" err="1"/>
              <a:t>енергії</a:t>
            </a:r>
            <a:r>
              <a:rPr lang="ru-RU" i="1" dirty="0"/>
              <a:t> (тепла, </a:t>
            </a:r>
            <a:r>
              <a:rPr lang="ru-RU" i="1" dirty="0" err="1"/>
              <a:t>світла</a:t>
            </a:r>
            <a:r>
              <a:rPr lang="ru-RU" i="1" dirty="0"/>
              <a:t>, шуму,</a:t>
            </a:r>
          </a:p>
          <a:p>
            <a:pPr algn="just"/>
            <a:r>
              <a:rPr lang="ru-RU" dirty="0" err="1"/>
              <a:t>вібрації</a:t>
            </a:r>
            <a:r>
              <a:rPr lang="ru-RU" dirty="0"/>
              <a:t>, </a:t>
            </a:r>
            <a:r>
              <a:rPr lang="ru-RU" dirty="0" err="1"/>
              <a:t>гравітації</a:t>
            </a:r>
            <a:r>
              <a:rPr lang="ru-RU" dirty="0"/>
              <a:t>, </a:t>
            </a:r>
            <a:r>
              <a:rPr lang="ru-RU" dirty="0" err="1"/>
              <a:t>електромагнітного</a:t>
            </a:r>
            <a:r>
              <a:rPr lang="ru-RU" dirty="0"/>
              <a:t>, </a:t>
            </a:r>
            <a:r>
              <a:rPr lang="ru-RU" dirty="0" err="1"/>
              <a:t>радіоактивного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), яке</a:t>
            </a:r>
          </a:p>
          <a:p>
            <a:pPr algn="just"/>
            <a:r>
              <a:rPr lang="ru-RU" dirty="0" err="1"/>
              <a:t>проявляється</a:t>
            </a:r>
            <a:r>
              <a:rPr lang="ru-RU" dirty="0"/>
              <a:t> у </a:t>
            </a:r>
            <a:r>
              <a:rPr lang="ru-RU" dirty="0" err="1"/>
              <a:t>відхиленні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.</a:t>
            </a:r>
          </a:p>
          <a:p>
            <a:pPr algn="just"/>
            <a:r>
              <a:rPr lang="ru-RU" i="1" dirty="0" err="1"/>
              <a:t>Хімічне</a:t>
            </a:r>
            <a:r>
              <a:rPr lang="ru-RU" i="1" dirty="0"/>
              <a:t> </a:t>
            </a:r>
            <a:r>
              <a:rPr lang="ru-RU" i="1" dirty="0" err="1"/>
              <a:t>забруднення</a:t>
            </a:r>
            <a:r>
              <a:rPr lang="ru-RU" i="1" dirty="0"/>
              <a:t> – </a:t>
            </a:r>
            <a:r>
              <a:rPr lang="ru-RU" i="1" dirty="0" err="1"/>
              <a:t>привнесення</a:t>
            </a:r>
            <a:r>
              <a:rPr lang="ru-RU" i="1" dirty="0"/>
              <a:t> в </a:t>
            </a:r>
            <a:r>
              <a:rPr lang="ru-RU" i="1" dirty="0" err="1"/>
              <a:t>екосистему</a:t>
            </a:r>
            <a:r>
              <a:rPr lang="ru-RU" i="1" dirty="0"/>
              <a:t> </a:t>
            </a:r>
            <a:r>
              <a:rPr lang="ru-RU" i="1" dirty="0" err="1"/>
              <a:t>чужорідних</a:t>
            </a:r>
            <a:r>
              <a:rPr lang="ru-RU" i="1" dirty="0"/>
              <a:t> для </a:t>
            </a:r>
            <a:r>
              <a:rPr lang="ru-RU" i="1" dirty="0" err="1"/>
              <a:t>неї</a:t>
            </a:r>
            <a:r>
              <a:rPr lang="ru-RU" i="1" dirty="0"/>
              <a:t> </a:t>
            </a:r>
            <a:r>
              <a:rPr lang="ru-RU" i="1" dirty="0" err="1" smtClean="0"/>
              <a:t>хімічних</a:t>
            </a:r>
            <a:r>
              <a:rPr lang="ru-RU" i="1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у </a:t>
            </a:r>
            <a:r>
              <a:rPr lang="ru-RU" dirty="0" err="1"/>
              <a:t>концентраціях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перевищують</a:t>
            </a:r>
            <a:r>
              <a:rPr lang="ru-RU" dirty="0"/>
              <a:t> </a:t>
            </a:r>
            <a:r>
              <a:rPr lang="ru-RU" dirty="0" err="1"/>
              <a:t>фонові</a:t>
            </a:r>
            <a:r>
              <a:rPr lang="ru-RU" dirty="0"/>
              <a:t>.</a:t>
            </a:r>
          </a:p>
          <a:p>
            <a:pPr algn="just"/>
            <a:r>
              <a:rPr lang="ru-RU" i="1" dirty="0" err="1"/>
              <a:t>Біологічні</a:t>
            </a:r>
            <a:r>
              <a:rPr lang="ru-RU" i="1" dirty="0"/>
              <a:t> </a:t>
            </a:r>
            <a:r>
              <a:rPr lang="ru-RU" i="1" dirty="0" err="1"/>
              <a:t>забруднення</a:t>
            </a:r>
            <a:r>
              <a:rPr lang="ru-RU" i="1" dirty="0"/>
              <a:t> – </a:t>
            </a:r>
            <a:r>
              <a:rPr lang="ru-RU" i="1" dirty="0" err="1"/>
              <a:t>спричиняють</a:t>
            </a:r>
            <a:r>
              <a:rPr lang="ru-RU" i="1" dirty="0"/>
              <a:t> </a:t>
            </a:r>
            <a:r>
              <a:rPr lang="ru-RU" i="1" dirty="0" err="1"/>
              <a:t>появу</a:t>
            </a:r>
            <a:r>
              <a:rPr lang="ru-RU" i="1" dirty="0"/>
              <a:t> в </a:t>
            </a:r>
            <a:r>
              <a:rPr lang="ru-RU" i="1" dirty="0" err="1"/>
              <a:t>природі</a:t>
            </a:r>
            <a:r>
              <a:rPr lang="ru-RU" i="1" dirty="0"/>
              <a:t> (як правило у </a:t>
            </a:r>
            <a:r>
              <a:rPr lang="ru-RU" i="1" dirty="0" err="1" smtClean="0"/>
              <a:t>результаті</a:t>
            </a:r>
            <a:r>
              <a:rPr lang="ru-RU" i="1" dirty="0" smtClean="0"/>
              <a:t> </a:t>
            </a:r>
            <a:r>
              <a:rPr lang="ru-RU" dirty="0" err="1" smtClean="0"/>
              <a:t>антропогенної</a:t>
            </a:r>
            <a:r>
              <a:rPr lang="ru-RU" dirty="0" smtClean="0"/>
              <a:t> </a:t>
            </a:r>
            <a:r>
              <a:rPr lang="ru-RU" dirty="0" err="1"/>
              <a:t>діяльності</a:t>
            </a:r>
            <a:r>
              <a:rPr lang="ru-RU" dirty="0"/>
              <a:t>)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різновидів</a:t>
            </a:r>
            <a:r>
              <a:rPr lang="ru-RU" dirty="0"/>
              <a:t>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, </a:t>
            </a:r>
            <a:r>
              <a:rPr lang="ru-RU" dirty="0" err="1"/>
              <a:t>патогенів</a:t>
            </a:r>
            <a:r>
              <a:rPr lang="ru-RU" dirty="0"/>
              <a:t> та </a:t>
            </a:r>
            <a:r>
              <a:rPr lang="ru-RU" dirty="0" err="1"/>
              <a:t>збудників</a:t>
            </a:r>
            <a:endParaRPr lang="ru-RU" dirty="0"/>
          </a:p>
          <a:p>
            <a:pPr algn="just"/>
            <a:r>
              <a:rPr lang="ru-RU" dirty="0"/>
              <a:t>хвороб,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спровоковане</a:t>
            </a:r>
            <a:r>
              <a:rPr lang="ru-RU" dirty="0"/>
              <a:t> </a:t>
            </a:r>
            <a:r>
              <a:rPr lang="ru-RU" dirty="0" err="1"/>
              <a:t>людиною</a:t>
            </a:r>
            <a:r>
              <a:rPr lang="ru-RU" dirty="0"/>
              <a:t> </a:t>
            </a:r>
            <a:r>
              <a:rPr lang="ru-RU" dirty="0" err="1"/>
              <a:t>катастрофічне</a:t>
            </a:r>
            <a:r>
              <a:rPr lang="ru-RU" dirty="0"/>
              <a:t> </a:t>
            </a:r>
            <a:r>
              <a:rPr lang="ru-RU" dirty="0" err="1"/>
              <a:t>розмноження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/>
              <a:t>,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необґрунтованої</a:t>
            </a:r>
            <a:r>
              <a:rPr lang="ru-RU" dirty="0"/>
              <a:t> </a:t>
            </a:r>
            <a:r>
              <a:rPr lang="ru-RU" dirty="0" err="1"/>
              <a:t>інтродукції</a:t>
            </a:r>
            <a:r>
              <a:rPr lang="ru-RU" dirty="0"/>
              <a:t>, </a:t>
            </a:r>
            <a:r>
              <a:rPr lang="ru-RU" dirty="0" err="1"/>
              <a:t>порушень</a:t>
            </a:r>
            <a:r>
              <a:rPr lang="ru-RU" dirty="0"/>
              <a:t> карантину </a:t>
            </a:r>
            <a:r>
              <a:rPr lang="ru-RU" dirty="0" err="1"/>
              <a:t>тощо</a:t>
            </a:r>
            <a:r>
              <a:rPr lang="ru-RU" dirty="0"/>
              <a:t>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-</a:t>
            </a:r>
            <a:r>
              <a:rPr lang="ru-RU" baseline="0" dirty="0" smtClean="0"/>
              <a:t> </a:t>
            </a:r>
            <a:r>
              <a:rPr lang="ru-RU" i="1" dirty="0"/>
              <a:t>характером − </a:t>
            </a:r>
            <a:r>
              <a:rPr lang="ru-RU" i="1" dirty="0" err="1"/>
              <a:t>умисні</a:t>
            </a:r>
            <a:r>
              <a:rPr lang="ru-RU" i="1" dirty="0"/>
              <a:t>, </a:t>
            </a:r>
            <a:r>
              <a:rPr lang="ru-RU" i="1" dirty="0" err="1"/>
              <a:t>супутні</a:t>
            </a:r>
            <a:r>
              <a:rPr lang="ru-RU" i="1" dirty="0"/>
              <a:t>, </a:t>
            </a:r>
            <a:r>
              <a:rPr lang="ru-RU" i="1" dirty="0" err="1"/>
              <a:t>аварійні</a:t>
            </a:r>
            <a:r>
              <a:rPr lang="ru-RU" i="1" dirty="0"/>
              <a:t>, </a:t>
            </a:r>
            <a:r>
              <a:rPr lang="ru-RU" i="1" dirty="0" err="1"/>
              <a:t>випадкові</a:t>
            </a:r>
            <a:r>
              <a:rPr lang="ru-RU" i="1" dirty="0"/>
              <a:t>;</a:t>
            </a:r>
          </a:p>
          <a:p>
            <a:pPr algn="just"/>
            <a:r>
              <a:rPr lang="ru-RU" i="1" dirty="0" err="1"/>
              <a:t>Умисні</a:t>
            </a:r>
            <a:r>
              <a:rPr lang="ru-RU" i="1" dirty="0"/>
              <a:t> </a:t>
            </a:r>
            <a:r>
              <a:rPr lang="ru-RU" i="1" dirty="0" err="1"/>
              <a:t>забруднення</a:t>
            </a:r>
            <a:r>
              <a:rPr lang="ru-RU" i="1" dirty="0"/>
              <a:t> – </a:t>
            </a:r>
            <a:r>
              <a:rPr lang="ru-RU" i="1" dirty="0" err="1"/>
              <a:t>цілеспрямовані</a:t>
            </a:r>
            <a:r>
              <a:rPr lang="ru-RU" i="1" dirty="0"/>
              <a:t> </a:t>
            </a:r>
            <a:r>
              <a:rPr lang="ru-RU" i="1" dirty="0" err="1"/>
              <a:t>антропогенні</a:t>
            </a:r>
            <a:r>
              <a:rPr lang="ru-RU" i="1" dirty="0"/>
              <a:t> </a:t>
            </a:r>
            <a:r>
              <a:rPr lang="ru-RU" i="1" dirty="0" err="1"/>
              <a:t>зміни</a:t>
            </a:r>
            <a:r>
              <a:rPr lang="ru-RU" i="1" dirty="0"/>
              <a:t> стану </a:t>
            </a:r>
            <a:r>
              <a:rPr lang="ru-RU" i="1" dirty="0" err="1" smtClean="0"/>
              <a:t>довкілля</a:t>
            </a:r>
            <a:r>
              <a:rPr lang="ru-RU" i="1" dirty="0" smtClean="0"/>
              <a:t>: </a:t>
            </a:r>
            <a:r>
              <a:rPr lang="ru-RU" dirty="0" err="1" smtClean="0"/>
              <a:t>протизаконні</a:t>
            </a:r>
            <a:r>
              <a:rPr lang="ru-RU" dirty="0" smtClean="0"/>
              <a:t> </a:t>
            </a:r>
            <a:r>
              <a:rPr lang="ru-RU" dirty="0" err="1"/>
              <a:t>викиди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скиди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відходів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у </a:t>
            </a:r>
            <a:r>
              <a:rPr lang="ru-RU" dirty="0" err="1"/>
              <a:t>водні</a:t>
            </a:r>
            <a:r>
              <a:rPr lang="ru-RU" dirty="0"/>
              <a:t> </a:t>
            </a:r>
            <a:r>
              <a:rPr lang="ru-RU" dirty="0" err="1" smtClean="0"/>
              <a:t>об’єкти</a:t>
            </a:r>
            <a:r>
              <a:rPr lang="ru-RU" dirty="0" smtClean="0"/>
              <a:t>, </a:t>
            </a:r>
            <a:r>
              <a:rPr lang="ru-RU" dirty="0" err="1" smtClean="0"/>
              <a:t>повітря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ґрунт</a:t>
            </a:r>
            <a:r>
              <a:rPr lang="ru-RU" dirty="0"/>
              <a:t>, </a:t>
            </a:r>
            <a:r>
              <a:rPr lang="ru-RU" dirty="0" err="1"/>
              <a:t>знищення</a:t>
            </a:r>
            <a:r>
              <a:rPr lang="ru-RU" dirty="0"/>
              <a:t> </a:t>
            </a:r>
            <a:r>
              <a:rPr lang="ru-RU" dirty="0" err="1"/>
              <a:t>лісів</a:t>
            </a:r>
            <a:r>
              <a:rPr lang="ru-RU" dirty="0"/>
              <a:t>, </a:t>
            </a:r>
            <a:r>
              <a:rPr lang="ru-RU" dirty="0" err="1"/>
              <a:t>пасовищ</a:t>
            </a:r>
            <a:r>
              <a:rPr lang="ru-RU" dirty="0"/>
              <a:t>, </a:t>
            </a:r>
            <a:r>
              <a:rPr lang="ru-RU" dirty="0" err="1"/>
              <a:t>браконьєрство</a:t>
            </a:r>
            <a:r>
              <a:rPr lang="ru-RU" dirty="0"/>
              <a:t>,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 smtClean="0"/>
              <a:t>кар’єрів</a:t>
            </a:r>
            <a:r>
              <a:rPr lang="ru-RU" dirty="0" smtClean="0"/>
              <a:t>, </a:t>
            </a:r>
            <a:r>
              <a:rPr lang="ru-RU" dirty="0" err="1" smtClean="0"/>
              <a:t>неправильне</a:t>
            </a:r>
            <a:r>
              <a:rPr lang="ru-RU" dirty="0" smtClean="0"/>
              <a:t> </a:t>
            </a:r>
            <a:r>
              <a:rPr lang="ru-RU" dirty="0" err="1"/>
              <a:t>використання</a:t>
            </a:r>
            <a:r>
              <a:rPr lang="ru-RU" dirty="0"/>
              <a:t> земель, </a:t>
            </a:r>
            <a:r>
              <a:rPr lang="ru-RU" dirty="0" err="1"/>
              <a:t>природних</a:t>
            </a:r>
            <a:r>
              <a:rPr lang="ru-RU" dirty="0"/>
              <a:t> вод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pPr algn="just"/>
            <a:r>
              <a:rPr lang="ru-RU" i="1" dirty="0" err="1"/>
              <a:t>Супутні</a:t>
            </a:r>
            <a:r>
              <a:rPr lang="ru-RU" i="1" dirty="0"/>
              <a:t> </a:t>
            </a:r>
            <a:r>
              <a:rPr lang="ru-RU" i="1" dirty="0" err="1"/>
              <a:t>забруднення</a:t>
            </a:r>
            <a:r>
              <a:rPr lang="ru-RU" i="1" dirty="0"/>
              <a:t> – </a:t>
            </a:r>
            <a:r>
              <a:rPr lang="ru-RU" i="1" dirty="0" err="1"/>
              <a:t>поступові</a:t>
            </a:r>
            <a:r>
              <a:rPr lang="ru-RU" i="1" dirty="0"/>
              <a:t> </a:t>
            </a:r>
            <a:r>
              <a:rPr lang="ru-RU" i="1" dirty="0" err="1"/>
              <a:t>зміни</a:t>
            </a:r>
            <a:r>
              <a:rPr lang="ru-RU" i="1" dirty="0"/>
              <a:t> стану </a:t>
            </a:r>
            <a:r>
              <a:rPr lang="ru-RU" i="1" dirty="0" err="1"/>
              <a:t>атмосфери</a:t>
            </a:r>
            <a:r>
              <a:rPr lang="ru-RU" i="1" dirty="0"/>
              <a:t>, </a:t>
            </a:r>
            <a:r>
              <a:rPr lang="ru-RU" i="1" dirty="0" err="1"/>
              <a:t>гідросфери</a:t>
            </a:r>
            <a:r>
              <a:rPr lang="ru-RU" i="1" dirty="0"/>
              <a:t>, </a:t>
            </a:r>
            <a:r>
              <a:rPr lang="ru-RU" i="1" dirty="0" err="1"/>
              <a:t>літосфери</a:t>
            </a:r>
            <a:r>
              <a:rPr lang="ru-RU" i="1" dirty="0"/>
              <a:t> </a:t>
            </a:r>
            <a:r>
              <a:rPr lang="ru-RU" i="1" dirty="0" err="1"/>
              <a:t>й</a:t>
            </a:r>
            <a:endParaRPr lang="ru-RU" i="1" dirty="0"/>
          </a:p>
          <a:p>
            <a:pPr algn="just"/>
            <a:r>
              <a:rPr lang="ru-RU" dirty="0" err="1"/>
              <a:t>біосфери</a:t>
            </a:r>
            <a:r>
              <a:rPr lang="ru-RU" dirty="0"/>
              <a:t> в </a:t>
            </a:r>
            <a:r>
              <a:rPr lang="ru-RU" dirty="0" err="1"/>
              <a:t>окремих</a:t>
            </a:r>
            <a:r>
              <a:rPr lang="ru-RU" dirty="0"/>
              <a:t> районах, </a:t>
            </a:r>
            <a:r>
              <a:rPr lang="ru-RU" dirty="0" err="1"/>
              <a:t>регіонах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</a:t>
            </a:r>
            <a:r>
              <a:rPr lang="ru-RU" dirty="0" err="1"/>
              <a:t>загалом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антропогенної</a:t>
            </a:r>
            <a:endParaRPr lang="ru-RU" dirty="0"/>
          </a:p>
          <a:p>
            <a:pPr algn="just"/>
            <a:r>
              <a:rPr lang="ru-RU" dirty="0" err="1"/>
              <a:t>діяльності</a:t>
            </a:r>
            <a:r>
              <a:rPr lang="ru-RU" dirty="0"/>
              <a:t> – </a:t>
            </a:r>
            <a:r>
              <a:rPr lang="ru-RU" dirty="0" err="1"/>
              <a:t>опустелювання</a:t>
            </a:r>
            <a:r>
              <a:rPr lang="ru-RU" dirty="0"/>
              <a:t>, </a:t>
            </a:r>
            <a:r>
              <a:rPr lang="ru-RU" dirty="0" err="1"/>
              <a:t>висихання</a:t>
            </a:r>
            <a:r>
              <a:rPr lang="ru-RU" dirty="0"/>
              <a:t> </a:t>
            </a:r>
            <a:r>
              <a:rPr lang="ru-RU" dirty="0" err="1"/>
              <a:t>боліт</a:t>
            </a:r>
            <a:r>
              <a:rPr lang="ru-RU" dirty="0"/>
              <a:t>, </a:t>
            </a:r>
            <a:r>
              <a:rPr lang="ru-RU" dirty="0" err="1"/>
              <a:t>зникнення</a:t>
            </a:r>
            <a:r>
              <a:rPr lang="ru-RU" dirty="0"/>
              <a:t> </a:t>
            </a:r>
            <a:r>
              <a:rPr lang="ru-RU" dirty="0" err="1"/>
              <a:t>малих</a:t>
            </a:r>
            <a:r>
              <a:rPr lang="ru-RU" dirty="0"/>
              <a:t> </a:t>
            </a:r>
            <a:r>
              <a:rPr lang="ru-RU" dirty="0" err="1"/>
              <a:t>річок</a:t>
            </a:r>
            <a:r>
              <a:rPr lang="ru-RU" dirty="0"/>
              <a:t>, </a:t>
            </a:r>
            <a:r>
              <a:rPr lang="ru-RU" dirty="0" err="1" smtClean="0"/>
              <a:t>поява</a:t>
            </a:r>
            <a:r>
              <a:rPr lang="ru-RU" dirty="0" smtClean="0"/>
              <a:t> </a:t>
            </a:r>
            <a:r>
              <a:rPr lang="ru-RU" dirty="0" err="1" smtClean="0"/>
              <a:t>кислотних</a:t>
            </a:r>
            <a:r>
              <a:rPr lang="ru-RU" dirty="0" smtClean="0"/>
              <a:t> </a:t>
            </a:r>
            <a:r>
              <a:rPr lang="ru-RU" dirty="0" err="1"/>
              <a:t>дощів</a:t>
            </a:r>
            <a:r>
              <a:rPr lang="ru-RU" dirty="0"/>
              <a:t>, парникового </a:t>
            </a:r>
            <a:r>
              <a:rPr lang="ru-RU" dirty="0" err="1"/>
              <a:t>ефекту</a:t>
            </a:r>
            <a:r>
              <a:rPr lang="ru-RU" dirty="0"/>
              <a:t>, </a:t>
            </a:r>
            <a:r>
              <a:rPr lang="ru-RU" dirty="0" err="1"/>
              <a:t>руйнування</a:t>
            </a:r>
            <a:r>
              <a:rPr lang="ru-RU" dirty="0"/>
              <a:t> озонового шару </a:t>
            </a:r>
            <a:r>
              <a:rPr lang="ru-RU" dirty="0" err="1"/>
              <a:t>тощо</a:t>
            </a:r>
            <a:r>
              <a:rPr lang="ru-RU" dirty="0"/>
              <a:t>)</a:t>
            </a:r>
          </a:p>
          <a:p>
            <a:pPr algn="just"/>
            <a:r>
              <a:rPr lang="ru-RU" i="1" dirty="0" err="1"/>
              <a:t>Аварійні</a:t>
            </a:r>
            <a:r>
              <a:rPr lang="ru-RU" i="1" dirty="0"/>
              <a:t> </a:t>
            </a:r>
            <a:r>
              <a:rPr lang="ru-RU" i="1" dirty="0" err="1"/>
              <a:t>забруднення</a:t>
            </a:r>
            <a:r>
              <a:rPr lang="ru-RU" i="1" dirty="0"/>
              <a:t> – </a:t>
            </a:r>
            <a:r>
              <a:rPr lang="ru-RU" i="1" dirty="0" err="1"/>
              <a:t>виникають</a:t>
            </a:r>
            <a:r>
              <a:rPr lang="ru-RU" i="1" dirty="0"/>
              <a:t> </a:t>
            </a:r>
            <a:r>
              <a:rPr lang="ru-RU" i="1" dirty="0" err="1"/>
              <a:t>внаслідок</a:t>
            </a:r>
            <a:r>
              <a:rPr lang="ru-RU" i="1" dirty="0"/>
              <a:t> </a:t>
            </a:r>
            <a:r>
              <a:rPr lang="ru-RU" i="1" dirty="0" err="1"/>
              <a:t>надзвичайних</a:t>
            </a:r>
            <a:r>
              <a:rPr lang="ru-RU" i="1" dirty="0"/>
              <a:t> </a:t>
            </a:r>
            <a:r>
              <a:rPr lang="ru-RU" i="1" dirty="0" err="1"/>
              <a:t>ситуацій</a:t>
            </a:r>
            <a:r>
              <a:rPr lang="ru-RU" i="1" dirty="0"/>
              <a:t>, </a:t>
            </a:r>
            <a:r>
              <a:rPr lang="ru-RU" i="1" dirty="0" err="1" smtClean="0"/>
              <a:t>порушення</a:t>
            </a:r>
            <a:r>
              <a:rPr lang="ru-RU" i="1" dirty="0" smtClean="0"/>
              <a:t> </a:t>
            </a:r>
            <a:r>
              <a:rPr lang="ru-RU" dirty="0" err="1" smtClean="0"/>
              <a:t>технологічних</a:t>
            </a:r>
            <a:r>
              <a:rPr lang="ru-RU" dirty="0" smtClean="0"/>
              <a:t> </a:t>
            </a:r>
            <a:r>
              <a:rPr lang="ru-RU" dirty="0" err="1"/>
              <a:t>процесів</a:t>
            </a:r>
            <a:r>
              <a:rPr lang="ru-RU" dirty="0"/>
              <a:t> на </a:t>
            </a:r>
            <a:r>
              <a:rPr lang="ru-RU" dirty="0" err="1"/>
              <a:t>виробництві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споруд</a:t>
            </a:r>
            <a:r>
              <a:rPr lang="ru-RU" dirty="0"/>
              <a:t> та </a:t>
            </a:r>
            <a:r>
              <a:rPr lang="ru-RU" dirty="0" err="1"/>
              <a:t>устаткування</a:t>
            </a:r>
            <a:r>
              <a:rPr lang="ru-RU" dirty="0"/>
              <a:t> у</a:t>
            </a:r>
          </a:p>
          <a:p>
            <a:pPr algn="just"/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.</a:t>
            </a:r>
          </a:p>
          <a:p>
            <a:pPr algn="just"/>
            <a:r>
              <a:rPr lang="ru-RU" i="1" dirty="0" err="1"/>
              <a:t>Випадкові</a:t>
            </a:r>
            <a:r>
              <a:rPr lang="ru-RU" i="1" dirty="0"/>
              <a:t> </a:t>
            </a:r>
            <a:r>
              <a:rPr lang="ru-RU" i="1" dirty="0" err="1"/>
              <a:t>забруднення</a:t>
            </a:r>
            <a:r>
              <a:rPr lang="ru-RU" i="1" dirty="0"/>
              <a:t> – </a:t>
            </a:r>
            <a:r>
              <a:rPr lang="ru-RU" i="1" dirty="0" err="1"/>
              <a:t>виникають</a:t>
            </a:r>
            <a:r>
              <a:rPr lang="ru-RU" i="1" dirty="0"/>
              <a:t> </a:t>
            </a:r>
            <a:r>
              <a:rPr lang="ru-RU" i="1" dirty="0" err="1"/>
              <a:t>внаслідок</a:t>
            </a:r>
            <a:r>
              <a:rPr lang="ru-RU" i="1" dirty="0"/>
              <a:t> </a:t>
            </a:r>
            <a:r>
              <a:rPr lang="ru-RU" i="1" dirty="0" err="1"/>
              <a:t>аварійних</a:t>
            </a:r>
            <a:r>
              <a:rPr lang="ru-RU" i="1" dirty="0"/>
              <a:t> </a:t>
            </a:r>
            <a:r>
              <a:rPr lang="ru-RU" i="1" dirty="0" err="1"/>
              <a:t>викидів</a:t>
            </a:r>
            <a:r>
              <a:rPr lang="ru-RU" i="1" dirty="0"/>
              <a:t> </a:t>
            </a:r>
            <a:r>
              <a:rPr lang="ru-RU" i="1" dirty="0" err="1"/>
              <a:t>токсичних</a:t>
            </a:r>
            <a:r>
              <a:rPr lang="ru-RU" i="1" dirty="0"/>
              <a:t> </a:t>
            </a:r>
            <a:r>
              <a:rPr lang="ru-RU" i="1" dirty="0" err="1" smtClean="0"/>
              <a:t>газів</a:t>
            </a:r>
            <a:r>
              <a:rPr lang="ru-RU" i="1" dirty="0" smtClean="0"/>
              <a:t> </a:t>
            </a:r>
            <a:r>
              <a:rPr lang="ru-RU" dirty="0" err="1" smtClean="0"/>
              <a:t>тощо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скидів</a:t>
            </a:r>
            <a:r>
              <a:rPr lang="ru-RU" dirty="0"/>
              <a:t> (</a:t>
            </a:r>
            <a:r>
              <a:rPr lang="ru-RU" dirty="0" err="1"/>
              <a:t>стічних</a:t>
            </a:r>
            <a:r>
              <a:rPr lang="ru-RU" dirty="0"/>
              <a:t> вод) </a:t>
            </a:r>
            <a:r>
              <a:rPr lang="ru-RU" dirty="0" err="1"/>
              <a:t>промисловістю</a:t>
            </a:r>
            <a:r>
              <a:rPr lang="ru-RU" dirty="0"/>
              <a:t>, </a:t>
            </a:r>
            <a:r>
              <a:rPr lang="ru-RU" dirty="0" err="1"/>
              <a:t>сільським</a:t>
            </a:r>
            <a:r>
              <a:rPr lang="ru-RU" dirty="0"/>
              <a:t> та </a:t>
            </a:r>
            <a:r>
              <a:rPr lang="ru-RU" dirty="0" err="1" smtClean="0"/>
              <a:t>комунальними</a:t>
            </a:r>
            <a:r>
              <a:rPr lang="ru-RU" dirty="0" smtClean="0"/>
              <a:t> </a:t>
            </a:r>
            <a:r>
              <a:rPr lang="ru-RU" dirty="0" err="1" smtClean="0"/>
              <a:t>господарствами</a:t>
            </a:r>
            <a:r>
              <a:rPr lang="ru-RU" dirty="0" smtClean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-</a:t>
            </a:r>
            <a:r>
              <a:rPr lang="ru-RU" baseline="0" dirty="0" smtClean="0"/>
              <a:t> </a:t>
            </a:r>
            <a:r>
              <a:rPr lang="ru-RU" i="1" dirty="0" err="1"/>
              <a:t>поширенням</a:t>
            </a:r>
            <a:r>
              <a:rPr lang="ru-RU" i="1" dirty="0"/>
              <a:t> − </a:t>
            </a:r>
            <a:r>
              <a:rPr lang="ru-RU" i="1" dirty="0" err="1"/>
              <a:t>локальні</a:t>
            </a:r>
            <a:r>
              <a:rPr lang="ru-RU" i="1" dirty="0"/>
              <a:t>, </a:t>
            </a:r>
            <a:r>
              <a:rPr lang="ru-RU" i="1" dirty="0" err="1"/>
              <a:t>регіональні</a:t>
            </a:r>
            <a:r>
              <a:rPr lang="ru-RU" i="1" dirty="0"/>
              <a:t>, </a:t>
            </a:r>
            <a:r>
              <a:rPr lang="ru-RU" i="1" dirty="0" err="1"/>
              <a:t>глобальні</a:t>
            </a:r>
            <a:r>
              <a:rPr lang="ru-RU" i="1" dirty="0"/>
              <a:t>.</a:t>
            </a:r>
          </a:p>
          <a:p>
            <a:pPr algn="just"/>
            <a:r>
              <a:rPr lang="ru-RU" i="1" dirty="0" err="1"/>
              <a:t>Локальне</a:t>
            </a:r>
            <a:r>
              <a:rPr lang="ru-RU" i="1" dirty="0"/>
              <a:t> – </a:t>
            </a:r>
            <a:r>
              <a:rPr lang="ru-RU" i="1" dirty="0" err="1"/>
              <a:t>забруднення</a:t>
            </a:r>
            <a:r>
              <a:rPr lang="ru-RU" i="1" dirty="0"/>
              <a:t> невеликого району, </a:t>
            </a:r>
            <a:r>
              <a:rPr lang="ru-RU" i="1" dirty="0" err="1"/>
              <a:t>населеного</a:t>
            </a:r>
            <a:r>
              <a:rPr lang="ru-RU" i="1" dirty="0"/>
              <a:t> </a:t>
            </a:r>
            <a:r>
              <a:rPr lang="ru-RU" i="1" dirty="0" err="1" smtClean="0"/>
              <a:t>пункту,транспортної</a:t>
            </a:r>
            <a:r>
              <a:rPr lang="ru-RU" i="1" dirty="0" smtClean="0"/>
              <a:t> </a:t>
            </a:r>
            <a:r>
              <a:rPr lang="ru-RU" dirty="0" err="1" smtClean="0"/>
              <a:t>магістралі</a:t>
            </a:r>
            <a:r>
              <a:rPr lang="ru-RU" dirty="0" smtClean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pPr algn="just"/>
            <a:r>
              <a:rPr lang="ru-RU" i="1" dirty="0" err="1"/>
              <a:t>Регіональне</a:t>
            </a:r>
            <a:r>
              <a:rPr lang="ru-RU" i="1" dirty="0"/>
              <a:t> – </a:t>
            </a:r>
            <a:r>
              <a:rPr lang="ru-RU" i="1" dirty="0" err="1"/>
              <a:t>забруднення</a:t>
            </a:r>
            <a:r>
              <a:rPr lang="ru-RU" i="1" dirty="0"/>
              <a:t>, яке </a:t>
            </a:r>
            <a:r>
              <a:rPr lang="ru-RU" i="1" dirty="0" err="1"/>
              <a:t>спостерігається</a:t>
            </a:r>
            <a:r>
              <a:rPr lang="ru-RU" i="1" dirty="0"/>
              <a:t> в межах </a:t>
            </a:r>
            <a:r>
              <a:rPr lang="ru-RU" i="1" dirty="0" err="1" smtClean="0"/>
              <a:t>значного</a:t>
            </a:r>
            <a:r>
              <a:rPr lang="ru-RU" i="1" dirty="0" smtClean="0"/>
              <a:t> простору</a:t>
            </a:r>
            <a:r>
              <a:rPr lang="ru-RU" i="1" dirty="0"/>
              <a:t>, </a:t>
            </a:r>
            <a:r>
              <a:rPr lang="ru-RU" i="1" dirty="0" err="1"/>
              <a:t>але</a:t>
            </a:r>
            <a:r>
              <a:rPr lang="ru-RU" i="1" dirty="0"/>
              <a:t> </a:t>
            </a:r>
            <a:r>
              <a:rPr lang="ru-RU" i="1" dirty="0" smtClean="0"/>
              <a:t>не </a:t>
            </a:r>
            <a:r>
              <a:rPr lang="ru-RU" dirty="0" err="1" smtClean="0"/>
              <a:t>охоплює</a:t>
            </a:r>
            <a:r>
              <a:rPr lang="ru-RU" dirty="0" smtClean="0"/>
              <a:t> </a:t>
            </a:r>
            <a:r>
              <a:rPr lang="ru-RU" dirty="0" err="1"/>
              <a:t>усю</a:t>
            </a:r>
            <a:r>
              <a:rPr lang="ru-RU" dirty="0"/>
              <a:t> планету.</a:t>
            </a:r>
          </a:p>
          <a:p>
            <a:pPr algn="just"/>
            <a:r>
              <a:rPr lang="ru-RU" i="1" dirty="0" err="1"/>
              <a:t>Глобальне</a:t>
            </a:r>
            <a:r>
              <a:rPr lang="ru-RU" i="1" dirty="0"/>
              <a:t> – </a:t>
            </a:r>
            <a:r>
              <a:rPr lang="ru-RU" i="1" dirty="0" err="1"/>
              <a:t>забруднення</a:t>
            </a:r>
            <a:r>
              <a:rPr lang="ru-RU" i="1" dirty="0"/>
              <a:t>, яке </a:t>
            </a:r>
            <a:r>
              <a:rPr lang="ru-RU" i="1" dirty="0" err="1"/>
              <a:t>виявляється</a:t>
            </a:r>
            <a:r>
              <a:rPr lang="ru-RU" i="1" dirty="0"/>
              <a:t> в </a:t>
            </a:r>
            <a:r>
              <a:rPr lang="ru-RU" i="1" dirty="0" err="1"/>
              <a:t>будь-якій</a:t>
            </a:r>
            <a:r>
              <a:rPr lang="ru-RU" i="1" dirty="0"/>
              <a:t> </a:t>
            </a:r>
            <a:r>
              <a:rPr lang="ru-RU" i="1" dirty="0" err="1"/>
              <a:t>точці</a:t>
            </a:r>
            <a:r>
              <a:rPr lang="ru-RU" i="1" dirty="0"/>
              <a:t> </a:t>
            </a:r>
            <a:r>
              <a:rPr lang="ru-RU" i="1" dirty="0" err="1" smtClean="0"/>
              <a:t>планети</a:t>
            </a:r>
            <a:r>
              <a:rPr lang="ru-RU" i="1" dirty="0" smtClean="0"/>
              <a:t> </a:t>
            </a:r>
            <a:r>
              <a:rPr lang="ru-RU" i="1" dirty="0" err="1" smtClean="0"/>
              <a:t>вдалині</a:t>
            </a:r>
            <a:r>
              <a:rPr lang="ru-RU" i="1" dirty="0" smtClean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його</a:t>
            </a:r>
            <a:endParaRPr lang="ru-RU" i="1" dirty="0"/>
          </a:p>
          <a:p>
            <a:pPr algn="just"/>
            <a:r>
              <a:rPr lang="ru-RU" dirty="0" err="1"/>
              <a:t>джерела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86916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err="1"/>
              <a:t>Класифікувати</a:t>
            </a:r>
            <a:r>
              <a:rPr lang="ru-RU" sz="1400" dirty="0"/>
              <a:t> </a:t>
            </a:r>
            <a:r>
              <a:rPr lang="ru-RU" sz="1400" b="1" i="1" dirty="0" err="1"/>
              <a:t>забруднювальні</a:t>
            </a:r>
            <a:r>
              <a:rPr lang="ru-RU" sz="1400" b="1" i="1" dirty="0"/>
              <a:t> </a:t>
            </a:r>
            <a:r>
              <a:rPr lang="ru-RU" sz="1400" b="1" i="1" dirty="0" err="1"/>
              <a:t>речовини</a:t>
            </a:r>
            <a:r>
              <a:rPr lang="ru-RU" sz="1400" b="1" i="1" dirty="0"/>
              <a:t> складно через </a:t>
            </a:r>
            <a:r>
              <a:rPr lang="ru-RU" sz="1400" b="1" i="1" dirty="0" err="1"/>
              <a:t>їх</a:t>
            </a:r>
            <a:r>
              <a:rPr lang="ru-RU" sz="1400" b="1" i="1" dirty="0"/>
              <a:t> </a:t>
            </a:r>
            <a:r>
              <a:rPr lang="ru-RU" sz="1400" b="1" i="1" dirty="0" err="1" smtClean="0"/>
              <a:t>велику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кількість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і</a:t>
            </a:r>
            <a:r>
              <a:rPr lang="ru-RU" sz="1400" b="1" i="1" dirty="0" smtClean="0"/>
              <a:t> </a:t>
            </a:r>
            <a:r>
              <a:rPr lang="ru-RU" sz="1400" dirty="0" err="1" smtClean="0"/>
              <a:t>різноманітність</a:t>
            </a:r>
            <a:r>
              <a:rPr lang="ru-RU" sz="1400" dirty="0"/>
              <a:t>. </a:t>
            </a:r>
            <a:r>
              <a:rPr lang="ru-RU" sz="1400" dirty="0" err="1"/>
              <a:t>Умовно</a:t>
            </a:r>
            <a:r>
              <a:rPr lang="ru-RU" sz="1400" dirty="0"/>
              <a:t>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об’єднати</a:t>
            </a:r>
            <a:r>
              <a:rPr lang="ru-RU" sz="1400" dirty="0"/>
              <a:t> в </a:t>
            </a:r>
            <a:r>
              <a:rPr lang="ru-RU" sz="1400" dirty="0" err="1"/>
              <a:t>такі</a:t>
            </a:r>
            <a:r>
              <a:rPr lang="ru-RU" sz="1400" dirty="0"/>
              <a:t> </a:t>
            </a:r>
            <a:r>
              <a:rPr lang="ru-RU" sz="1400" dirty="0" err="1"/>
              <a:t>головні</a:t>
            </a:r>
            <a:r>
              <a:rPr lang="ru-RU" sz="1400" dirty="0"/>
              <a:t> </a:t>
            </a:r>
            <a:r>
              <a:rPr lang="ru-RU" sz="1400" dirty="0" err="1"/>
              <a:t>групи</a:t>
            </a:r>
            <a:r>
              <a:rPr lang="ru-RU" sz="1400" dirty="0"/>
              <a:t>:</a:t>
            </a:r>
          </a:p>
          <a:p>
            <a:pPr algn="just"/>
            <a:r>
              <a:rPr lang="ru-RU" sz="1400" baseline="0" dirty="0" smtClean="0"/>
              <a:t> </a:t>
            </a:r>
            <a:r>
              <a:rPr lang="ru-RU" sz="1400" i="1" dirty="0"/>
              <a:t>за видом – </a:t>
            </a:r>
            <a:r>
              <a:rPr lang="ru-RU" sz="1400" i="1" dirty="0" err="1"/>
              <a:t>механічні</a:t>
            </a:r>
            <a:r>
              <a:rPr lang="ru-RU" sz="1400" i="1" dirty="0"/>
              <a:t>, </a:t>
            </a:r>
            <a:r>
              <a:rPr lang="ru-RU" sz="1400" i="1" dirty="0" err="1"/>
              <a:t>хімічні</a:t>
            </a:r>
            <a:r>
              <a:rPr lang="ru-RU" sz="1400" i="1" dirty="0"/>
              <a:t>, </a:t>
            </a:r>
            <a:r>
              <a:rPr lang="ru-RU" sz="1400" i="1" dirty="0" err="1"/>
              <a:t>фізичні</a:t>
            </a:r>
            <a:r>
              <a:rPr lang="ru-RU" sz="1400" i="1" dirty="0"/>
              <a:t>, </a:t>
            </a:r>
            <a:r>
              <a:rPr lang="ru-RU" sz="1400" i="1" dirty="0" err="1"/>
              <a:t>біологічні</a:t>
            </a:r>
            <a:r>
              <a:rPr lang="ru-RU" sz="1400" i="1" dirty="0"/>
              <a:t>;</a:t>
            </a:r>
          </a:p>
          <a:p>
            <a:pPr algn="just"/>
            <a:r>
              <a:rPr lang="ru-RU" sz="1400" baseline="0" dirty="0" smtClean="0"/>
              <a:t> </a:t>
            </a:r>
            <a:r>
              <a:rPr lang="ru-RU" sz="1400" i="1" dirty="0"/>
              <a:t>за часом </a:t>
            </a:r>
            <a:r>
              <a:rPr lang="ru-RU" sz="1400" i="1" dirty="0" err="1"/>
              <a:t>взаємодії</a:t>
            </a:r>
            <a:r>
              <a:rPr lang="ru-RU" sz="1400" i="1" dirty="0"/>
              <a:t> </a:t>
            </a:r>
            <a:r>
              <a:rPr lang="ru-RU" sz="1400" i="1" dirty="0" err="1"/>
              <a:t>з</a:t>
            </a:r>
            <a:r>
              <a:rPr lang="ru-RU" sz="1400" i="1" dirty="0"/>
              <a:t> </a:t>
            </a:r>
            <a:r>
              <a:rPr lang="ru-RU" sz="1400" i="1" dirty="0" err="1"/>
              <a:t>довкіллям</a:t>
            </a:r>
            <a:r>
              <a:rPr lang="ru-RU" sz="1400" i="1" dirty="0"/>
              <a:t> – </a:t>
            </a:r>
            <a:r>
              <a:rPr lang="ru-RU" sz="1400" i="1" dirty="0" err="1"/>
              <a:t>стійкі</a:t>
            </a:r>
            <a:r>
              <a:rPr lang="ru-RU" sz="1400" i="1" dirty="0"/>
              <a:t>, </a:t>
            </a:r>
            <a:r>
              <a:rPr lang="ru-RU" sz="1400" i="1" dirty="0" err="1"/>
              <a:t>нестійкі</a:t>
            </a:r>
            <a:r>
              <a:rPr lang="ru-RU" sz="1400" i="1" dirty="0"/>
              <a:t>, </a:t>
            </a:r>
            <a:r>
              <a:rPr lang="ru-RU" sz="1400" i="1" dirty="0" err="1"/>
              <a:t>середньої</a:t>
            </a:r>
            <a:r>
              <a:rPr lang="ru-RU" sz="1400" i="1" dirty="0"/>
              <a:t> </a:t>
            </a:r>
            <a:r>
              <a:rPr lang="ru-RU" sz="1400" i="1" dirty="0" err="1"/>
              <a:t>стійкості</a:t>
            </a:r>
            <a:r>
              <a:rPr lang="ru-RU" sz="1400" i="1" dirty="0"/>
              <a:t>;</a:t>
            </a:r>
          </a:p>
          <a:p>
            <a:pPr algn="just"/>
            <a:r>
              <a:rPr lang="ru-RU" sz="1400" baseline="0" dirty="0" smtClean="0"/>
              <a:t> </a:t>
            </a:r>
            <a:r>
              <a:rPr lang="ru-RU" sz="1400" i="1" dirty="0"/>
              <a:t>за способом </a:t>
            </a:r>
            <a:r>
              <a:rPr lang="ru-RU" sz="1400" i="1" dirty="0" err="1"/>
              <a:t>впливом</a:t>
            </a:r>
            <a:r>
              <a:rPr lang="ru-RU" sz="1400" i="1" dirty="0"/>
              <a:t> на </a:t>
            </a:r>
            <a:r>
              <a:rPr lang="ru-RU" sz="1400" i="1" dirty="0" err="1"/>
              <a:t>біоту</a:t>
            </a:r>
            <a:r>
              <a:rPr lang="ru-RU" sz="1400" i="1" dirty="0"/>
              <a:t>– </a:t>
            </a:r>
            <a:r>
              <a:rPr lang="ru-RU" sz="1400" i="1" dirty="0" err="1"/>
              <a:t>прямої</a:t>
            </a:r>
            <a:r>
              <a:rPr lang="ru-RU" sz="1400" i="1" dirty="0"/>
              <a:t> та </a:t>
            </a:r>
            <a:r>
              <a:rPr lang="ru-RU" sz="1400" i="1" dirty="0" err="1"/>
              <a:t>непрямої</a:t>
            </a:r>
            <a:r>
              <a:rPr lang="ru-RU" sz="1400" i="1" dirty="0"/>
              <a:t> </a:t>
            </a:r>
            <a:r>
              <a:rPr lang="ru-RU" sz="1400" i="1" dirty="0" err="1"/>
              <a:t>дії</a:t>
            </a:r>
            <a:r>
              <a:rPr lang="ru-RU" sz="1400" i="1" dirty="0"/>
              <a:t>;</a:t>
            </a:r>
          </a:p>
          <a:p>
            <a:pPr algn="just"/>
            <a:r>
              <a:rPr lang="ru-RU" sz="1400" baseline="0" dirty="0" smtClean="0"/>
              <a:t> </a:t>
            </a:r>
            <a:r>
              <a:rPr lang="ru-RU" sz="1400" i="1" dirty="0"/>
              <a:t>за характером – </a:t>
            </a:r>
            <a:r>
              <a:rPr lang="ru-RU" sz="1400" i="1" dirty="0" err="1"/>
              <a:t>первинні</a:t>
            </a:r>
            <a:r>
              <a:rPr lang="ru-RU" sz="1400" i="1" dirty="0"/>
              <a:t>, </a:t>
            </a:r>
            <a:r>
              <a:rPr lang="ru-RU" sz="1400" i="1" dirty="0" err="1"/>
              <a:t>вторинні</a:t>
            </a:r>
            <a:r>
              <a:rPr lang="ru-RU" sz="1400" i="1" dirty="0"/>
              <a:t>.</a:t>
            </a:r>
          </a:p>
          <a:p>
            <a:pPr algn="just"/>
            <a:r>
              <a:rPr lang="ru-RU" sz="1400" i="1" dirty="0" err="1"/>
              <a:t>Механічні</a:t>
            </a:r>
            <a:r>
              <a:rPr lang="ru-RU" sz="1400" i="1" dirty="0"/>
              <a:t> </a:t>
            </a:r>
            <a:r>
              <a:rPr lang="ru-RU" sz="1400" i="1" dirty="0" err="1"/>
              <a:t>забруднювальні</a:t>
            </a:r>
            <a:r>
              <a:rPr lang="ru-RU" sz="1400" i="1" dirty="0"/>
              <a:t> </a:t>
            </a:r>
            <a:r>
              <a:rPr lang="ru-RU" sz="1400" i="1" dirty="0" err="1"/>
              <a:t>речовини</a:t>
            </a:r>
            <a:r>
              <a:rPr lang="ru-RU" sz="1400" i="1" dirty="0"/>
              <a:t> – </a:t>
            </a:r>
            <a:r>
              <a:rPr lang="ru-RU" sz="1400" i="1" dirty="0" err="1"/>
              <a:t>це</a:t>
            </a:r>
            <a:r>
              <a:rPr lang="ru-RU" sz="1400" i="1" dirty="0"/>
              <a:t> </a:t>
            </a:r>
            <a:r>
              <a:rPr lang="ru-RU" sz="1400" i="1" dirty="0" err="1"/>
              <a:t>різні</a:t>
            </a:r>
            <a:r>
              <a:rPr lang="ru-RU" sz="1400" i="1" dirty="0"/>
              <a:t> </a:t>
            </a:r>
            <a:r>
              <a:rPr lang="ru-RU" sz="1400" i="1" dirty="0" err="1"/>
              <a:t>тверді</a:t>
            </a:r>
            <a:r>
              <a:rPr lang="ru-RU" sz="1400" i="1" dirty="0"/>
              <a:t> </a:t>
            </a:r>
            <a:r>
              <a:rPr lang="ru-RU" sz="1400" i="1" dirty="0" err="1"/>
              <a:t>частинки</a:t>
            </a:r>
            <a:r>
              <a:rPr lang="ru-RU" sz="1400" i="1" dirty="0"/>
              <a:t> </a:t>
            </a:r>
            <a:r>
              <a:rPr lang="ru-RU" sz="1400" i="1" dirty="0" err="1" smtClean="0"/>
              <a:t>або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предмети</a:t>
            </a:r>
            <a:r>
              <a:rPr lang="ru-RU" sz="1400" i="1" dirty="0" smtClean="0"/>
              <a:t> </a:t>
            </a:r>
            <a:r>
              <a:rPr lang="ru-RU" sz="1400" dirty="0" smtClean="0"/>
              <a:t>(</a:t>
            </a:r>
            <a:r>
              <a:rPr lang="ru-RU" sz="1400" dirty="0" err="1" smtClean="0"/>
              <a:t>викинуті</a:t>
            </a:r>
            <a:r>
              <a:rPr lang="ru-RU" sz="1400" dirty="0" smtClean="0"/>
              <a:t> </a:t>
            </a:r>
            <a:r>
              <a:rPr lang="ru-RU" sz="1400" dirty="0"/>
              <a:t>як </a:t>
            </a:r>
            <a:r>
              <a:rPr lang="ru-RU" sz="1400" dirty="0" err="1"/>
              <a:t>непотрібні</a:t>
            </a:r>
            <a:r>
              <a:rPr lang="ru-RU" sz="1400" dirty="0"/>
              <a:t>, </a:t>
            </a:r>
            <a:r>
              <a:rPr lang="ru-RU" sz="1400" dirty="0" err="1"/>
              <a:t>відпрацьовані</a:t>
            </a:r>
            <a:r>
              <a:rPr lang="ru-RU" sz="1400" dirty="0"/>
              <a:t>, </a:t>
            </a:r>
            <a:r>
              <a:rPr lang="ru-RU" sz="1400" dirty="0" err="1"/>
              <a:t>невикористані</a:t>
            </a:r>
            <a:r>
              <a:rPr lang="ru-RU" sz="1400" dirty="0"/>
              <a:t>) на </a:t>
            </a:r>
            <a:r>
              <a:rPr lang="ru-RU" sz="1400" dirty="0" err="1"/>
              <a:t>поверхні</a:t>
            </a:r>
            <a:r>
              <a:rPr lang="ru-RU" sz="1400" dirty="0"/>
              <a:t> </a:t>
            </a:r>
            <a:r>
              <a:rPr lang="ru-RU" sz="1400" dirty="0" err="1"/>
              <a:t>Землі</a:t>
            </a:r>
            <a:r>
              <a:rPr lang="ru-RU" sz="1400" dirty="0"/>
              <a:t>, в </a:t>
            </a:r>
            <a:r>
              <a:rPr lang="ru-RU" sz="1400" dirty="0" err="1"/>
              <a:t>ґрунтах</a:t>
            </a:r>
            <a:r>
              <a:rPr lang="ru-RU" sz="1400" dirty="0"/>
              <a:t>, </a:t>
            </a:r>
            <a:r>
              <a:rPr lang="ru-RU" sz="1400" dirty="0" err="1" smtClean="0"/>
              <a:t>воді</a:t>
            </a:r>
            <a:r>
              <a:rPr lang="ru-RU" sz="1400" dirty="0" smtClean="0"/>
              <a:t> та </a:t>
            </a:r>
            <a:r>
              <a:rPr lang="ru-RU" sz="1400" dirty="0"/>
              <a:t>в </a:t>
            </a:r>
            <a:r>
              <a:rPr lang="ru-RU" sz="1400" dirty="0" err="1"/>
              <a:t>космосі</a:t>
            </a:r>
            <a:r>
              <a:rPr lang="ru-RU" sz="1400" dirty="0"/>
              <a:t> (пил, </a:t>
            </a:r>
            <a:r>
              <a:rPr lang="ru-RU" sz="1400" dirty="0" err="1"/>
              <a:t>уламки</a:t>
            </a:r>
            <a:r>
              <a:rPr lang="ru-RU" sz="1400" dirty="0"/>
              <a:t> </a:t>
            </a:r>
            <a:r>
              <a:rPr lang="ru-RU" sz="1400" dirty="0" err="1"/>
              <a:t>космічних</a:t>
            </a:r>
            <a:r>
              <a:rPr lang="ru-RU" sz="1400" dirty="0"/>
              <a:t> </a:t>
            </a:r>
            <a:r>
              <a:rPr lang="ru-RU" sz="1400" dirty="0" err="1"/>
              <a:t>апаратів</a:t>
            </a:r>
            <a:r>
              <a:rPr lang="ru-RU" sz="1400" dirty="0"/>
              <a:t>).</a:t>
            </a:r>
          </a:p>
          <a:p>
            <a:pPr algn="just"/>
            <a:r>
              <a:rPr lang="ru-RU" sz="1400" i="1" dirty="0" err="1"/>
              <a:t>Хімічні</a:t>
            </a:r>
            <a:r>
              <a:rPr lang="ru-RU" sz="1400" i="1" dirty="0"/>
              <a:t> </a:t>
            </a:r>
            <a:r>
              <a:rPr lang="ru-RU" sz="1400" i="1" dirty="0" err="1"/>
              <a:t>забруднювальні</a:t>
            </a:r>
            <a:r>
              <a:rPr lang="ru-RU" sz="1400" i="1" dirty="0"/>
              <a:t> </a:t>
            </a:r>
            <a:r>
              <a:rPr lang="ru-RU" sz="1400" i="1" dirty="0" err="1"/>
              <a:t>речовини</a:t>
            </a:r>
            <a:r>
              <a:rPr lang="ru-RU" sz="1400" i="1" dirty="0"/>
              <a:t> – </a:t>
            </a:r>
            <a:r>
              <a:rPr lang="ru-RU" sz="1400" i="1" dirty="0" err="1"/>
              <a:t>тверді</a:t>
            </a:r>
            <a:r>
              <a:rPr lang="ru-RU" sz="1400" i="1" dirty="0"/>
              <a:t>, </a:t>
            </a:r>
            <a:r>
              <a:rPr lang="ru-RU" sz="1400" i="1" dirty="0" err="1"/>
              <a:t>газоподібні</a:t>
            </a:r>
            <a:r>
              <a:rPr lang="ru-RU" sz="1400" i="1" dirty="0"/>
              <a:t> </a:t>
            </a:r>
            <a:r>
              <a:rPr lang="ru-RU" sz="1400" i="1" dirty="0" err="1"/>
              <a:t>й</a:t>
            </a:r>
            <a:r>
              <a:rPr lang="ru-RU" sz="1400" i="1" dirty="0"/>
              <a:t> </a:t>
            </a:r>
            <a:r>
              <a:rPr lang="ru-RU" sz="1400" i="1" dirty="0" err="1" smtClean="0"/>
              <a:t>рідкі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речовини</a:t>
            </a:r>
            <a:r>
              <a:rPr lang="ru-RU" sz="1400" i="1" dirty="0"/>
              <a:t>, </a:t>
            </a:r>
            <a:r>
              <a:rPr lang="ru-RU" sz="1400" i="1" dirty="0" err="1" smtClean="0"/>
              <a:t>хімічні</a:t>
            </a:r>
            <a:r>
              <a:rPr lang="ru-RU" sz="1400" i="1" dirty="0" smtClean="0"/>
              <a:t> </a:t>
            </a:r>
            <a:r>
              <a:rPr lang="ru-RU" sz="1400" dirty="0" err="1" smtClean="0"/>
              <a:t>елементи</a:t>
            </a:r>
            <a:r>
              <a:rPr lang="ru-RU" sz="1400" dirty="0" smtClean="0"/>
              <a:t> </a:t>
            </a:r>
            <a:r>
              <a:rPr lang="ru-RU" sz="1400" dirty="0"/>
              <a:t>та </a:t>
            </a:r>
            <a:r>
              <a:rPr lang="ru-RU" sz="1400" dirty="0" err="1"/>
              <a:t>сполуки</a:t>
            </a:r>
            <a:r>
              <a:rPr lang="ru-RU" sz="1400" dirty="0"/>
              <a:t> штучного </a:t>
            </a:r>
            <a:r>
              <a:rPr lang="ru-RU" sz="1400" dirty="0" err="1"/>
              <a:t>походження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надходять</a:t>
            </a:r>
            <a:r>
              <a:rPr lang="ru-RU" sz="1400" dirty="0"/>
              <a:t> у </a:t>
            </a:r>
            <a:r>
              <a:rPr lang="ru-RU" sz="1400" dirty="0" err="1"/>
              <a:t>біосферу</a:t>
            </a:r>
            <a:r>
              <a:rPr lang="ru-RU" sz="1400" dirty="0"/>
              <a:t> </a:t>
            </a:r>
            <a:r>
              <a:rPr lang="ru-RU" sz="1400" dirty="0" err="1"/>
              <a:t>й</a:t>
            </a:r>
            <a:r>
              <a:rPr lang="ru-RU" sz="1400" dirty="0"/>
              <a:t> </a:t>
            </a:r>
            <a:r>
              <a:rPr lang="ru-RU" sz="1400" dirty="0" err="1" smtClean="0"/>
              <a:t>порушують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природні</a:t>
            </a:r>
            <a:r>
              <a:rPr lang="ru-RU" sz="1400" dirty="0" smtClean="0"/>
              <a:t> </a:t>
            </a:r>
            <a:r>
              <a:rPr lang="ru-RU" sz="1400" dirty="0" err="1"/>
              <a:t>процеси</a:t>
            </a:r>
            <a:r>
              <a:rPr lang="ru-RU" sz="1400" dirty="0"/>
              <a:t> </a:t>
            </a:r>
            <a:r>
              <a:rPr lang="ru-RU" sz="1400" dirty="0" err="1"/>
              <a:t>кругообігу</a:t>
            </a:r>
            <a:r>
              <a:rPr lang="ru-RU" sz="1400" dirty="0"/>
              <a:t> </a:t>
            </a:r>
            <a:r>
              <a:rPr lang="ru-RU" sz="1400" dirty="0" err="1"/>
              <a:t>речовин</a:t>
            </a:r>
            <a:r>
              <a:rPr lang="ru-RU" sz="1400" dirty="0"/>
              <a:t> та </a:t>
            </a:r>
            <a:r>
              <a:rPr lang="ru-RU" sz="1400" dirty="0" err="1"/>
              <a:t>енергії</a:t>
            </a:r>
            <a:r>
              <a:rPr lang="ru-RU" sz="1400" dirty="0"/>
              <a:t>.</a:t>
            </a:r>
          </a:p>
          <a:p>
            <a:pPr algn="just"/>
            <a:r>
              <a:rPr lang="ru-RU" sz="1400" i="1" dirty="0" err="1"/>
              <a:t>Фізичні</a:t>
            </a:r>
            <a:r>
              <a:rPr lang="ru-RU" sz="1400" i="1" dirty="0"/>
              <a:t> </a:t>
            </a:r>
            <a:r>
              <a:rPr lang="ru-RU" sz="1400" i="1" dirty="0" err="1"/>
              <a:t>забруднювальні</a:t>
            </a:r>
            <a:r>
              <a:rPr lang="ru-RU" sz="1400" i="1" dirty="0"/>
              <a:t> </a:t>
            </a:r>
            <a:r>
              <a:rPr lang="ru-RU" sz="1400" i="1" dirty="0" err="1"/>
              <a:t>речовини</a:t>
            </a:r>
            <a:r>
              <a:rPr lang="ru-RU" sz="1400" i="1" dirty="0"/>
              <a:t> – </a:t>
            </a:r>
            <a:r>
              <a:rPr lang="ru-RU" sz="1400" i="1" dirty="0" err="1"/>
              <a:t>теплові</a:t>
            </a:r>
            <a:r>
              <a:rPr lang="ru-RU" sz="1400" i="1" dirty="0"/>
              <a:t>, </a:t>
            </a:r>
            <a:r>
              <a:rPr lang="ru-RU" sz="1400" i="1" dirty="0" err="1"/>
              <a:t>електромагнітні,шумові</a:t>
            </a:r>
            <a:r>
              <a:rPr lang="ru-RU" sz="1400" i="1" dirty="0"/>
              <a:t>, </a:t>
            </a:r>
            <a:r>
              <a:rPr lang="ru-RU" sz="1400" i="1" dirty="0" err="1"/>
              <a:t>вібраційні</a:t>
            </a:r>
            <a:r>
              <a:rPr lang="ru-RU" sz="1400" i="1" dirty="0"/>
              <a:t> </a:t>
            </a:r>
            <a:r>
              <a:rPr lang="ru-RU" sz="1400" i="1" dirty="0" smtClean="0"/>
              <a:t>та </a:t>
            </a:r>
            <a:r>
              <a:rPr lang="ru-RU" sz="1400" dirty="0" err="1" smtClean="0"/>
              <a:t>радіаційні</a:t>
            </a:r>
            <a:r>
              <a:rPr lang="ru-RU" sz="1400" dirty="0" smtClean="0"/>
              <a:t> </a:t>
            </a:r>
            <a:r>
              <a:rPr lang="ru-RU" sz="1400" dirty="0"/>
              <a:t>поля.</a:t>
            </a:r>
          </a:p>
          <a:p>
            <a:pPr algn="just"/>
            <a:r>
              <a:rPr lang="ru-RU" sz="1400" i="1" dirty="0" err="1"/>
              <a:t>Біологічні</a:t>
            </a:r>
            <a:r>
              <a:rPr lang="ru-RU" sz="1400" i="1" dirty="0"/>
              <a:t> </a:t>
            </a:r>
            <a:r>
              <a:rPr lang="ru-RU" sz="1400" i="1" dirty="0" err="1"/>
              <a:t>забруднювальні</a:t>
            </a:r>
            <a:r>
              <a:rPr lang="ru-RU" sz="1400" i="1" dirty="0"/>
              <a:t> </a:t>
            </a:r>
            <a:r>
              <a:rPr lang="ru-RU" sz="1400" i="1" dirty="0" err="1"/>
              <a:t>речовини</a:t>
            </a:r>
            <a:r>
              <a:rPr lang="ru-RU" sz="1400" i="1" dirty="0"/>
              <a:t> – </a:t>
            </a:r>
            <a:r>
              <a:rPr lang="ru-RU" sz="1400" i="1" dirty="0" err="1"/>
              <a:t>патогенні</a:t>
            </a:r>
            <a:r>
              <a:rPr lang="ru-RU" sz="1400" i="1" dirty="0"/>
              <a:t> </a:t>
            </a:r>
            <a:r>
              <a:rPr lang="ru-RU" sz="1400" i="1" dirty="0" err="1"/>
              <a:t>мікроорганізми,збудники</a:t>
            </a:r>
            <a:r>
              <a:rPr lang="ru-RU" sz="1400" i="1" dirty="0"/>
              <a:t> </a:t>
            </a:r>
            <a:r>
              <a:rPr lang="ru-RU" sz="1400" i="1" dirty="0" smtClean="0"/>
              <a:t>хвороб </a:t>
            </a:r>
            <a:r>
              <a:rPr lang="ru-RU" sz="1400" dirty="0" err="1" smtClean="0"/>
              <a:t>тощо</a:t>
            </a:r>
            <a:r>
              <a:rPr lang="ru-RU" sz="1400" dirty="0"/>
              <a:t>.</a:t>
            </a:r>
          </a:p>
          <a:p>
            <a:pPr algn="just"/>
            <a:r>
              <a:rPr lang="ru-RU" sz="1400" i="1" dirty="0" err="1"/>
              <a:t>Стійкі</a:t>
            </a:r>
            <a:r>
              <a:rPr lang="ru-RU" sz="1400" i="1" dirty="0"/>
              <a:t> </a:t>
            </a:r>
            <a:r>
              <a:rPr lang="ru-RU" sz="1400" i="1" dirty="0" err="1"/>
              <a:t>забруднювальні</a:t>
            </a:r>
            <a:r>
              <a:rPr lang="ru-RU" sz="1400" i="1" dirty="0"/>
              <a:t> </a:t>
            </a:r>
            <a:r>
              <a:rPr lang="ru-RU" sz="1400" i="1" dirty="0" err="1"/>
              <a:t>речовини</a:t>
            </a:r>
            <a:r>
              <a:rPr lang="ru-RU" sz="1400" i="1" dirty="0"/>
              <a:t> – </a:t>
            </a:r>
            <a:r>
              <a:rPr lang="ru-RU" sz="1400" i="1" dirty="0" err="1"/>
              <a:t>це</a:t>
            </a:r>
            <a:r>
              <a:rPr lang="ru-RU" sz="1400" i="1" dirty="0"/>
              <a:t> </a:t>
            </a:r>
            <a:r>
              <a:rPr lang="ru-RU" sz="1400" i="1" dirty="0" err="1"/>
              <a:t>такі</a:t>
            </a:r>
            <a:r>
              <a:rPr lang="ru-RU" sz="1400" i="1" dirty="0"/>
              <a:t>, </a:t>
            </a:r>
            <a:r>
              <a:rPr lang="ru-RU" sz="1400" i="1" dirty="0" err="1"/>
              <a:t>які</a:t>
            </a:r>
            <a:r>
              <a:rPr lang="ru-RU" sz="1400" i="1" dirty="0"/>
              <a:t> </a:t>
            </a:r>
            <a:r>
              <a:rPr lang="ru-RU" sz="1400" i="1" dirty="0" err="1"/>
              <a:t>довго</a:t>
            </a:r>
            <a:r>
              <a:rPr lang="ru-RU" sz="1400" i="1" dirty="0"/>
              <a:t> </a:t>
            </a:r>
            <a:r>
              <a:rPr lang="ru-RU" sz="1400" i="1" dirty="0" err="1"/>
              <a:t>зберігаються</a:t>
            </a:r>
            <a:r>
              <a:rPr lang="ru-RU" sz="1400" i="1" dirty="0"/>
              <a:t> </a:t>
            </a:r>
            <a:r>
              <a:rPr lang="ru-RU" sz="1400" i="1" dirty="0" err="1" smtClean="0"/>
              <a:t>вприроді</a:t>
            </a:r>
            <a:r>
              <a:rPr lang="ru-RU" sz="1400" i="1" dirty="0" smtClean="0"/>
              <a:t> </a:t>
            </a:r>
            <a:r>
              <a:rPr lang="ru-RU" sz="1400" dirty="0" smtClean="0"/>
              <a:t>(</a:t>
            </a:r>
            <a:r>
              <a:rPr lang="ru-RU" sz="1400" dirty="0" err="1" smtClean="0"/>
              <a:t>пластмаси</a:t>
            </a:r>
            <a:r>
              <a:rPr lang="ru-RU" sz="1400" dirty="0"/>
              <a:t>, </a:t>
            </a:r>
            <a:r>
              <a:rPr lang="ru-RU" sz="1400" dirty="0" err="1"/>
              <a:t>поліетилени</a:t>
            </a:r>
            <a:r>
              <a:rPr lang="ru-RU" sz="1400" dirty="0"/>
              <a:t>, </a:t>
            </a:r>
            <a:r>
              <a:rPr lang="ru-RU" sz="1400" dirty="0" err="1"/>
              <a:t>деякі</a:t>
            </a:r>
            <a:r>
              <a:rPr lang="ru-RU" sz="1400" dirty="0"/>
              <a:t> метали, </a:t>
            </a:r>
            <a:r>
              <a:rPr lang="ru-RU" sz="1400" dirty="0" err="1"/>
              <a:t>скло</a:t>
            </a:r>
            <a:r>
              <a:rPr lang="ru-RU" sz="1400" dirty="0"/>
              <a:t>, </a:t>
            </a:r>
            <a:r>
              <a:rPr lang="ru-RU" sz="1400" dirty="0" err="1"/>
              <a:t>радіоактивні</a:t>
            </a:r>
            <a:r>
              <a:rPr lang="ru-RU" sz="1400" dirty="0"/>
              <a:t> </a:t>
            </a:r>
            <a:r>
              <a:rPr lang="ru-RU" sz="1400" dirty="0" err="1"/>
              <a:t>речовини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великим </a:t>
            </a:r>
            <a:r>
              <a:rPr lang="ru-RU" sz="1400" dirty="0" err="1" smtClean="0"/>
              <a:t>періодом</a:t>
            </a:r>
            <a:r>
              <a:rPr lang="ru-RU" sz="1400" dirty="0" smtClean="0"/>
              <a:t> </a:t>
            </a:r>
            <a:r>
              <a:rPr lang="ru-RU" sz="1400" dirty="0" err="1" smtClean="0"/>
              <a:t>напіврозпаду</a:t>
            </a:r>
            <a:r>
              <a:rPr lang="ru-RU" sz="1400" dirty="0" smtClean="0"/>
              <a:t> </a:t>
            </a:r>
            <a:r>
              <a:rPr lang="ru-RU" sz="1400" dirty="0" err="1"/>
              <a:t>тощо</a:t>
            </a:r>
            <a:r>
              <a:rPr lang="ru-RU" sz="1400" dirty="0"/>
              <a:t>).</a:t>
            </a:r>
          </a:p>
          <a:p>
            <a:pPr algn="just"/>
            <a:r>
              <a:rPr lang="ru-RU" sz="1400" i="1" dirty="0" err="1"/>
              <a:t>Нестійкі</a:t>
            </a:r>
            <a:r>
              <a:rPr lang="ru-RU" sz="1400" i="1" dirty="0"/>
              <a:t> </a:t>
            </a:r>
            <a:r>
              <a:rPr lang="ru-RU" sz="1400" i="1" dirty="0" err="1"/>
              <a:t>забруднювальні</a:t>
            </a:r>
            <a:r>
              <a:rPr lang="ru-RU" sz="1400" i="1" dirty="0"/>
              <a:t> </a:t>
            </a:r>
            <a:r>
              <a:rPr lang="ru-RU" sz="1400" i="1" dirty="0" err="1"/>
              <a:t>речовини</a:t>
            </a:r>
            <a:r>
              <a:rPr lang="ru-RU" sz="1400" i="1" dirty="0"/>
              <a:t> – </a:t>
            </a:r>
            <a:r>
              <a:rPr lang="ru-RU" sz="1400" i="1" dirty="0" err="1"/>
              <a:t>це</a:t>
            </a:r>
            <a:r>
              <a:rPr lang="ru-RU" sz="1400" i="1" dirty="0"/>
              <a:t> </a:t>
            </a:r>
            <a:r>
              <a:rPr lang="ru-RU" sz="1400" i="1" dirty="0" err="1"/>
              <a:t>такі</a:t>
            </a:r>
            <a:r>
              <a:rPr lang="ru-RU" sz="1400" i="1" dirty="0"/>
              <a:t>, </a:t>
            </a:r>
            <a:r>
              <a:rPr lang="ru-RU" sz="1400" i="1" dirty="0" err="1"/>
              <a:t>які</a:t>
            </a:r>
            <a:r>
              <a:rPr lang="ru-RU" sz="1400" i="1" dirty="0"/>
              <a:t> </a:t>
            </a:r>
            <a:r>
              <a:rPr lang="ru-RU" sz="1400" i="1" dirty="0" err="1" smtClean="0"/>
              <a:t>швидко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розкладаються</a:t>
            </a:r>
            <a:r>
              <a:rPr lang="ru-RU" sz="1400" i="1" dirty="0" smtClean="0"/>
              <a:t>, </a:t>
            </a:r>
            <a:r>
              <a:rPr lang="ru-RU" sz="1400" dirty="0" err="1" smtClean="0"/>
              <a:t>розчиняються</a:t>
            </a:r>
            <a:r>
              <a:rPr lang="ru-RU" sz="1400" dirty="0"/>
              <a:t>, </a:t>
            </a:r>
            <a:r>
              <a:rPr lang="ru-RU" sz="1400" dirty="0" err="1"/>
              <a:t>нейтралізуються</a:t>
            </a:r>
            <a:r>
              <a:rPr lang="ru-RU" sz="1400" dirty="0"/>
              <a:t> в природному </a:t>
            </a:r>
            <a:r>
              <a:rPr lang="ru-RU" sz="1400" dirty="0" err="1"/>
              <a:t>середовищі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впливом</a:t>
            </a:r>
            <a:r>
              <a:rPr lang="ru-RU" sz="1400" dirty="0"/>
              <a:t> </a:t>
            </a:r>
            <a:r>
              <a:rPr lang="ru-RU" sz="1400" dirty="0" err="1"/>
              <a:t>різних</a:t>
            </a:r>
            <a:r>
              <a:rPr lang="ru-RU" sz="1400" dirty="0"/>
              <a:t> </a:t>
            </a:r>
            <a:r>
              <a:rPr lang="ru-RU" sz="1400" dirty="0" err="1"/>
              <a:t>факторів</a:t>
            </a:r>
            <a:r>
              <a:rPr lang="ru-RU" sz="1400" dirty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процесів</a:t>
            </a:r>
            <a:r>
              <a:rPr lang="ru-RU" sz="1400" dirty="0"/>
              <a:t>.</a:t>
            </a:r>
          </a:p>
          <a:p>
            <a:pPr algn="just"/>
            <a:r>
              <a:rPr lang="ru-RU" sz="1400" i="1" dirty="0" err="1"/>
              <a:t>Середньої</a:t>
            </a:r>
            <a:r>
              <a:rPr lang="ru-RU" sz="1400" i="1" dirty="0"/>
              <a:t> </a:t>
            </a:r>
            <a:r>
              <a:rPr lang="ru-RU" sz="1400" i="1" dirty="0" err="1"/>
              <a:t>стійкості</a:t>
            </a:r>
            <a:r>
              <a:rPr lang="ru-RU" sz="1400" i="1" dirty="0"/>
              <a:t> </a:t>
            </a:r>
            <a:r>
              <a:rPr lang="ru-RU" sz="1400" i="1" dirty="0" err="1"/>
              <a:t>забруднювальні</a:t>
            </a:r>
            <a:r>
              <a:rPr lang="ru-RU" sz="1400" i="1" dirty="0"/>
              <a:t> </a:t>
            </a:r>
            <a:r>
              <a:rPr lang="ru-RU" sz="1400" i="1" dirty="0" err="1"/>
              <a:t>речовини</a:t>
            </a:r>
            <a:r>
              <a:rPr lang="ru-RU" sz="1400" i="1" dirty="0"/>
              <a:t> – </a:t>
            </a:r>
            <a:r>
              <a:rPr lang="ru-RU" sz="1400" i="1" dirty="0" err="1"/>
              <a:t>негативний</a:t>
            </a:r>
            <a:r>
              <a:rPr lang="ru-RU" sz="1400" i="1" dirty="0"/>
              <a:t> </a:t>
            </a:r>
            <a:r>
              <a:rPr lang="ru-RU" sz="1400" i="1" dirty="0" err="1" smtClean="0"/>
              <a:t>вплив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яких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відбувається</a:t>
            </a:r>
            <a:r>
              <a:rPr lang="ru-RU" sz="1400" i="1" dirty="0" smtClean="0"/>
              <a:t> </a:t>
            </a:r>
            <a:r>
              <a:rPr lang="ru-RU" sz="1400" dirty="0" err="1" smtClean="0"/>
              <a:t>певний</a:t>
            </a:r>
            <a:r>
              <a:rPr lang="ru-RU" sz="1400" dirty="0" smtClean="0"/>
              <a:t> </a:t>
            </a:r>
            <a:r>
              <a:rPr lang="ru-RU" sz="1400" dirty="0" err="1"/>
              <a:t>термін</a:t>
            </a:r>
            <a:r>
              <a:rPr lang="ru-RU" sz="1400" dirty="0"/>
              <a:t> часу, а </a:t>
            </a:r>
            <a:r>
              <a:rPr lang="ru-RU" sz="1400" dirty="0" err="1"/>
              <a:t>потім</a:t>
            </a:r>
            <a:r>
              <a:rPr lang="ru-RU" sz="1400" dirty="0"/>
              <a:t> </a:t>
            </a:r>
            <a:r>
              <a:rPr lang="ru-RU" sz="1400" dirty="0" err="1"/>
              <a:t>зникає</a:t>
            </a:r>
            <a:r>
              <a:rPr lang="ru-RU" sz="1400" dirty="0"/>
              <a:t>.</a:t>
            </a:r>
          </a:p>
          <a:p>
            <a:pPr algn="just"/>
            <a:r>
              <a:rPr lang="ru-RU" sz="1400" i="1" dirty="0" err="1"/>
              <a:t>Первинні</a:t>
            </a:r>
            <a:r>
              <a:rPr lang="ru-RU" sz="1400" i="1" dirty="0"/>
              <a:t> </a:t>
            </a:r>
            <a:r>
              <a:rPr lang="ru-RU" sz="1400" i="1" dirty="0" err="1"/>
              <a:t>забруднювальні</a:t>
            </a:r>
            <a:r>
              <a:rPr lang="ru-RU" sz="1400" i="1" dirty="0"/>
              <a:t> </a:t>
            </a:r>
            <a:r>
              <a:rPr lang="ru-RU" sz="1400" i="1" dirty="0" err="1"/>
              <a:t>речовини</a:t>
            </a:r>
            <a:r>
              <a:rPr lang="ru-RU" sz="1400" i="1" dirty="0"/>
              <a:t> – </a:t>
            </a:r>
            <a:r>
              <a:rPr lang="ru-RU" sz="1400" i="1" dirty="0" err="1"/>
              <a:t>утворюються</a:t>
            </a:r>
            <a:r>
              <a:rPr lang="ru-RU" sz="1400" i="1" dirty="0"/>
              <a:t> </a:t>
            </a:r>
            <a:r>
              <a:rPr lang="ru-RU" sz="1400" i="1" dirty="0" err="1" smtClean="0"/>
              <a:t>безпосередньо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під</a:t>
            </a:r>
            <a:r>
              <a:rPr lang="ru-RU" sz="1400" i="1" dirty="0" smtClean="0"/>
              <a:t> </a:t>
            </a:r>
            <a:r>
              <a:rPr lang="ru-RU" sz="1400" i="1" dirty="0"/>
              <a:t>час </a:t>
            </a:r>
            <a:r>
              <a:rPr lang="ru-RU" sz="1400" i="1" dirty="0" err="1" smtClean="0"/>
              <a:t>природних</a:t>
            </a:r>
            <a:r>
              <a:rPr lang="ru-RU" sz="1400" i="1" dirty="0" smtClean="0"/>
              <a:t> </a:t>
            </a:r>
            <a:r>
              <a:rPr lang="ru-RU" sz="1400" dirty="0" smtClean="0"/>
              <a:t>та </a:t>
            </a:r>
            <a:r>
              <a:rPr lang="ru-RU" sz="1400" dirty="0" err="1"/>
              <a:t>техногенних</a:t>
            </a:r>
            <a:r>
              <a:rPr lang="ru-RU" sz="1400" dirty="0"/>
              <a:t> </a:t>
            </a:r>
            <a:r>
              <a:rPr lang="ru-RU" sz="1400" dirty="0" err="1"/>
              <a:t>процесів</a:t>
            </a:r>
            <a:r>
              <a:rPr lang="ru-RU" sz="1400" dirty="0"/>
              <a:t>.</a:t>
            </a:r>
          </a:p>
          <a:p>
            <a:pPr algn="just"/>
            <a:r>
              <a:rPr lang="ru-RU" sz="1400" i="1" dirty="0" err="1"/>
              <a:t>Вторинні</a:t>
            </a:r>
            <a:r>
              <a:rPr lang="ru-RU" sz="1400" i="1" dirty="0"/>
              <a:t> </a:t>
            </a:r>
            <a:r>
              <a:rPr lang="ru-RU" sz="1400" i="1" dirty="0" err="1"/>
              <a:t>забруднювальні</a:t>
            </a:r>
            <a:r>
              <a:rPr lang="ru-RU" sz="1400" i="1" dirty="0"/>
              <a:t> </a:t>
            </a:r>
            <a:r>
              <a:rPr lang="ru-RU" sz="1400" i="1" dirty="0" err="1"/>
              <a:t>речовини</a:t>
            </a:r>
            <a:r>
              <a:rPr lang="ru-RU" sz="1400" i="1" dirty="0"/>
              <a:t> – </a:t>
            </a:r>
            <a:r>
              <a:rPr lang="ru-RU" sz="1400" i="1" dirty="0" err="1"/>
              <a:t>утворюються</a:t>
            </a:r>
            <a:r>
              <a:rPr lang="ru-RU" sz="1400" i="1" dirty="0"/>
              <a:t> </a:t>
            </a:r>
            <a:r>
              <a:rPr lang="ru-RU" sz="1400" i="1" dirty="0" err="1"/>
              <a:t>під</a:t>
            </a:r>
            <a:r>
              <a:rPr lang="ru-RU" sz="1400" i="1" dirty="0"/>
              <a:t> час </a:t>
            </a:r>
            <a:r>
              <a:rPr lang="ru-RU" sz="1400" i="1" dirty="0" err="1"/>
              <a:t>фізико-хімічних</a:t>
            </a:r>
            <a:r>
              <a:rPr lang="ru-RU" sz="1400" i="1" dirty="0"/>
              <a:t> </a:t>
            </a:r>
            <a:r>
              <a:rPr lang="ru-RU" sz="1400" i="1" dirty="0" err="1" smtClean="0"/>
              <a:t>процесів</a:t>
            </a:r>
            <a:r>
              <a:rPr lang="ru-RU" sz="1400" i="1" dirty="0" smtClean="0"/>
              <a:t>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</a:t>
            </a:r>
            <a:r>
              <a:rPr lang="ru-RU" sz="1400" dirty="0" err="1"/>
              <a:t>відбуваються</a:t>
            </a:r>
            <a:r>
              <a:rPr lang="ru-RU" sz="1400" dirty="0"/>
              <a:t> в </a:t>
            </a:r>
            <a:r>
              <a:rPr lang="ru-RU" sz="1400" dirty="0" err="1"/>
              <a:t>навколишньому</a:t>
            </a:r>
            <a:r>
              <a:rPr lang="ru-RU" sz="1400" dirty="0"/>
              <a:t> </a:t>
            </a:r>
            <a:r>
              <a:rPr lang="ru-RU" sz="1400" dirty="0" err="1"/>
              <a:t>середовищі</a:t>
            </a:r>
            <a:r>
              <a:rPr lang="ru-RU" sz="1400" dirty="0"/>
              <a:t>. </a:t>
            </a:r>
            <a:r>
              <a:rPr lang="ru-RU" sz="1400" dirty="0" err="1"/>
              <a:t>Наприклад</a:t>
            </a:r>
            <a:r>
              <a:rPr lang="ru-RU" sz="1400" dirty="0"/>
              <a:t>, </a:t>
            </a:r>
            <a:r>
              <a:rPr lang="ru-RU" sz="1400" dirty="0" err="1"/>
              <a:t>фреони</a:t>
            </a:r>
            <a:r>
              <a:rPr lang="ru-RU" sz="1400" dirty="0"/>
              <a:t> (</a:t>
            </a:r>
            <a:r>
              <a:rPr lang="ru-RU" sz="1400" dirty="0" err="1"/>
              <a:t>хімічно</a:t>
            </a:r>
            <a:r>
              <a:rPr lang="ru-RU" sz="1400" dirty="0"/>
              <a:t> </a:t>
            </a:r>
            <a:r>
              <a:rPr lang="ru-RU" sz="1400" dirty="0" err="1"/>
              <a:t>інертні</a:t>
            </a:r>
            <a:r>
              <a:rPr lang="ru-RU" sz="1400" dirty="0"/>
              <a:t> </a:t>
            </a:r>
            <a:r>
              <a:rPr lang="ru-RU" sz="1400" dirty="0" smtClean="0"/>
              <a:t>гази </a:t>
            </a:r>
            <a:r>
              <a:rPr lang="ru-RU" sz="1400" dirty="0" err="1" smtClean="0"/>
              <a:t>біля</a:t>
            </a:r>
            <a:r>
              <a:rPr lang="ru-RU" sz="1400" dirty="0" smtClean="0"/>
              <a:t> </a:t>
            </a:r>
            <a:r>
              <a:rPr lang="ru-RU" sz="1400" dirty="0" err="1"/>
              <a:t>поверхні</a:t>
            </a:r>
            <a:r>
              <a:rPr lang="ru-RU" sz="1400" dirty="0"/>
              <a:t> </a:t>
            </a:r>
            <a:r>
              <a:rPr lang="ru-RU" sz="1400" dirty="0" err="1"/>
              <a:t>Землі</a:t>
            </a:r>
            <a:r>
              <a:rPr lang="ru-RU" sz="1400" dirty="0"/>
              <a:t>) </a:t>
            </a:r>
            <a:r>
              <a:rPr lang="ru-RU" sz="1400" i="1" dirty="0"/>
              <a:t>–досягнувши </a:t>
            </a:r>
            <a:r>
              <a:rPr lang="ru-RU" sz="1400" i="1" dirty="0" err="1"/>
              <a:t>поверхні</a:t>
            </a:r>
            <a:r>
              <a:rPr lang="ru-RU" sz="1400" i="1" dirty="0"/>
              <a:t> озонового шару </a:t>
            </a:r>
            <a:r>
              <a:rPr lang="ru-RU" sz="1400" i="1" dirty="0" err="1"/>
              <a:t>утворюють</a:t>
            </a:r>
            <a:r>
              <a:rPr lang="ru-RU" sz="1400" i="1" dirty="0"/>
              <a:t> </a:t>
            </a:r>
            <a:r>
              <a:rPr lang="ru-RU" sz="1400" i="1" dirty="0" err="1"/>
              <a:t>іон</a:t>
            </a:r>
            <a:r>
              <a:rPr lang="ru-RU" sz="1400" i="1" dirty="0"/>
              <a:t> хлору, </a:t>
            </a:r>
            <a:r>
              <a:rPr lang="ru-RU" sz="1400" i="1" dirty="0" smtClean="0"/>
              <a:t>у </a:t>
            </a:r>
            <a:r>
              <a:rPr lang="ru-RU" sz="1400" dirty="0" err="1" smtClean="0"/>
              <a:t>результаті</a:t>
            </a:r>
            <a:r>
              <a:rPr lang="ru-RU" sz="1400" dirty="0" smtClean="0"/>
              <a:t> </a:t>
            </a:r>
            <a:r>
              <a:rPr lang="ru-RU" sz="1400" dirty="0" err="1"/>
              <a:t>фотохімічної</a:t>
            </a:r>
            <a:r>
              <a:rPr lang="ru-RU" sz="1400" dirty="0"/>
              <a:t> </a:t>
            </a:r>
            <a:r>
              <a:rPr lang="ru-RU" sz="1400" dirty="0" err="1"/>
              <a:t>реакції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впливом</a:t>
            </a:r>
            <a:r>
              <a:rPr lang="ru-RU" sz="1400" dirty="0"/>
              <a:t> </a:t>
            </a:r>
            <a:r>
              <a:rPr lang="ru-RU" sz="1400" dirty="0" err="1"/>
              <a:t>ультрафіолетового</a:t>
            </a:r>
            <a:r>
              <a:rPr lang="ru-RU" sz="1400" dirty="0"/>
              <a:t> </a:t>
            </a:r>
            <a:r>
              <a:rPr lang="ru-RU" sz="1400" dirty="0" err="1"/>
              <a:t>випромінювання</a:t>
            </a:r>
            <a:r>
              <a:rPr lang="ru-RU" sz="1400" dirty="0"/>
              <a:t>, </a:t>
            </a:r>
            <a:r>
              <a:rPr lang="ru-RU" sz="1400" dirty="0" err="1" smtClean="0"/>
              <a:t>який</a:t>
            </a:r>
            <a:r>
              <a:rPr lang="ru-RU" sz="1400" dirty="0" smtClean="0"/>
              <a:t> </a:t>
            </a:r>
            <a:r>
              <a:rPr lang="ru-RU" sz="1400" dirty="0" err="1" smtClean="0"/>
              <a:t>спричиняє</a:t>
            </a:r>
            <a:r>
              <a:rPr lang="ru-RU" sz="1400" dirty="0" smtClean="0"/>
              <a:t> </a:t>
            </a:r>
            <a:r>
              <a:rPr lang="ru-RU" sz="1400" dirty="0" err="1"/>
              <a:t>руйнування</a:t>
            </a:r>
            <a:r>
              <a:rPr lang="ru-RU" sz="1400" dirty="0"/>
              <a:t> озонового </a:t>
            </a:r>
            <a:r>
              <a:rPr lang="ru-RU" sz="1400" dirty="0" err="1"/>
              <a:t>екрану</a:t>
            </a:r>
            <a:r>
              <a:rPr lang="ru-RU" sz="1400" dirty="0"/>
              <a:t> </a:t>
            </a:r>
            <a:r>
              <a:rPr lang="ru-RU" sz="1400" dirty="0" err="1"/>
              <a:t>планети</a:t>
            </a:r>
            <a:r>
              <a:rPr lang="ru-RU" sz="1400" dirty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133</TotalTime>
  <Words>4672</Words>
  <Application>Microsoft Office PowerPoint</Application>
  <PresentationFormat>Экран (4:3)</PresentationFormat>
  <Paragraphs>154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Бумажная</vt:lpstr>
      <vt:lpstr>Лекція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</dc:title>
  <dc:creator>Руслан Аминов</dc:creator>
  <cp:lastModifiedBy>Руслан Аминов</cp:lastModifiedBy>
  <cp:revision>82</cp:revision>
  <dcterms:created xsi:type="dcterms:W3CDTF">2024-02-11T21:59:32Z</dcterms:created>
  <dcterms:modified xsi:type="dcterms:W3CDTF">2024-02-12T21:40:59Z</dcterms:modified>
</cp:coreProperties>
</file>