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4660"/>
  </p:normalViewPr>
  <p:slideViewPr>
    <p:cSldViewPr>
      <p:cViewPr varScale="1">
        <p:scale>
          <a:sx n="83" d="100"/>
          <a:sy n="83" d="100"/>
        </p:scale>
        <p:origin x="1771"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24.10.2025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24.10.2025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Газотурбінні установки</a:t>
            </a:r>
          </a:p>
        </p:txBody>
      </p:sp>
    </p:spTree>
    <p:extLst>
      <p:ext uri="{BB962C8B-B14F-4D97-AF65-F5344CB8AC3E}">
        <p14:creationId xmlns:p14="http://schemas.microsoft.com/office/powerpoint/2010/main" val="372158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Загальна інформація</a:t>
            </a:r>
          </a:p>
        </p:txBody>
      </p:sp>
      <p:sp>
        <p:nvSpPr>
          <p:cNvPr id="3" name="Объект 2"/>
          <p:cNvSpPr>
            <a:spLocks noGrp="1"/>
          </p:cNvSpPr>
          <p:nvPr>
            <p:ph idx="1"/>
          </p:nvPr>
        </p:nvSpPr>
        <p:spPr>
          <a:xfrm>
            <a:off x="457200" y="1600200"/>
            <a:ext cx="4618856" cy="4525963"/>
          </a:xfrm>
        </p:spPr>
        <p:txBody>
          <a:bodyPr>
            <a:normAutofit fontScale="92500" lnSpcReduction="20000"/>
          </a:bodyPr>
          <a:lstStyle/>
          <a:p>
            <a:pPr marL="0" indent="0">
              <a:buNone/>
            </a:pPr>
            <a:r>
              <a:rPr lang="uk-UA" sz="1400" dirty="0"/>
              <a:t>Газотурбінні установки (ГТУ) або двигуни по-своєму унікальні: наприклад, цей спосіб перетворення енергії було відкрито ще в середньовіччі. Проте на практиці для масового використання їх було впроваджено відносно недавно, близько 120-130 років тому. Це стало великим досягненням людства, науки і техніки на той час, оскільки ГТУ поклали початок в розвитку потужних теплоенергетичних установок. Так, реактивні двигуни сучасних літаків, як не диво, також віднесено до установок цього класу. Вони дуже важливі в наш час, оскільки переважну кількість енергії від потужних електростанцій ми отримуємо саме завдяки цьому винаходу, хоча парогазові установки (ПГУ) це трішки інша тема. Це робить енергосистеми гнучкими, але підвищення ефективності ТЕС досягається саме завдяки ГТУ. </a:t>
            </a:r>
            <a:r>
              <a:rPr lang="en-US" sz="1400" dirty="0"/>
              <a:t> </a:t>
            </a:r>
            <a:r>
              <a:rPr lang="uk-UA" sz="1400" dirty="0"/>
              <a:t>Досить широкого поширення газотурбінні двигуни набули в </a:t>
            </a:r>
            <a:r>
              <a:rPr lang="uk-UA" sz="1400" dirty="0" err="1"/>
              <a:t>когенерації</a:t>
            </a:r>
            <a:r>
              <a:rPr lang="uk-UA" sz="1400" dirty="0"/>
              <a:t> (системи автономного забезпечення об’єкта чи мікрорайону електричною та тепловою енергією). Так як на ТЕС застосовують воду як теплоносій, попередньо гріючи її до високих температур, сфера ГТУ в цьому напрямку почала згортатися, але ненадовго. Згодом вчені помітили, що використовувати розжарений газ під тиском від цих установок краще, ніж використовувати як проміжний теплоносій водяну пару для ПГУ. Окрім цього для останніх потрібна була котельня, конденсатор і ще чимало громіздких приладів, а для ГТУ не треба вода для охолодження, ГТУ більш проста, легка і надійна. Перевагою першої турбіни Джона </a:t>
            </a:r>
            <a:r>
              <a:rPr lang="uk-UA" sz="1400" dirty="0" err="1"/>
              <a:t>Барбера</a:t>
            </a:r>
            <a:r>
              <a:rPr lang="uk-UA" sz="1400" dirty="0"/>
              <a:t> була невимогливість до видів палива.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628800"/>
            <a:ext cx="379162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49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4402832" cy="5937523"/>
          </a:xfrm>
        </p:spPr>
        <p:txBody>
          <a:bodyPr>
            <a:normAutofit fontScale="85000" lnSpcReduction="20000"/>
          </a:bodyPr>
          <a:lstStyle/>
          <a:p>
            <a:pPr marL="0" indent="0">
              <a:buNone/>
            </a:pPr>
            <a:r>
              <a:rPr lang="uk-UA" sz="1400" dirty="0"/>
              <a:t>Газотурбінна установка — це тепловий двигун, де спочатку компресором стискають повітря, надаючи йому високу температуру й тиск за допомогою стороннього джерела енергії при запуску (часто для цього попередньо стискають повітря, а в момент запуску подають його на </a:t>
            </a:r>
            <a:r>
              <a:rPr lang="uk-UA" sz="1400" dirty="0" err="1"/>
              <a:t>лотапі</a:t>
            </a:r>
            <a:r>
              <a:rPr lang="uk-UA" sz="1400" dirty="0"/>
              <a:t> турбіни, що на однім валу з компресором), потім в розжарене до високої температури повітря насосом подають паливо, яке спалахує і виділяє величезну кількість теплоти. Через високий тиск у камері згоряння теплова енергія перетворюється у механічну і обертає турбіну.  Це призводить до того, що процес стає </a:t>
            </a:r>
            <a:r>
              <a:rPr lang="uk-UA" sz="1400" dirty="0" err="1"/>
              <a:t>самопідтримуваним</a:t>
            </a:r>
            <a:r>
              <a:rPr lang="uk-UA" sz="1400" dirty="0"/>
              <a:t> аж до закінчення палива. ГТУ бувають відкритого і закритого типу, в залежності від призначення. Перші переважно застосовуються як реактивні двигуни в літаках і вони постійного горіння зі сталим тиском, температурою, потужністю тощо і побудовані, орієнтуючись на досвід саме в галузі авіації. ГТУ другого типу призначені для застосуванні в </a:t>
            </a:r>
            <a:r>
              <a:rPr lang="uk-UA" sz="1400" dirty="0" err="1"/>
              <a:t>когенеративних</a:t>
            </a:r>
            <a:r>
              <a:rPr lang="uk-UA" sz="1400" dirty="0"/>
              <a:t> установках, приводу потужних механізмів, але вони переривистого горіння, зі сталим об’ємом, а проектувальники орієнтуються вже тут на досвід будування парових турбін для ТЕС. Останні характеризуються більш помірними температурами і не потребують особливих систем охолодження, в корпусі мають один масивний </a:t>
            </a:r>
            <a:r>
              <a:rPr lang="uk-UA" sz="1400" dirty="0" err="1"/>
              <a:t>вал-</a:t>
            </a:r>
            <a:r>
              <a:rPr lang="uk-UA" sz="1400" dirty="0"/>
              <a:t> ротор на двох опорах з барабанно-дисковими жорсткими турбінами, що можуть бути суцільні з корпусом або ні. Силова турбіна приводить в рух компресор, допоміжна — навантаження. Щодо систем охолодження, то найперші в світі ГТУ (які зовсім не були схожі на сучасні) мали систему водяного охолодження, яка було дуже недосконала: вода періодично впорскувалася в камеру згоряння, забираючи багато і  ефективної для роботи енергії, заважала горінню. Пізніше воду почали подавати через магістральний (у валу) та радіальні (у лопатях турбіни) каналах, що значно підвищило ККД. З винайденням міцніших матеріалів системою охолодження взагалі нехтували, але це знижувало робочу температуру. Тепер же охолодження проводиться тим, що лопатки першого ступеня спрямовують потік повітря через спеціальні зазори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410445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12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4114800" cy="5865515"/>
          </a:xfrm>
        </p:spPr>
        <p:txBody>
          <a:bodyPr>
            <a:normAutofit fontScale="85000" lnSpcReduction="20000"/>
          </a:bodyPr>
          <a:lstStyle/>
          <a:p>
            <a:pPr marL="0" indent="0">
              <a:buNone/>
            </a:pPr>
            <a:r>
              <a:rPr lang="uk-UA" sz="1400" dirty="0"/>
              <a:t>Корпус роблять масивним, зазвичай відлитий цілісно з готовими монтажними конструкціями для силового обладнання. На внутрішній поверхні нанесено термостійкий </a:t>
            </a:r>
            <a:r>
              <a:rPr lang="uk-UA" sz="1400" dirty="0" err="1"/>
              <a:t>теплоізолят</a:t>
            </a:r>
            <a:r>
              <a:rPr lang="uk-UA" sz="1400" dirty="0"/>
              <a:t> для зменшення марних теплових втрат. До речі, слід згадати, що майже всі теплові установки мають найвищий ККД до  50 %, тобто половина від загальної маси палива гріє атмосферу, на відміну від електричних приладів. Але, на жаль, це реальність від якої не втекти, бо первинна енергія для потужних агрегатів, в тому числі для вироблення електроенергії, це хімічна енергія палива, перетворена в механічну внаслідок його згоряння, а потім в корисну роботу, яка вимагається. Єдиний шлях скорочення цих втрат — використання цієї енергії на потреби підприємств або опалення. Найпростіше обладнання — вхідний направляючий та вихідний сопловий апарати для підвищення аеродинамічних показників установки. Корпус охолоджують обдуванням його поверхні. У всіх ГТУ використовують внутрішні та </a:t>
            </a:r>
            <a:r>
              <a:rPr lang="uk-UA" sz="1400" dirty="0" err="1"/>
              <a:t>напівзовнішні</a:t>
            </a:r>
            <a:r>
              <a:rPr lang="uk-UA" sz="1400" dirty="0"/>
              <a:t> камери згоряння, що пов’язано зі сферою застосування. Перший тип більше підходить для виробничої діяльності, інший — для аерокосмічної. Останні добре працюють там, де важлива повнота використання палива, але це часто збільшує розміри установки, а також потреби в паливі. Внутрішні камери розбиваються на кілька менших для кращого перерозподілу газових потоків. Щодо реактивних двигунів, то вони мають по 2 компресори та 2 турбіни на низький та високий тиск, вал має три опори. Ротори збірні дискові (диски мають радіальні кутові лопаті з посиленою стяжкою по зовнішній і несучій поверхні (для турбін) або без них прямо на секціях ротора (для компресів, через менший діаметр)) з однією головною, а часто ще й кількома допоміжними стяжками. Кругові стяжки лопаток турбін називають дефлекторами. Система охолодження є частиною самих турбін, оскільки їх хвостовий сегмент має відмінну конструкцію від інших і допомагає проганяти повітря через установку.</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32656"/>
            <a:ext cx="403244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92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4114800" cy="5793507"/>
          </a:xfrm>
        </p:spPr>
        <p:txBody>
          <a:bodyPr>
            <a:normAutofit fontScale="85000" lnSpcReduction="20000"/>
          </a:bodyPr>
          <a:lstStyle/>
          <a:p>
            <a:pPr marL="0" indent="0">
              <a:buNone/>
            </a:pPr>
            <a:r>
              <a:rPr lang="uk-UA" sz="1400" dirty="0"/>
              <a:t>Розташування камери згоряння між компресором і турбіною дозволяє створити ефект продувки, роблячи процес горіння максимально ефективним, зменшуючи спротив повітря (при застосуванні в авіації), а також габарити. Інколи турбіну і компресор високого тиску садять на окремий вал, що створює важкі умови роботи для середньої опори, а щоб цих складнощів уникнути і установка була більш надійною, на один головний вал садять два компресори і дві турбіни, а другу опору виносять за межі камери горіння. Корпус двостінний порожнистий, причому зовнішній надміцний, а внутрішній теплоізоляційний. </a:t>
            </a:r>
            <a:r>
              <a:rPr lang="ru-RU" sz="1400" dirty="0" err="1"/>
              <a:t>Порожнини</a:t>
            </a:r>
            <a:r>
              <a:rPr lang="ru-RU" sz="1400" dirty="0"/>
              <a:t> </a:t>
            </a:r>
            <a:r>
              <a:rPr lang="ru-RU" sz="1400" dirty="0" err="1"/>
              <a:t>виконують</a:t>
            </a:r>
            <a:r>
              <a:rPr lang="ru-RU" sz="1400" dirty="0"/>
              <a:t> роль не </a:t>
            </a:r>
            <a:r>
              <a:rPr lang="ru-RU" sz="1400" dirty="0" err="1"/>
              <a:t>стільки</a:t>
            </a:r>
            <a:r>
              <a:rPr lang="ru-RU" sz="1400" dirty="0"/>
              <a:t> </a:t>
            </a:r>
            <a:r>
              <a:rPr lang="ru-RU" sz="1400" dirty="0" err="1"/>
              <a:t>теплоізоляції</a:t>
            </a:r>
            <a:r>
              <a:rPr lang="ru-RU" sz="1400" dirty="0"/>
              <a:t>, як </a:t>
            </a:r>
            <a:r>
              <a:rPr lang="ru-RU" sz="1400" dirty="0" err="1"/>
              <a:t>охолоджуючої</a:t>
            </a:r>
            <a:r>
              <a:rPr lang="ru-RU" sz="1400" dirty="0"/>
              <a:t> </a:t>
            </a:r>
            <a:r>
              <a:rPr lang="ru-RU" sz="1400" dirty="0" err="1"/>
              <a:t>конструкції</a:t>
            </a:r>
            <a:r>
              <a:rPr lang="ru-RU" sz="1400" dirty="0"/>
              <a:t>. </a:t>
            </a:r>
            <a:r>
              <a:rPr lang="ru-RU" sz="1400" dirty="0" err="1"/>
              <a:t>Компресор</a:t>
            </a:r>
            <a:r>
              <a:rPr lang="ru-RU" sz="1400" dirty="0"/>
              <a:t> </a:t>
            </a:r>
            <a:r>
              <a:rPr lang="ru-RU" sz="1400" dirty="0" err="1"/>
              <a:t>нагнітає</a:t>
            </a:r>
            <a:r>
              <a:rPr lang="ru-RU" sz="1400" dirty="0"/>
              <a:t> </a:t>
            </a:r>
            <a:r>
              <a:rPr lang="ru-RU" sz="1400" dirty="0" err="1"/>
              <a:t>великі</a:t>
            </a:r>
            <a:r>
              <a:rPr lang="ru-RU" sz="1400" dirty="0"/>
              <a:t> </a:t>
            </a:r>
            <a:r>
              <a:rPr lang="ru-RU" sz="1400" dirty="0" err="1"/>
              <a:t>об’єми</a:t>
            </a:r>
            <a:r>
              <a:rPr lang="ru-RU" sz="1400" dirty="0"/>
              <a:t> </a:t>
            </a:r>
            <a:r>
              <a:rPr lang="ru-RU" sz="1400" dirty="0" err="1"/>
              <a:t>повітря</a:t>
            </a:r>
            <a:r>
              <a:rPr lang="ru-RU" sz="1400" dirty="0"/>
              <a:t>, </a:t>
            </a:r>
            <a:r>
              <a:rPr lang="ru-RU" sz="1400" dirty="0" err="1"/>
              <a:t>підвищуючи</a:t>
            </a:r>
            <a:r>
              <a:rPr lang="ru-RU" sz="1400" dirty="0"/>
              <a:t> </a:t>
            </a:r>
            <a:r>
              <a:rPr lang="ru-RU" sz="1400" dirty="0" err="1"/>
              <a:t>тиск</a:t>
            </a:r>
            <a:r>
              <a:rPr lang="ru-RU" sz="1400" dirty="0"/>
              <a:t> і температуру в </a:t>
            </a:r>
            <a:r>
              <a:rPr lang="ru-RU" sz="1400" dirty="0" err="1"/>
              <a:t>камері</a:t>
            </a:r>
            <a:r>
              <a:rPr lang="ru-RU" sz="1400" dirty="0"/>
              <a:t> </a:t>
            </a:r>
            <a:r>
              <a:rPr lang="ru-RU" sz="1400" dirty="0" err="1"/>
              <a:t>згоряння</a:t>
            </a:r>
            <a:r>
              <a:rPr lang="ru-RU" sz="1400" dirty="0"/>
              <a:t>, </a:t>
            </a:r>
            <a:r>
              <a:rPr lang="ru-RU" sz="1400" dirty="0" err="1"/>
              <a:t>потрібен</a:t>
            </a:r>
            <a:r>
              <a:rPr lang="ru-RU" sz="1400" dirty="0"/>
              <a:t> для </a:t>
            </a:r>
            <a:r>
              <a:rPr lang="ru-RU" sz="1400" dirty="0" err="1"/>
              <a:t>ефективного</a:t>
            </a:r>
            <a:r>
              <a:rPr lang="ru-RU" sz="1400" dirty="0"/>
              <a:t> і </a:t>
            </a:r>
            <a:r>
              <a:rPr lang="ru-RU" sz="1400" dirty="0" err="1"/>
              <a:t>усталеного</a:t>
            </a:r>
            <a:r>
              <a:rPr lang="ru-RU" sz="1400" dirty="0"/>
              <a:t> </a:t>
            </a:r>
            <a:r>
              <a:rPr lang="ru-RU" sz="1400" dirty="0" err="1"/>
              <a:t>процесу</a:t>
            </a:r>
            <a:r>
              <a:rPr lang="ru-RU" sz="1400" dirty="0"/>
              <a:t> </a:t>
            </a:r>
            <a:r>
              <a:rPr lang="ru-RU" sz="1400" dirty="0" err="1"/>
              <a:t>горіння</a:t>
            </a:r>
            <a:r>
              <a:rPr lang="ru-RU" sz="1400" dirty="0"/>
              <a:t>. Камера </a:t>
            </a:r>
            <a:r>
              <a:rPr lang="ru-RU" sz="1400" dirty="0" err="1"/>
              <a:t>згоряння</a:t>
            </a:r>
            <a:r>
              <a:rPr lang="ru-RU" sz="1400" dirty="0"/>
              <a:t> повинна </a:t>
            </a:r>
            <a:r>
              <a:rPr lang="ru-RU" sz="1400" dirty="0" err="1"/>
              <a:t>ефективно</a:t>
            </a:r>
            <a:r>
              <a:rPr lang="ru-RU" sz="1400" dirty="0"/>
              <a:t> </a:t>
            </a:r>
            <a:r>
              <a:rPr lang="ru-RU" sz="1400" dirty="0" err="1"/>
              <a:t>спалювати</a:t>
            </a:r>
            <a:r>
              <a:rPr lang="ru-RU" sz="1400" dirty="0"/>
              <a:t> </a:t>
            </a:r>
            <a:r>
              <a:rPr lang="ru-RU" sz="1400" dirty="0" err="1"/>
              <a:t>паливо</a:t>
            </a:r>
            <a:r>
              <a:rPr lang="ru-RU" sz="1400" dirty="0"/>
              <a:t>, не повинно бути </a:t>
            </a:r>
            <a:r>
              <a:rPr lang="ru-RU" sz="1400" dirty="0" err="1"/>
              <a:t>марних</a:t>
            </a:r>
            <a:r>
              <a:rPr lang="ru-RU" sz="1400" dirty="0"/>
              <a:t> </a:t>
            </a:r>
            <a:r>
              <a:rPr lang="ru-RU" sz="1400" dirty="0" err="1"/>
              <a:t>втрат</a:t>
            </a:r>
            <a:r>
              <a:rPr lang="ru-RU" sz="1400" dirty="0"/>
              <a:t> </a:t>
            </a:r>
            <a:r>
              <a:rPr lang="ru-RU" sz="1400" dirty="0" err="1"/>
              <a:t>тиску</a:t>
            </a:r>
            <a:r>
              <a:rPr lang="ru-RU" sz="1400" dirty="0"/>
              <a:t>, </a:t>
            </a:r>
            <a:r>
              <a:rPr lang="ru-RU" sz="1400" dirty="0" err="1"/>
              <a:t>забезпечення</a:t>
            </a:r>
            <a:r>
              <a:rPr lang="ru-RU" sz="1400" dirty="0"/>
              <a:t> </a:t>
            </a:r>
            <a:r>
              <a:rPr lang="ru-RU" sz="1400" dirty="0" err="1"/>
              <a:t>рівномірного</a:t>
            </a:r>
            <a:r>
              <a:rPr lang="ru-RU" sz="1400" dirty="0"/>
              <a:t> </a:t>
            </a:r>
            <a:r>
              <a:rPr lang="ru-RU" sz="1400" dirty="0" err="1"/>
              <a:t>нагріву</a:t>
            </a:r>
            <a:r>
              <a:rPr lang="ru-RU" sz="1400" dirty="0"/>
              <a:t>, </a:t>
            </a:r>
            <a:r>
              <a:rPr lang="ru-RU" sz="1400" dirty="0" err="1"/>
              <a:t>легкість</a:t>
            </a:r>
            <a:r>
              <a:rPr lang="ru-RU" sz="1400" dirty="0"/>
              <a:t> запуску і </a:t>
            </a:r>
            <a:r>
              <a:rPr lang="ru-RU" sz="1400" dirty="0" err="1"/>
              <a:t>стійкість</a:t>
            </a:r>
            <a:r>
              <a:rPr lang="ru-RU" sz="1400" dirty="0"/>
              <a:t> </a:t>
            </a:r>
            <a:r>
              <a:rPr lang="ru-RU" sz="1400" dirty="0" err="1"/>
              <a:t>роботи</a:t>
            </a:r>
            <a:r>
              <a:rPr lang="ru-RU" sz="1400" dirty="0"/>
              <a:t> при будь-</a:t>
            </a:r>
            <a:r>
              <a:rPr lang="ru-RU" sz="1400" dirty="0" err="1"/>
              <a:t>якому</a:t>
            </a:r>
            <a:r>
              <a:rPr lang="ru-RU" sz="1400" dirty="0"/>
              <a:t> </a:t>
            </a:r>
            <a:r>
              <a:rPr lang="ru-RU" sz="1400" dirty="0" err="1"/>
              <a:t>режимі</a:t>
            </a:r>
            <a:r>
              <a:rPr lang="ru-RU" sz="1400" dirty="0"/>
              <a:t> </a:t>
            </a:r>
            <a:r>
              <a:rPr lang="ru-RU" sz="1400" dirty="0" err="1"/>
              <a:t>роботи</a:t>
            </a:r>
            <a:r>
              <a:rPr lang="ru-RU" sz="1400" dirty="0"/>
              <a:t>. </a:t>
            </a:r>
            <a:r>
              <a:rPr lang="ru-RU" sz="1400" dirty="0" err="1"/>
              <a:t>Зазвичай</a:t>
            </a:r>
            <a:r>
              <a:rPr lang="ru-RU" sz="1400" dirty="0"/>
              <a:t> </a:t>
            </a:r>
            <a:r>
              <a:rPr lang="ru-RU" sz="1400" dirty="0" err="1"/>
              <a:t>сучасн</a:t>
            </a:r>
            <a:r>
              <a:rPr lang="uk-UA" sz="1400" dirty="0"/>
              <a:t>і ГТУ мають кілька циліндричних камер, розташованих в корпусі по колу. Ну й, нарешті, головним елементом є газова турбіна, яка й перетворює енергію сили тиску газу у механічну, яка й виконує корисну роботу. Через надвисокі температури потрібні досконалі системи повітряного охолодження. При сильному стисненні газів одновальні конструкції ГТУ неефективні навіть при малих навантаженнях. Створення систем керування компресором лише частково усуває цей недолік. </a:t>
            </a:r>
            <a:r>
              <a:rPr lang="uk-UA" sz="1400" dirty="0" err="1"/>
              <a:t>Двовальні</a:t>
            </a:r>
            <a:r>
              <a:rPr lang="uk-UA" sz="1400" dirty="0"/>
              <a:t> конструкції з двома турбінними групами для власних потреб і для приводу позитивно впливає на ГТУ. Це зрівноважує частоту обертання при різних навантаженнях, що добре підходить для приводу синхронних генераторів, а зв’язок між групами турбін здійснюється газодинамічним шляхом. Збільшення коефіцієнту використання палива, а відповідно й віддачі установки досягається установкою на другій частині валу навантаження компресора високого тиску.</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60648"/>
            <a:ext cx="405365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78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a:t>Додаткові системи і критерії для подальшого розвитку</a:t>
            </a:r>
          </a:p>
        </p:txBody>
      </p:sp>
      <p:sp>
        <p:nvSpPr>
          <p:cNvPr id="3" name="Объект 2"/>
          <p:cNvSpPr>
            <a:spLocks noGrp="1"/>
          </p:cNvSpPr>
          <p:nvPr>
            <p:ph idx="1"/>
          </p:nvPr>
        </p:nvSpPr>
        <p:spPr/>
        <p:txBody>
          <a:bodyPr>
            <a:normAutofit/>
          </a:bodyPr>
          <a:lstStyle/>
          <a:p>
            <a:pPr marL="0" indent="0">
              <a:buNone/>
            </a:pPr>
            <a:r>
              <a:rPr lang="ru-RU" sz="1600" dirty="0" err="1"/>
              <a:t>Кр</a:t>
            </a:r>
            <a:r>
              <a:rPr lang="uk-UA" sz="1600" dirty="0" err="1"/>
              <a:t>ім</a:t>
            </a:r>
            <a:r>
              <a:rPr lang="uk-UA" sz="1600" dirty="0"/>
              <a:t> основних силових частин всі ГТУ мають пристрої для змащування підшипників, щоб вони довше ходили; система керування, яка є частиною паливної системи, регулює впуск палива до камери згорання, а отже і потужність установки, причому стійкість роботи не повинна порушуватися. Для будь-яких, не лише ГТУ, а всіх без виключення теплових двигунів встановлюють глушники, оскільки такі пристрої створюють багато шуму. Система пуску являє стороннє джерело енергії: інший тепловий двигун довільного типу, електростартер, балони з попередньо-стисненим газом високого тиску. Беззаперечно важливу роль відіграє система охолодження від перегріву, яку ми розглядали раніше, адже без неї ГТУ швидко вийде з ладу (при перегріві метали та сплави втрачають механічні властивості). </a:t>
            </a:r>
            <a:br>
              <a:rPr lang="uk-UA" sz="1600" dirty="0"/>
            </a:br>
            <a:r>
              <a:rPr lang="uk-UA" sz="1600" dirty="0"/>
              <a:t>Подальший розвиток даної галузі з економічної точки зору та надійності визначається:</a:t>
            </a:r>
          </a:p>
          <a:p>
            <a:pPr>
              <a:buAutoNum type="arabicPeriod"/>
            </a:pPr>
            <a:r>
              <a:rPr lang="uk-UA" sz="1600" dirty="0"/>
              <a:t>Термодинамічними законами, які діють в конкретних установках</a:t>
            </a:r>
          </a:p>
          <a:p>
            <a:pPr>
              <a:buAutoNum type="arabicPeriod"/>
            </a:pPr>
            <a:r>
              <a:rPr lang="uk-UA" sz="1600" dirty="0"/>
              <a:t>Можливості вибору матеріалів чи відкриття нових</a:t>
            </a:r>
          </a:p>
          <a:p>
            <a:pPr>
              <a:buAutoNum type="arabicPeriod"/>
            </a:pPr>
            <a:r>
              <a:rPr lang="uk-UA" sz="1600" dirty="0"/>
              <a:t>Створення новітніх ефективніших систем охолодження з більшою надійністю</a:t>
            </a:r>
          </a:p>
          <a:p>
            <a:pPr>
              <a:buAutoNum type="arabicPeriod"/>
            </a:pPr>
            <a:r>
              <a:rPr lang="uk-UA" sz="1600" dirty="0"/>
              <a:t>Аеродинамічна модернізація.</a:t>
            </a:r>
          </a:p>
        </p:txBody>
      </p:sp>
    </p:spTree>
    <p:extLst>
      <p:ext uri="{BB962C8B-B14F-4D97-AF65-F5344CB8AC3E}">
        <p14:creationId xmlns:p14="http://schemas.microsoft.com/office/powerpoint/2010/main" val="77686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Переваги та недоліки</a:t>
            </a:r>
          </a:p>
        </p:txBody>
      </p:sp>
      <p:sp>
        <p:nvSpPr>
          <p:cNvPr id="3" name="Объект 2"/>
          <p:cNvSpPr>
            <a:spLocks noGrp="1"/>
          </p:cNvSpPr>
          <p:nvPr>
            <p:ph idx="1"/>
          </p:nvPr>
        </p:nvSpPr>
        <p:spPr/>
        <p:txBody>
          <a:bodyPr numCol="2">
            <a:normAutofit/>
          </a:bodyPr>
          <a:lstStyle/>
          <a:p>
            <a:pPr marL="0" indent="0">
              <a:buNone/>
            </a:pPr>
            <a:r>
              <a:rPr lang="uk-UA" sz="1400" dirty="0"/>
              <a:t>Переваги:</a:t>
            </a:r>
          </a:p>
          <a:p>
            <a:pPr>
              <a:buAutoNum type="arabicPeriod"/>
            </a:pPr>
            <a:r>
              <a:rPr lang="uk-UA" sz="1400" dirty="0"/>
              <a:t>Велика потужність (на свої розміри й масу, порівняно з електричними двигунами)</a:t>
            </a:r>
          </a:p>
          <a:p>
            <a:pPr>
              <a:buAutoNum type="arabicPeriod"/>
            </a:pPr>
            <a:r>
              <a:rPr lang="uk-UA" sz="1400" dirty="0"/>
              <a:t>Миттєвий розгін до номінальної робочої частоти</a:t>
            </a:r>
          </a:p>
          <a:p>
            <a:pPr>
              <a:buAutoNum type="arabicPeriod"/>
            </a:pPr>
            <a:r>
              <a:rPr lang="uk-UA" sz="1400" dirty="0"/>
              <a:t>Широкий діапазон регулювання потужності, що робить ГТУ універсальними агрегатами</a:t>
            </a:r>
          </a:p>
          <a:p>
            <a:pPr>
              <a:buAutoNum type="arabicPeriod"/>
            </a:pPr>
            <a:r>
              <a:rPr lang="uk-UA" sz="1400" dirty="0"/>
              <a:t>Проста конструкція, а отже простота обслуговування, висока надійність та ефективність.</a:t>
            </a:r>
          </a:p>
          <a:p>
            <a:pPr>
              <a:buAutoNum type="arabicPeriod"/>
            </a:pPr>
            <a:r>
              <a:rPr lang="uk-UA" sz="1400" dirty="0"/>
              <a:t>Невимогливість до палива, деякі моделі можуть легко працювати на вугільному порошку</a:t>
            </a:r>
          </a:p>
          <a:p>
            <a:pPr>
              <a:buAutoNum type="arabicPeriod"/>
            </a:pPr>
            <a:r>
              <a:rPr lang="uk-UA" sz="1400" dirty="0"/>
              <a:t>Низький рівень вібрації, що робить несучі конструкції довговічними</a:t>
            </a:r>
          </a:p>
          <a:p>
            <a:pPr marL="0" indent="0">
              <a:buNone/>
            </a:pPr>
            <a:endParaRPr lang="uk-UA" sz="1400" dirty="0"/>
          </a:p>
          <a:p>
            <a:pPr marL="0" indent="0">
              <a:buNone/>
            </a:pPr>
            <a:endParaRPr lang="uk-UA" sz="1400" dirty="0"/>
          </a:p>
          <a:p>
            <a:pPr marL="0" indent="0">
              <a:buNone/>
            </a:pPr>
            <a:endParaRPr lang="uk-UA" sz="1400" dirty="0"/>
          </a:p>
          <a:p>
            <a:pPr marL="0" indent="0">
              <a:buNone/>
            </a:pPr>
            <a:endParaRPr lang="uk-UA" sz="1400" dirty="0"/>
          </a:p>
          <a:p>
            <a:pPr marL="0" indent="0">
              <a:buNone/>
            </a:pPr>
            <a:r>
              <a:rPr lang="uk-UA" sz="1400" dirty="0"/>
              <a:t>Недоліки:</a:t>
            </a:r>
          </a:p>
          <a:p>
            <a:pPr>
              <a:buAutoNum type="arabicPeriod"/>
            </a:pPr>
            <a:r>
              <a:rPr lang="uk-UA" sz="1400" dirty="0"/>
              <a:t>Дорогі у виготовленні через критичні температури всередині, вимагають особливих сплавів та багато енергії.</a:t>
            </a:r>
          </a:p>
          <a:p>
            <a:pPr>
              <a:buAutoNum type="arabicPeriod"/>
            </a:pPr>
            <a:r>
              <a:rPr lang="uk-UA" sz="1400" dirty="0"/>
              <a:t>Висока витрата палива, особливо при регулювання потужності на зниження (тобто кількість виконаної роботи знижається швидше ніж витрати палива)</a:t>
            </a:r>
          </a:p>
          <a:p>
            <a:pPr>
              <a:buAutoNum type="arabicPeriod"/>
            </a:pPr>
            <a:r>
              <a:rPr lang="uk-UA" sz="1400" dirty="0"/>
              <a:t>Мають малу силу при зниженні частоти обертання, тобто в них швидкісна складова потужності набагато більша, ніж силова.</a:t>
            </a:r>
          </a:p>
          <a:p>
            <a:pPr>
              <a:buAutoNum type="arabicPeriod"/>
            </a:pPr>
            <a:r>
              <a:rPr lang="uk-UA" sz="1400" dirty="0"/>
              <a:t>Екологічний вплив</a:t>
            </a:r>
          </a:p>
          <a:p>
            <a:pPr>
              <a:buAutoNum type="arabicPeriod"/>
            </a:pPr>
            <a:r>
              <a:rPr lang="uk-UA" sz="1400" dirty="0"/>
              <a:t>Системи керування складні, тобто ГТУ не зможе керувати довільний інженер, а лише зі спецпідготовкою до робіт з таким обладнанням</a:t>
            </a:r>
          </a:p>
        </p:txBody>
      </p:sp>
    </p:spTree>
    <p:extLst>
      <p:ext uri="{BB962C8B-B14F-4D97-AF65-F5344CB8AC3E}">
        <p14:creationId xmlns:p14="http://schemas.microsoft.com/office/powerpoint/2010/main" val="103173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Сучасний стан газотурбобудування</a:t>
            </a:r>
          </a:p>
        </p:txBody>
      </p:sp>
      <p:sp>
        <p:nvSpPr>
          <p:cNvPr id="3" name="Объект 2"/>
          <p:cNvSpPr>
            <a:spLocks noGrp="1"/>
          </p:cNvSpPr>
          <p:nvPr>
            <p:ph idx="1"/>
          </p:nvPr>
        </p:nvSpPr>
        <p:spPr>
          <a:xfrm>
            <a:off x="457200" y="1600200"/>
            <a:ext cx="4114800" cy="4525963"/>
          </a:xfrm>
        </p:spPr>
        <p:txBody>
          <a:bodyPr>
            <a:normAutofit fontScale="77500" lnSpcReduction="20000"/>
          </a:bodyPr>
          <a:lstStyle/>
          <a:p>
            <a:pPr marL="0" indent="0">
              <a:buNone/>
            </a:pPr>
            <a:r>
              <a:rPr lang="uk-UA" sz="1400" dirty="0"/>
              <a:t>Нині розробляються ГТУ, комбіновані з термоелектричними генераторами, що дозволяє суттєво підвищити їх ККД. Тут паливний елемент замість класичної камери згорання представлений двома електродами з твердим електролітом між ними. Електроди пористі, бо через них подаються гази: через анод — паливо, через катод — повітря. Для роботи звісно ці два гази повинні постійно поступати, а продукти горіння — відводитися. На аноді горить паливо, на катоді відновлюється кисень. Паливний елемент напряму перетворює хімічну енергію палива в електричну. Що знімається з електродів і передається через інвертор в мережу або для задоволення потреб місцевого обладнання. Такі цикли горіння називають мішаними, бо тут хімічна енергія перетворюється не лише в теплову, а потім механічну, супроводжуючись втратами на кожному етапі перетворення, але й створює ЕРС сама по собі. Два процеси підтримують одне одного, забезпечуючи більшу віддачу потужності при тих же витратах палива. Продукти, що утворюються в результаті реакції розкладу твердого електроліту мають високу температуру ( до 1000 градусів), що дозволяє підтримувати горіння газу без виконання класичної камери згоряння. ККД подібних установок досягає 70-80 %. Принцип роботи: повітря високого тиску проходить крізь теплообмінник, який гріють вихлопні гази турбіни, потім подається в блок </a:t>
            </a:r>
            <a:r>
              <a:rPr lang="uk-UA" sz="1400" dirty="0" err="1"/>
              <a:t>твердоксидних</a:t>
            </a:r>
            <a:r>
              <a:rPr lang="uk-UA" sz="1400" dirty="0"/>
              <a:t> паливних елементів. Змішуючись з природним газом відбувається загорання суміші й вихлопні гази повертаються на привід турбіни, яка також обертає генератор. Надлишкове гаряче повітря надходить в інший теплообмінник, де гріє воду на потреби опалення та (або) ГВП. Тоді ККД такої установки стає близьким до 90 %. В зв’язку з високими температурами застосування рідких електролітів обмежене через небажані гідродинамічні ефекти.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628800"/>
            <a:ext cx="410445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86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20888"/>
            <a:ext cx="8229600" cy="1143000"/>
          </a:xfrm>
        </p:spPr>
        <p:txBody>
          <a:bodyPr>
            <a:normAutofit/>
          </a:bodyPr>
          <a:lstStyle/>
          <a:p>
            <a:r>
              <a:rPr lang="uk-UA" dirty="0"/>
              <a:t>Дякую за увагу!</a:t>
            </a:r>
          </a:p>
        </p:txBody>
      </p:sp>
    </p:spTree>
    <p:extLst>
      <p:ext uri="{BB962C8B-B14F-4D97-AF65-F5344CB8AC3E}">
        <p14:creationId xmlns:p14="http://schemas.microsoft.com/office/powerpoint/2010/main" val="28785634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1775</Words>
  <Application>Microsoft Office PowerPoint</Application>
  <PresentationFormat>Экран (4:3)</PresentationFormat>
  <Paragraphs>33</Paragraphs>
  <Slides>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vt:i4>
      </vt:variant>
    </vt:vector>
  </HeadingPairs>
  <TitlesOfParts>
    <vt:vector size="12" baseType="lpstr">
      <vt:lpstr>Arial</vt:lpstr>
      <vt:lpstr>Calibri</vt:lpstr>
      <vt:lpstr>Тема Office</vt:lpstr>
      <vt:lpstr>Газотурбінні установки</vt:lpstr>
      <vt:lpstr>Загальна інформація</vt:lpstr>
      <vt:lpstr>Презентация PowerPoint</vt:lpstr>
      <vt:lpstr>Презентация PowerPoint</vt:lpstr>
      <vt:lpstr>Презентация PowerPoint</vt:lpstr>
      <vt:lpstr>Додаткові системи і критерії для подальшого розвитку</vt:lpstr>
      <vt:lpstr>Переваги та недоліки</vt:lpstr>
      <vt:lpstr>Сучасний стан газотурбобудування</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Газотурбінні установки</dc:title>
  <dc:creator>Ноут</dc:creator>
  <cp:lastModifiedBy>Виктор Коваленко</cp:lastModifiedBy>
  <cp:revision>52</cp:revision>
  <dcterms:created xsi:type="dcterms:W3CDTF">2024-09-25T10:38:57Z</dcterms:created>
  <dcterms:modified xsi:type="dcterms:W3CDTF">2025-10-24T14:28:30Z</dcterms:modified>
</cp:coreProperties>
</file>