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4"/>
  </p:notesMasterIdLst>
  <p:handoutMasterIdLst>
    <p:handoutMasterId r:id="rId25"/>
  </p:handoutMasterIdLst>
  <p:sldIdLst>
    <p:sldId id="256" r:id="rId3"/>
    <p:sldId id="260" r:id="rId4"/>
    <p:sldId id="258" r:id="rId5"/>
    <p:sldId id="265" r:id="rId6"/>
    <p:sldId id="288" r:id="rId7"/>
    <p:sldId id="282" r:id="rId8"/>
    <p:sldId id="275" r:id="rId9"/>
    <p:sldId id="283" r:id="rId10"/>
    <p:sldId id="276" r:id="rId11"/>
    <p:sldId id="284" r:id="rId12"/>
    <p:sldId id="279" r:id="rId13"/>
    <p:sldId id="285" r:id="rId14"/>
    <p:sldId id="277" r:id="rId15"/>
    <p:sldId id="286" r:id="rId16"/>
    <p:sldId id="278" r:id="rId17"/>
    <p:sldId id="287" r:id="rId18"/>
    <p:sldId id="262" r:id="rId19"/>
    <p:sldId id="280" r:id="rId20"/>
    <p:sldId id="281" r:id="rId21"/>
    <p:sldId id="289" r:id="rId22"/>
    <p:sldId id="259" r:id="rId23"/>
  </p:sldIdLst>
  <p:sldSz cx="9144000" cy="6858000" type="screen4x3"/>
  <p:notesSz cx="6645275" cy="97758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79">
          <p15:clr>
            <a:srgbClr val="A4A3A4"/>
          </p15:clr>
        </p15:guide>
        <p15:guide id="2" pos="209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5E63"/>
    <a:srgbClr val="70CBD0"/>
    <a:srgbClr val="678C94"/>
    <a:srgbClr val="3E3E40"/>
    <a:srgbClr val="870038"/>
    <a:srgbClr val="8788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96" autoAdjust="0"/>
    <p:restoredTop sz="94354" autoAdjust="0"/>
  </p:normalViewPr>
  <p:slideViewPr>
    <p:cSldViewPr>
      <p:cViewPr varScale="1">
        <p:scale>
          <a:sx n="65" d="100"/>
          <a:sy n="65" d="100"/>
        </p:scale>
        <p:origin x="-167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-3342" y="-96"/>
      </p:cViewPr>
      <p:guideLst>
        <p:guide orient="horz" pos="3079"/>
        <p:guide pos="209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79725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63963" y="0"/>
            <a:ext cx="2879725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D1505045-2237-4B70-8931-42466543E357}" type="datetimeFigureOut">
              <a:rPr lang="en-US"/>
              <a:pPr>
                <a:defRPr/>
              </a:pPr>
              <a:t>1/25/2022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285288"/>
            <a:ext cx="2879725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63963" y="9285288"/>
            <a:ext cx="2879725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1E0CA4CB-2671-4280-B880-A732DAB009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015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79725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63963" y="0"/>
            <a:ext cx="2879725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8B7B7460-4F36-42CD-9CFF-C1270FFD8303}" type="datetimeFigureOut">
              <a:rPr lang="en-US"/>
              <a:pPr>
                <a:defRPr/>
              </a:pPr>
              <a:t>1/25/2022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77888" y="733425"/>
            <a:ext cx="4889500" cy="366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5163" y="4643438"/>
            <a:ext cx="5314950" cy="43989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en-US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285288"/>
            <a:ext cx="2879725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63963" y="9285288"/>
            <a:ext cx="2879725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BB59AA13-736D-4160-BB66-0D8C39B652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7496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6.jpe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 noChangeArrowheads="1"/>
          </p:cNvPicPr>
          <p:nvPr userDrawn="1"/>
        </p:nvPicPr>
        <p:blipFill>
          <a:blip r:embed="rId2" cstate="print"/>
          <a:srcRect l="220" t="2950" r="93555"/>
          <a:stretch>
            <a:fillRect/>
          </a:stretch>
        </p:blipFill>
        <p:spPr bwMode="auto">
          <a:xfrm>
            <a:off x="0" y="5689600"/>
            <a:ext cx="9144000" cy="119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1"/>
          <p:cNvPicPr>
            <a:picLocks noChangeAspect="1" noChangeArrowheads="1"/>
          </p:cNvPicPr>
          <p:nvPr userDrawn="1"/>
        </p:nvPicPr>
        <p:blipFill>
          <a:blip r:embed="rId3" cstate="print"/>
          <a:srcRect l="13660" t="36472" r="9813" b="40846"/>
          <a:stretch>
            <a:fillRect/>
          </a:stretch>
        </p:blipFill>
        <p:spPr bwMode="auto">
          <a:xfrm>
            <a:off x="468313" y="292100"/>
            <a:ext cx="4281487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6"/>
          <p:cNvPicPr>
            <a:picLocks noChangeAspect="1" noChangeArrowheads="1"/>
          </p:cNvPicPr>
          <p:nvPr userDrawn="1"/>
        </p:nvPicPr>
        <p:blipFill>
          <a:blip r:embed="rId4" cstate="print"/>
          <a:srcRect l="-2" t="2950" r="3548"/>
          <a:stretch>
            <a:fillRect/>
          </a:stretch>
        </p:blipFill>
        <p:spPr bwMode="auto">
          <a:xfrm>
            <a:off x="376238" y="5689600"/>
            <a:ext cx="1298575" cy="119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/>
          <p:cNvPicPr>
            <a:picLocks noChangeAspect="1" noChangeArrowheads="1"/>
          </p:cNvPicPr>
          <p:nvPr userDrawn="1"/>
        </p:nvPicPr>
        <p:blipFill>
          <a:blip r:embed="rId5" cstate="print"/>
          <a:srcRect l="6834" t="2202" b="16710"/>
          <a:stretch>
            <a:fillRect/>
          </a:stretch>
        </p:blipFill>
        <p:spPr bwMode="auto">
          <a:xfrm>
            <a:off x="633413" y="5373688"/>
            <a:ext cx="1274762" cy="1195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22"/>
          <p:cNvPicPr>
            <a:picLocks noChangeAspect="1" noChangeArrowheads="1"/>
          </p:cNvPicPr>
          <p:nvPr userDrawn="1"/>
        </p:nvPicPr>
        <p:blipFill>
          <a:blip r:embed="rId6" cstate="print"/>
          <a:srcRect l="-15234" t="-65079" r="-16672" b="-871"/>
          <a:stretch>
            <a:fillRect/>
          </a:stretch>
        </p:blipFill>
        <p:spPr bwMode="auto">
          <a:xfrm>
            <a:off x="4932363" y="663575"/>
            <a:ext cx="2076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23"/>
          <p:cNvPicPr>
            <a:picLocks noChangeAspect="1" noChangeArrowheads="1"/>
          </p:cNvPicPr>
          <p:nvPr userDrawn="1"/>
        </p:nvPicPr>
        <p:blipFill>
          <a:blip r:embed="rId7" cstate="print"/>
          <a:srcRect l="-17857" t="-38290" r="-14999"/>
          <a:stretch>
            <a:fillRect/>
          </a:stretch>
        </p:blipFill>
        <p:spPr bwMode="auto">
          <a:xfrm>
            <a:off x="7258050" y="692150"/>
            <a:ext cx="15621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10"/>
          <p:cNvSpPr txBox="1"/>
          <p:nvPr userDrawn="1"/>
        </p:nvSpPr>
        <p:spPr>
          <a:xfrm>
            <a:off x="107950" y="5118100"/>
            <a:ext cx="1906588" cy="269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476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50" kern="1800" dirty="0">
                <a:solidFill>
                  <a:srgbClr val="87888B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www.pleddg.org.ua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001AE-BB52-46D7-AB5E-9B07F4E68F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20FF6-02E0-489E-9EE5-3D07406900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Зразок підзаголовка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602160E-A7C5-4D86-9A22-C025A80418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750F623-97A3-404A-B758-1D56CF5504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DC99DF0-28B2-4B24-A368-E1687B74A4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4DD1381-ADE3-459D-AC47-59D37F0733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DB7BF02-9E1A-4ECE-9507-264508175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9143D22-F23E-4B1F-B110-6F9F4BAC94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495ACD3-8570-4487-8644-0160F8F4A7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FAFC5C1-8961-4B33-9B77-65442576D8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21"/>
          <p:cNvPicPr>
            <a:picLocks noChangeAspect="1" noChangeArrowheads="1"/>
          </p:cNvPicPr>
          <p:nvPr userDrawn="1"/>
        </p:nvPicPr>
        <p:blipFill>
          <a:blip r:embed="rId2" cstate="print"/>
          <a:srcRect l="13239" t="36472" r="9813" b="42093"/>
          <a:stretch>
            <a:fillRect/>
          </a:stretch>
        </p:blipFill>
        <p:spPr bwMode="auto">
          <a:xfrm>
            <a:off x="482600" y="5846763"/>
            <a:ext cx="25050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Пряма сполучна лінія 9"/>
          <p:cNvCxnSpPr/>
          <p:nvPr userDrawn="1"/>
        </p:nvCxnSpPr>
        <p:spPr>
          <a:xfrm>
            <a:off x="482600" y="1412875"/>
            <a:ext cx="8193088" cy="0"/>
          </a:xfrm>
          <a:prstGeom prst="line">
            <a:avLst/>
          </a:prstGeom>
          <a:ln w="15875" cap="sq">
            <a:solidFill>
              <a:srgbClr val="87003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 b="1" cap="all" baseline="0">
                <a:solidFill>
                  <a:srgbClr val="8700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uk-UA" dirty="0"/>
              <a:t>Зразок заголовка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46594"/>
          </a:xfrm>
        </p:spPr>
        <p:txBody>
          <a:bodyPr/>
          <a:lstStyle>
            <a:lvl1pPr marL="342900" indent="-342900">
              <a:buClr>
                <a:srgbClr val="678C94"/>
              </a:buClr>
              <a:buFont typeface="Wingdings" panose="05000000000000000000" pitchFamily="2" charset="2"/>
              <a:buChar char="§"/>
              <a:defRPr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3E3E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П'ятий рівень</a:t>
            </a:r>
            <a:endParaRPr lang="en-US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0"/>
          </p:nvPr>
        </p:nvSpPr>
        <p:spPr>
          <a:xfrm>
            <a:off x="6553200" y="6165850"/>
            <a:ext cx="2133600" cy="365125"/>
          </a:xfrm>
        </p:spPr>
        <p:txBody>
          <a:bodyPr/>
          <a:lstStyle>
            <a:lvl1pPr>
              <a:defRPr sz="1050">
                <a:solidFill>
                  <a:srgbClr val="678C9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96E3E03-F277-417A-9E8B-C8F573FBF2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B246C37-9EBE-4171-AC20-E4D0EDF6B9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1D4B3BF-4ABE-47B9-8C9D-EB8DED0184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9BDD79A-06AB-4E35-B42E-DC074299E8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ідзаголовок 2"/>
          <p:cNvSpPr txBox="1">
            <a:spLocks/>
          </p:cNvSpPr>
          <p:nvPr userDrawn="1"/>
        </p:nvSpPr>
        <p:spPr>
          <a:xfrm>
            <a:off x="0" y="3213100"/>
            <a:ext cx="9144000" cy="3314700"/>
          </a:xfrm>
          <a:prstGeom prst="rect">
            <a:avLst/>
          </a:prstGeom>
        </p:spPr>
        <p:txBody>
          <a:bodyPr/>
          <a:lstStyle/>
          <a:p>
            <a:pPr marL="1790700">
              <a:spcBef>
                <a:spcPct val="20000"/>
              </a:spcBef>
              <a:buFont typeface="Arial" charset="0"/>
              <a:buNone/>
              <a:defRPr/>
            </a:pPr>
            <a:r>
              <a:rPr lang="uk-UA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>ПРОЕКТ «ПАРТНЕРСТВО ДЛЯ РОЗВИТКУ МІСТ» </a:t>
            </a:r>
            <a:br>
              <a:rPr lang="uk-UA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</a:br>
            <a:r>
              <a:rPr lang="uk-UA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>впроваджує Федерація канадських муніципалітетів </a:t>
            </a:r>
            <a:br>
              <a:rPr lang="uk-UA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</a:br>
            <a:r>
              <a:rPr lang="uk-UA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>за фінансової підтримки Уряду Канади </a:t>
            </a:r>
          </a:p>
          <a:p>
            <a:pPr marL="1790700">
              <a:spcBef>
                <a:spcPct val="20000"/>
              </a:spcBef>
              <a:buFont typeface="Arial" charset="0"/>
              <a:buNone/>
              <a:defRPr/>
            </a:pPr>
            <a:r>
              <a:rPr lang="uk-UA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uk-UA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</a:br>
            <a:r>
              <a:rPr lang="uk-UA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>вул. Щекавицька, 30/39, офіс 27, Київ, 04071</a:t>
            </a:r>
          </a:p>
          <a:p>
            <a:pPr marL="1790700">
              <a:spcBef>
                <a:spcPct val="20000"/>
              </a:spcBef>
              <a:buFont typeface="Arial" charset="0"/>
              <a:buNone/>
              <a:defRPr/>
            </a:pPr>
            <a:r>
              <a:rPr lang="uk-UA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>тел. +38 044 2071282, факс +38 044 2071283</a:t>
            </a:r>
          </a:p>
          <a:p>
            <a:pPr marL="1790700">
              <a:spcBef>
                <a:spcPct val="20000"/>
              </a:spcBef>
              <a:buFont typeface="Arial" charset="0"/>
              <a:buNone/>
              <a:defRPr/>
            </a:pPr>
            <a:r>
              <a:rPr lang="uk-UA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>office@pleddg.org.ua</a:t>
            </a:r>
            <a:endParaRPr lang="en-US" sz="1400">
              <a:solidFill>
                <a:srgbClr val="3E3E40"/>
              </a:solidFill>
              <a:latin typeface="Tahoma" pitchFamily="34" charset="0"/>
              <a:cs typeface="Tahoma" pitchFamily="34" charset="0"/>
            </a:endParaRPr>
          </a:p>
          <a:p>
            <a:pPr marL="1790700">
              <a:spcBef>
                <a:spcPct val="20000"/>
              </a:spcBef>
              <a:buFont typeface="Arial" charset="0"/>
              <a:buNone/>
              <a:defRPr/>
            </a:pPr>
            <a:r>
              <a:rPr lang="en-US" sz="140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>www.pleddg.org.ua</a:t>
            </a:r>
          </a:p>
          <a:p>
            <a:pPr marL="1790700">
              <a:spcBef>
                <a:spcPct val="20000"/>
              </a:spcBef>
              <a:buFont typeface="Arial" charset="0"/>
              <a:buNone/>
              <a:defRPr/>
            </a:pPr>
            <a:endParaRPr lang="uk-UA" sz="1400">
              <a:solidFill>
                <a:srgbClr val="7F7F7F"/>
              </a:solidFill>
              <a:latin typeface="Tahoma" pitchFamily="34" charset="0"/>
              <a:cs typeface="Tahoma" pitchFamily="34" charset="0"/>
            </a:endParaRPr>
          </a:p>
          <a:p>
            <a:pPr marL="1790700" algn="ctr">
              <a:spcBef>
                <a:spcPct val="20000"/>
              </a:spcBef>
              <a:buFont typeface="Arial" charset="0"/>
              <a:buNone/>
              <a:defRPr/>
            </a:pPr>
            <a:endParaRPr lang="uk-UA" sz="1400">
              <a:solidFill>
                <a:srgbClr val="595959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 userDrawn="1"/>
        </p:nvSpPr>
        <p:spPr>
          <a:xfrm>
            <a:off x="0" y="2060575"/>
            <a:ext cx="9144000" cy="1081088"/>
          </a:xfrm>
          <a:prstGeom prst="rect">
            <a:avLst/>
          </a:prstGeom>
        </p:spPr>
        <p:txBody>
          <a:bodyPr/>
          <a:lstStyle/>
          <a:p>
            <a:pPr marL="1790700">
              <a:defRPr/>
            </a:pPr>
            <a:r>
              <a:rPr lang="uk-UA" sz="3200" b="1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ДЯКУЄМО ЗА УВАГУ!</a:t>
            </a:r>
          </a:p>
        </p:txBody>
      </p:sp>
      <p:pic>
        <p:nvPicPr>
          <p:cNvPr id="4" name="Рисунок 21"/>
          <p:cNvPicPr>
            <a:picLocks noChangeAspect="1" noChangeArrowheads="1"/>
          </p:cNvPicPr>
          <p:nvPr userDrawn="1"/>
        </p:nvPicPr>
        <p:blipFill>
          <a:blip r:embed="rId2" cstate="print"/>
          <a:srcRect l="13660" t="36472" r="9813" b="40846"/>
          <a:stretch>
            <a:fillRect/>
          </a:stretch>
        </p:blipFill>
        <p:spPr bwMode="auto">
          <a:xfrm>
            <a:off x="468313" y="292100"/>
            <a:ext cx="4281487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22"/>
          <p:cNvPicPr>
            <a:picLocks noChangeAspect="1" noChangeArrowheads="1"/>
          </p:cNvPicPr>
          <p:nvPr userDrawn="1"/>
        </p:nvPicPr>
        <p:blipFill>
          <a:blip r:embed="rId3" cstate="print"/>
          <a:srcRect l="-15234" t="-65079" r="-16672" b="-871"/>
          <a:stretch>
            <a:fillRect/>
          </a:stretch>
        </p:blipFill>
        <p:spPr bwMode="auto">
          <a:xfrm>
            <a:off x="4932363" y="663575"/>
            <a:ext cx="2076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23"/>
          <p:cNvPicPr>
            <a:picLocks noChangeAspect="1" noChangeArrowheads="1"/>
          </p:cNvPicPr>
          <p:nvPr userDrawn="1"/>
        </p:nvPicPr>
        <p:blipFill>
          <a:blip r:embed="rId4" cstate="print"/>
          <a:srcRect l="-17857" t="-38290" r="-14999"/>
          <a:stretch>
            <a:fillRect/>
          </a:stretch>
        </p:blipFill>
        <p:spPr bwMode="auto">
          <a:xfrm>
            <a:off x="7258050" y="692150"/>
            <a:ext cx="15621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 noChangeArrowheads="1"/>
          </p:cNvPicPr>
          <p:nvPr userDrawn="1"/>
        </p:nvPicPr>
        <p:blipFill>
          <a:blip r:embed="rId5" cstate="print"/>
          <a:srcRect l="-2" t="2950" r="3548"/>
          <a:stretch>
            <a:fillRect/>
          </a:stretch>
        </p:blipFill>
        <p:spPr bwMode="auto">
          <a:xfrm>
            <a:off x="376238" y="5689600"/>
            <a:ext cx="1298575" cy="119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8"/>
          <p:cNvPicPr>
            <a:picLocks noChangeAspect="1" noChangeArrowheads="1"/>
          </p:cNvPicPr>
          <p:nvPr userDrawn="1"/>
        </p:nvPicPr>
        <p:blipFill>
          <a:blip r:embed="rId6" cstate="print"/>
          <a:srcRect l="6834" t="2202" b="16710"/>
          <a:stretch>
            <a:fillRect/>
          </a:stretch>
        </p:blipFill>
        <p:spPr bwMode="auto">
          <a:xfrm>
            <a:off x="633413" y="5373688"/>
            <a:ext cx="1274762" cy="1195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Місце для номера слайда 5"/>
          <p:cNvSpPr txBox="1">
            <a:spLocks/>
          </p:cNvSpPr>
          <p:nvPr userDrawn="1"/>
        </p:nvSpPr>
        <p:spPr>
          <a:xfrm>
            <a:off x="6553200" y="622300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914400" rtl="0" eaLnBrk="1" latinLnBrk="0" hangingPunct="1">
              <a:defRPr sz="1050" kern="1200">
                <a:solidFill>
                  <a:srgbClr val="678C9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3E026F8-032B-4814-A659-A14D67FB9036}" type="slidenum">
              <a:rPr lang="en-US" smtClean="0"/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/>
          </a:p>
        </p:txBody>
      </p:sp>
      <p:pic>
        <p:nvPicPr>
          <p:cNvPr id="6" name="Рисунок 21"/>
          <p:cNvPicPr>
            <a:picLocks noChangeAspect="1" noChangeArrowheads="1"/>
          </p:cNvPicPr>
          <p:nvPr userDrawn="1"/>
        </p:nvPicPr>
        <p:blipFill>
          <a:blip r:embed="rId2" cstate="print"/>
          <a:srcRect l="13239" t="36472" r="9813" b="42093"/>
          <a:stretch>
            <a:fillRect/>
          </a:stretch>
        </p:blipFill>
        <p:spPr bwMode="auto">
          <a:xfrm>
            <a:off x="482600" y="5905500"/>
            <a:ext cx="25050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Пряма сполучна лінія 11"/>
          <p:cNvCxnSpPr/>
          <p:nvPr userDrawn="1"/>
        </p:nvCxnSpPr>
        <p:spPr>
          <a:xfrm>
            <a:off x="482600" y="6521450"/>
            <a:ext cx="8193088" cy="0"/>
          </a:xfrm>
          <a:prstGeom prst="line">
            <a:avLst/>
          </a:prstGeom>
          <a:ln w="28575">
            <a:solidFill>
              <a:srgbClr val="8700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 сполучна лінія 12"/>
          <p:cNvCxnSpPr/>
          <p:nvPr userDrawn="1"/>
        </p:nvCxnSpPr>
        <p:spPr>
          <a:xfrm>
            <a:off x="482600" y="6583363"/>
            <a:ext cx="8193088" cy="0"/>
          </a:xfrm>
          <a:prstGeom prst="line">
            <a:avLst/>
          </a:prstGeom>
          <a:ln w="28575">
            <a:solidFill>
              <a:srgbClr val="70CB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 сполучна лінія 13"/>
          <p:cNvCxnSpPr/>
          <p:nvPr userDrawn="1"/>
        </p:nvCxnSpPr>
        <p:spPr>
          <a:xfrm>
            <a:off x="482600" y="1470025"/>
            <a:ext cx="8193088" cy="0"/>
          </a:xfrm>
          <a:prstGeom prst="line">
            <a:avLst/>
          </a:prstGeom>
          <a:ln w="28575">
            <a:solidFill>
              <a:srgbClr val="678C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Заголовок 1"/>
          <p:cNvSpPr txBox="1">
            <a:spLocks/>
          </p:cNvSpPr>
          <p:nvPr userDrawn="1"/>
        </p:nvSpPr>
        <p:spPr>
          <a:xfrm>
            <a:off x="457200" y="333375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rgbClr val="678C9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uk-UA" dirty="0"/>
              <a:t>Зразок заголовка</a:t>
            </a:r>
            <a:endParaRPr lang="en-US" dirty="0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304612"/>
          </a:xfrm>
        </p:spPr>
        <p:txBody>
          <a:bodyPr/>
          <a:lstStyle>
            <a:lvl1pPr>
              <a:buClr>
                <a:srgbClr val="678C94"/>
              </a:buCl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П'ятий рівень</a:t>
            </a:r>
            <a:endParaRPr lang="en-US" dirty="0"/>
          </a:p>
        </p:txBody>
      </p:sp>
      <p:sp>
        <p:nvSpPr>
          <p:cNvPr id="16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304612"/>
          </a:xfrm>
        </p:spPr>
        <p:txBody>
          <a:bodyPr/>
          <a:lstStyle>
            <a:lvl1pPr>
              <a:buClr>
                <a:srgbClr val="678C94"/>
              </a:buCl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П'ятий рівень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7624C-A909-4F1B-9C8B-CE855B3A5C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D7BC5-1884-43AF-979C-80739C1B88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8E8D2-50CE-476C-8563-FD83717D3C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57DB9-4E67-417C-8D79-6A7BB70334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/>
              <a:t>Зразок заголовка</a:t>
            </a:r>
            <a:endParaRPr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13137-7C8F-491B-A3A9-203D65843B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Місце для заголовка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uk-UA"/>
              <a:t>Зразок заголовка</a:t>
            </a:r>
            <a:endParaRPr lang="en-US"/>
          </a:p>
        </p:txBody>
      </p:sp>
      <p:sp>
        <p:nvSpPr>
          <p:cNvPr id="1027" name="Місце для тексту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01B4938-94BD-4CC7-8CA7-EA69121398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827584" y="1844824"/>
            <a:ext cx="7759973" cy="2109787"/>
          </a:xfrm>
        </p:spPr>
        <p:txBody>
          <a:bodyPr>
            <a:normAutofit/>
          </a:bodyPr>
          <a:lstStyle/>
          <a:p>
            <a:pPr eaLnBrk="1" hangingPunct="1"/>
            <a:r>
              <a:rPr lang="uk-UA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1.5. Завдання та вміння спеціаліста з місцевого економічного розвитку</a:t>
            </a:r>
            <a:r>
              <a:rPr lang="uk-UA" altLang="en-US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(практична </a:t>
            </a:r>
            <a:r>
              <a:rPr lang="uk-UA" altLang="en-US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робота</a:t>
            </a:r>
            <a:r>
              <a:rPr lang="uk-UA" altLang="en-US" sz="2800" b="1" cap="all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)</a:t>
            </a:r>
          </a:p>
        </p:txBody>
      </p:sp>
      <p:sp>
        <p:nvSpPr>
          <p:cNvPr id="27650" name="Заголовок 1"/>
          <p:cNvSpPr txBox="1">
            <a:spLocks/>
          </p:cNvSpPr>
          <p:nvPr/>
        </p:nvSpPr>
        <p:spPr bwMode="auto">
          <a:xfrm>
            <a:off x="0" y="3881438"/>
            <a:ext cx="9144000" cy="134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1790700" algn="ctr"/>
            <a:endParaRPr lang="ru-RU">
              <a:solidFill>
                <a:srgbClr val="455E63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КОНТЕКСТ ТА ВИМОГИ ДО КОМПЕТЕНЦІЇ СПЕЦІАЛІСТА</a:t>
            </a:r>
            <a:endParaRPr lang="ru-RU" sz="2800" b="1" dirty="0">
              <a:solidFill>
                <a:srgbClr val="870038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694026-A939-4937-AEA6-599B508D8F7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9" name="Rectangle 3"/>
          <p:cNvSpPr txBox="1">
            <a:spLocks/>
          </p:cNvSpPr>
          <p:nvPr/>
        </p:nvSpPr>
        <p:spPr bwMode="auto">
          <a:xfrm>
            <a:off x="467544" y="1412776"/>
            <a:ext cx="1800200" cy="495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3E3E40"/>
                </a:solidFill>
                <a:effectLst/>
                <a:uLnTx/>
                <a:uFillTx/>
                <a:latin typeface="Arial" charset="0"/>
                <a:ea typeface="Tahoma" pitchFamily="34" charset="0"/>
                <a:cs typeface="Arial" charset="0"/>
              </a:rPr>
              <a:t>.</a:t>
            </a:r>
            <a:endParaRPr kumimoji="0" lang="en-CA" altLang="en-US" sz="2200" b="1" i="0" u="none" strike="noStrike" kern="1200" cap="none" spc="0" normalizeH="0" baseline="0" noProof="0" dirty="0">
              <a:ln>
                <a:noFill/>
              </a:ln>
              <a:solidFill>
                <a:srgbClr val="3E3E40"/>
              </a:solidFill>
              <a:effectLst/>
              <a:uLnTx/>
              <a:uFillTx/>
              <a:latin typeface="Arial" charset="0"/>
              <a:ea typeface="Tahoma" pitchFamily="34" charset="0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3E3E40"/>
              </a:solidFill>
              <a:effectLst/>
              <a:uLnTx/>
              <a:uFillTx/>
              <a:latin typeface="Arial" charset="0"/>
              <a:ea typeface="Tahoma" pitchFamily="34" charset="0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uk-UA" altLang="en-US" sz="2000" b="1" dirty="0">
                <a:solidFill>
                  <a:srgbClr val="3E3E40"/>
                </a:solidFill>
                <a:ea typeface="Tahoma" pitchFamily="34" charset="0"/>
              </a:rPr>
              <a:t>3. ФУНКЦІЇ</a:t>
            </a:r>
            <a:endParaRPr lang="ru-RU" altLang="en-US" sz="2000" b="1" dirty="0">
              <a:solidFill>
                <a:srgbClr val="3E3E40"/>
              </a:solidFill>
              <a:ea typeface="Tahoma" pitchFamily="34" charset="0"/>
            </a:endParaRPr>
          </a:p>
        </p:txBody>
      </p:sp>
      <p:sp>
        <p:nvSpPr>
          <p:cNvPr id="12" name="Текст 1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5" name="Содержимое 1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uk-UA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КОНТЕКСТ ТА ВИМОГИ ДО КОМПЕТЕНЦІЇ СПЕЦІАЛІСТА З МЕР </a:t>
            </a:r>
            <a:endParaRPr lang="ru-RU" sz="2800" b="1" dirty="0">
              <a:solidFill>
                <a:srgbClr val="870038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34818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4210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uk-UA" altLang="en-US" sz="2000" b="1" dirty="0">
                <a:solidFill>
                  <a:srgbClr val="3E3E40"/>
                </a:solidFill>
                <a:latin typeface="Arial" charset="0"/>
                <a:ea typeface="Tahoma" pitchFamily="34" charset="0"/>
                <a:cs typeface="Arial" charset="0"/>
              </a:rPr>
              <a:t>4. КЛІЄНТИ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uk-UA" altLang="en-US" sz="1800" b="1" dirty="0">
              <a:solidFill>
                <a:srgbClr val="3E3E40"/>
              </a:solidFill>
              <a:latin typeface="Arial" charset="0"/>
              <a:ea typeface="Tahoma" pitchFamily="34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uk-UA" altLang="en-US" sz="2200" dirty="0">
                <a:solidFill>
                  <a:srgbClr val="3E3E40"/>
                </a:solidFill>
                <a:latin typeface="Arial" charset="0"/>
                <a:ea typeface="Tahoma" pitchFamily="34" charset="0"/>
                <a:cs typeface="Arial" charset="0"/>
              </a:rPr>
              <a:t>Узагальнено – населення міста / території</a:t>
            </a:r>
          </a:p>
          <a:p>
            <a:pPr eaLnBrk="1" hangingPunct="1">
              <a:spcBef>
                <a:spcPct val="0"/>
              </a:spcBef>
              <a:buNone/>
            </a:pPr>
            <a:endParaRPr lang="uk-UA" altLang="en-US" sz="1200" dirty="0">
              <a:solidFill>
                <a:srgbClr val="3E3E40"/>
              </a:solidFill>
              <a:latin typeface="Arial" charset="0"/>
              <a:ea typeface="Tahoma" pitchFamily="34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uk-UA" altLang="en-US" sz="2200" dirty="0">
                <a:solidFill>
                  <a:srgbClr val="3E3E40"/>
                </a:solidFill>
                <a:latin typeface="Arial" charset="0"/>
                <a:ea typeface="Tahoma" pitchFamily="34" charset="0"/>
                <a:cs typeface="Arial" charset="0"/>
              </a:rPr>
              <a:t>Групи клієнтів-партнерів: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uk-UA" altLang="en-US" sz="2200" dirty="0">
                <a:solidFill>
                  <a:srgbClr val="3E3E40"/>
                </a:solidFill>
                <a:latin typeface="Arial" charset="0"/>
                <a:ea typeface="Tahoma" pitchFamily="34" charset="0"/>
                <a:cs typeface="Arial" charset="0"/>
              </a:rPr>
              <a:t>громадські лідери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uk-UA" altLang="en-US" sz="2200" dirty="0">
                <a:solidFill>
                  <a:srgbClr val="3E3E40"/>
                </a:solidFill>
                <a:latin typeface="Arial" charset="0"/>
                <a:ea typeface="Tahoma" pitchFamily="34" charset="0"/>
                <a:cs typeface="Arial" charset="0"/>
              </a:rPr>
              <a:t>представники місцевої влади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uk-UA" altLang="en-US" sz="2200" dirty="0">
                <a:solidFill>
                  <a:srgbClr val="3E3E40"/>
                </a:solidFill>
                <a:latin typeface="Arial" charset="0"/>
                <a:ea typeface="Tahoma" pitchFamily="34" charset="0"/>
                <a:cs typeface="Arial" charset="0"/>
              </a:rPr>
              <a:t>представники бізнес-середовища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uk-UA" altLang="en-US" sz="2200" dirty="0">
                <a:solidFill>
                  <a:srgbClr val="3E3E40"/>
                </a:solidFill>
                <a:latin typeface="Arial" charset="0"/>
                <a:ea typeface="Tahoma" pitchFamily="34" charset="0"/>
                <a:cs typeface="Arial" charset="0"/>
              </a:rPr>
              <a:t>організації з економічного розвитку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endParaRPr lang="uk-UA" altLang="en-US" sz="1200" dirty="0">
              <a:solidFill>
                <a:srgbClr val="3E3E40"/>
              </a:solidFill>
              <a:latin typeface="Arial" charset="0"/>
              <a:ea typeface="Tahoma" pitchFamily="34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uk-UA" altLang="en-US" sz="2200" dirty="0">
                <a:solidFill>
                  <a:srgbClr val="3E3E40"/>
                </a:solidFill>
                <a:latin typeface="Arial" charset="0"/>
                <a:ea typeface="Tahoma" pitchFamily="34" charset="0"/>
                <a:cs typeface="Arial" charset="0"/>
              </a:rPr>
              <a:t>Завдання - усвідомлюючи очікування клієнтів, використовуючи власні знання та досвід і потенціал партнерів розробити конкретні  програми економічного розвитку</a:t>
            </a:r>
            <a:endParaRPr lang="en-CA" altLang="en-US" sz="2200" dirty="0">
              <a:solidFill>
                <a:srgbClr val="3E3E40"/>
              </a:solidFill>
              <a:latin typeface="Arial" charset="0"/>
              <a:ea typeface="Tahoma" pitchFamily="34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ru-RU" altLang="en-US" dirty="0">
              <a:solidFill>
                <a:srgbClr val="3E3E40"/>
              </a:solidFill>
              <a:latin typeface="Arial" charset="0"/>
              <a:ea typeface="Tahoma" pitchFamily="34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ru-RU" dirty="0">
              <a:solidFill>
                <a:srgbClr val="3E3E40"/>
              </a:solidFill>
              <a:latin typeface="Arial" charset="0"/>
              <a:ea typeface="Tahoma" pitchFamily="34" charset="0"/>
              <a:cs typeface="Arial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694026-A939-4937-AEA6-599B508D8F7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uk-UA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КОНТЕКСТ ТА ВИМОГИ ДО КОМПЕТЕНЦІЇ СПЕЦІАЛІСТА</a:t>
            </a:r>
            <a:endParaRPr lang="ru-RU" sz="2800" b="1" dirty="0">
              <a:solidFill>
                <a:srgbClr val="870038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34818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4210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uk-UA" altLang="en-US" sz="2000" b="1" dirty="0">
                <a:solidFill>
                  <a:srgbClr val="3E3E40"/>
                </a:solidFill>
                <a:latin typeface="Arial" charset="0"/>
                <a:ea typeface="Tahoma" pitchFamily="34" charset="0"/>
                <a:cs typeface="Arial" charset="0"/>
              </a:rPr>
              <a:t>4. КЛІЄНТИ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uk-UA" altLang="en-US" sz="1800" b="1" dirty="0">
              <a:solidFill>
                <a:srgbClr val="3E3E40"/>
              </a:solidFill>
              <a:latin typeface="Arial" charset="0"/>
              <a:ea typeface="Tahoma" pitchFamily="34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ru-RU" altLang="en-US" dirty="0">
              <a:solidFill>
                <a:srgbClr val="3E3E40"/>
              </a:solidFill>
              <a:latin typeface="Arial" charset="0"/>
              <a:ea typeface="Tahoma" pitchFamily="34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ru-RU" dirty="0">
              <a:solidFill>
                <a:srgbClr val="3E3E40"/>
              </a:solidFill>
              <a:latin typeface="Arial" charset="0"/>
              <a:ea typeface="Tahoma" pitchFamily="34" charset="0"/>
              <a:cs typeface="Arial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694026-A939-4937-AEA6-599B508D8F7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uk-UA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КОНТЕКСТ ТА ВИМОГИ ДО КОМПЕТЕНЦІЇ СПЕЦІАЛІСТА З МЕР </a:t>
            </a:r>
            <a:endParaRPr lang="ru-RU" sz="2800" b="1" dirty="0">
              <a:solidFill>
                <a:srgbClr val="870038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3481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uk-UA" altLang="en-US" sz="2000" b="1" dirty="0">
                <a:solidFill>
                  <a:srgbClr val="3E3E40"/>
                </a:solidFill>
                <a:latin typeface="Arial" charset="0"/>
                <a:ea typeface="Tahoma" pitchFamily="34" charset="0"/>
                <a:cs typeface="Arial" charset="0"/>
              </a:rPr>
              <a:t>5. РОЛІ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uk-UA" altLang="en-US" sz="1800" b="1" dirty="0">
              <a:solidFill>
                <a:srgbClr val="3E3E40"/>
              </a:solidFill>
              <a:latin typeface="Arial" charset="0"/>
              <a:ea typeface="Tahoma" pitchFamily="34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ru-RU" altLang="en-US" dirty="0">
              <a:solidFill>
                <a:srgbClr val="3E3E40"/>
              </a:solidFill>
              <a:latin typeface="Arial" charset="0"/>
              <a:ea typeface="Tahoma" pitchFamily="34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ru-RU" dirty="0">
              <a:solidFill>
                <a:srgbClr val="3E3E40"/>
              </a:solidFill>
              <a:latin typeface="Arial" charset="0"/>
              <a:ea typeface="Tahoma" pitchFamily="34" charset="0"/>
              <a:cs typeface="Arial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694026-A939-4937-AEA6-599B508D8F7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Rectangle 3"/>
          <p:cNvSpPr txBox="1">
            <a:spLocks/>
          </p:cNvSpPr>
          <p:nvPr/>
        </p:nvSpPr>
        <p:spPr bwMode="auto">
          <a:xfrm>
            <a:off x="827584" y="2276872"/>
            <a:ext cx="3600400" cy="35173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678C94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uk-UA" altLang="en-US" sz="2200" b="1" dirty="0">
                <a:solidFill>
                  <a:srgbClr val="3E3E40"/>
                </a:solidFill>
                <a:ea typeface="Tahoma" pitchFamily="34" charset="0"/>
              </a:rPr>
              <a:t>консультант / експерт</a:t>
            </a:r>
            <a:endParaRPr kumimoji="0" lang="en-CA" altLang="en-US" sz="2200" b="1" i="0" u="none" strike="noStrike" kern="1200" cap="none" spc="0" normalizeH="0" baseline="0" noProof="0" dirty="0">
              <a:ln>
                <a:noFill/>
              </a:ln>
              <a:solidFill>
                <a:srgbClr val="3E3E40"/>
              </a:solidFill>
              <a:effectLst/>
              <a:uLnTx/>
              <a:uFillTx/>
              <a:latin typeface="Arial" charset="0"/>
              <a:ea typeface="Tahoma" pitchFamily="34" charset="0"/>
              <a:cs typeface="Arial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678C94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ru-RU" altLang="en-US" sz="2200" b="0" i="0" u="none" strike="noStrike" kern="1200" cap="none" spc="0" normalizeH="0" baseline="0" noProof="0" dirty="0">
              <a:ln>
                <a:noFill/>
              </a:ln>
              <a:solidFill>
                <a:srgbClr val="3E3E40"/>
              </a:solidFill>
              <a:effectLst/>
              <a:uLnTx/>
              <a:uFillTx/>
              <a:latin typeface="Arial" charset="0"/>
              <a:ea typeface="Tahoma" pitchFamily="34" charset="0"/>
              <a:cs typeface="Arial" charset="0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899592" y="2852936"/>
            <a:ext cx="3600400" cy="35173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678C94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uk-UA" altLang="en-US" sz="2200" b="1" dirty="0">
                <a:solidFill>
                  <a:srgbClr val="3E3E40"/>
                </a:solidFill>
                <a:ea typeface="Tahoma" pitchFamily="34" charset="0"/>
              </a:rPr>
              <a:t>організатор</a:t>
            </a:r>
            <a:endParaRPr kumimoji="0" lang="en-CA" altLang="en-US" sz="2200" b="1" i="0" u="none" strike="noStrike" kern="1200" cap="none" spc="0" normalizeH="0" baseline="0" noProof="0" dirty="0">
              <a:ln>
                <a:noFill/>
              </a:ln>
              <a:solidFill>
                <a:srgbClr val="3E3E40"/>
              </a:solidFill>
              <a:effectLst/>
              <a:uLnTx/>
              <a:uFillTx/>
              <a:latin typeface="Arial" charset="0"/>
              <a:ea typeface="Tahoma" pitchFamily="34" charset="0"/>
              <a:cs typeface="Arial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678C94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ru-RU" altLang="en-US" sz="2200" b="0" i="0" u="none" strike="noStrike" kern="1200" cap="none" spc="0" normalizeH="0" baseline="0" noProof="0" dirty="0">
              <a:ln>
                <a:noFill/>
              </a:ln>
              <a:solidFill>
                <a:srgbClr val="3E3E40"/>
              </a:solidFill>
              <a:effectLst/>
              <a:uLnTx/>
              <a:uFillTx/>
              <a:latin typeface="Arial" charset="0"/>
              <a:ea typeface="Tahoma" pitchFamily="34" charset="0"/>
              <a:cs typeface="Arial" charset="0"/>
            </a:endParaRPr>
          </a:p>
        </p:txBody>
      </p:sp>
      <p:sp>
        <p:nvSpPr>
          <p:cNvPr id="7" name="Rectangle 3"/>
          <p:cNvSpPr txBox="1">
            <a:spLocks/>
          </p:cNvSpPr>
          <p:nvPr/>
        </p:nvSpPr>
        <p:spPr bwMode="auto">
          <a:xfrm>
            <a:off x="899592" y="3429000"/>
            <a:ext cx="3600400" cy="35173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678C94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uk-UA" altLang="en-US" sz="2200" b="1" dirty="0">
                <a:solidFill>
                  <a:srgbClr val="3E3E40"/>
                </a:solidFill>
                <a:ea typeface="Tahoma" pitchFamily="34" charset="0"/>
              </a:rPr>
              <a:t>громадський лідер</a:t>
            </a:r>
            <a:endParaRPr kumimoji="0" lang="en-CA" altLang="en-US" sz="2200" b="1" i="0" u="none" strike="noStrike" kern="1200" cap="none" spc="0" normalizeH="0" baseline="0" noProof="0" dirty="0">
              <a:ln>
                <a:noFill/>
              </a:ln>
              <a:solidFill>
                <a:srgbClr val="3E3E40"/>
              </a:solidFill>
              <a:effectLst/>
              <a:uLnTx/>
              <a:uFillTx/>
              <a:latin typeface="Arial" charset="0"/>
              <a:ea typeface="Tahoma" pitchFamily="34" charset="0"/>
              <a:cs typeface="Arial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678C94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ru-RU" altLang="en-US" sz="2200" b="0" i="0" u="none" strike="noStrike" kern="1200" cap="none" spc="0" normalizeH="0" baseline="0" noProof="0" dirty="0">
              <a:ln>
                <a:noFill/>
              </a:ln>
              <a:solidFill>
                <a:srgbClr val="3E3E40"/>
              </a:solidFill>
              <a:effectLst/>
              <a:uLnTx/>
              <a:uFillTx/>
              <a:latin typeface="Arial" charset="0"/>
              <a:ea typeface="Tahoma" pitchFamily="34" charset="0"/>
              <a:cs typeface="Arial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uk-UA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КОНТЕКСТ ТА ВИМОГИ ДО КОМПЕТЕНЦІЇ СПЕЦІАЛІСТА</a:t>
            </a:r>
            <a:endParaRPr lang="ru-RU" sz="2800" b="1" dirty="0">
              <a:solidFill>
                <a:srgbClr val="870038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3481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uk-UA" altLang="en-US" sz="2000" b="1" dirty="0">
                <a:solidFill>
                  <a:srgbClr val="3E3E40"/>
                </a:solidFill>
                <a:latin typeface="Arial" charset="0"/>
                <a:ea typeface="Tahoma" pitchFamily="34" charset="0"/>
                <a:cs typeface="Arial" charset="0"/>
              </a:rPr>
              <a:t>5. РОЛІ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uk-UA" altLang="en-US" sz="1800" b="1" dirty="0">
              <a:solidFill>
                <a:srgbClr val="3E3E40"/>
              </a:solidFill>
              <a:latin typeface="Arial" charset="0"/>
              <a:ea typeface="Tahoma" pitchFamily="34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ru-RU" altLang="en-US" dirty="0">
              <a:solidFill>
                <a:srgbClr val="3E3E40"/>
              </a:solidFill>
              <a:latin typeface="Arial" charset="0"/>
              <a:ea typeface="Tahoma" pitchFamily="34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ru-RU" dirty="0">
              <a:solidFill>
                <a:srgbClr val="3E3E40"/>
              </a:solidFill>
              <a:latin typeface="Arial" charset="0"/>
              <a:ea typeface="Tahoma" pitchFamily="34" charset="0"/>
              <a:cs typeface="Arial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694026-A939-4937-AEA6-599B508D8F7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uk-UA" sz="2800" b="1" cap="all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Класи професійних завдань спеціаліста з МЕР</a:t>
            </a:r>
            <a:endParaRPr lang="ru-RU" sz="2800" b="1" dirty="0">
              <a:solidFill>
                <a:srgbClr val="870038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3481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>
              <a:lnSpc>
                <a:spcPct val="80000"/>
              </a:lnSpc>
            </a:pPr>
            <a:r>
              <a:rPr lang="uk-UA" altLang="en-US" sz="2400" dirty="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>стратегічне планування</a:t>
            </a:r>
            <a:endParaRPr lang="ru-RU" altLang="en-US" sz="2400" dirty="0">
              <a:solidFill>
                <a:srgbClr val="3E3E40"/>
              </a:solidFill>
              <a:latin typeface="Tahoma" pitchFamily="34" charset="0"/>
              <a:cs typeface="Tahoma" pitchFamily="34" charset="0"/>
            </a:endParaRPr>
          </a:p>
          <a:p>
            <a:pPr lvl="0">
              <a:lnSpc>
                <a:spcPct val="80000"/>
              </a:lnSpc>
            </a:pPr>
            <a:r>
              <a:rPr lang="uk-UA" altLang="en-US" sz="2400" dirty="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>залучення інвестицій</a:t>
            </a:r>
            <a:endParaRPr lang="ru-RU" altLang="en-US" sz="2400" dirty="0">
              <a:solidFill>
                <a:srgbClr val="3E3E40"/>
              </a:solidFill>
              <a:latin typeface="Tahoma" pitchFamily="34" charset="0"/>
              <a:cs typeface="Tahoma" pitchFamily="34" charset="0"/>
            </a:endParaRPr>
          </a:p>
          <a:p>
            <a:pPr lvl="0">
              <a:lnSpc>
                <a:spcPct val="80000"/>
              </a:lnSpc>
            </a:pPr>
            <a:r>
              <a:rPr lang="uk-UA" altLang="en-US" sz="2400" dirty="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>сприяння розвитку підприємництва</a:t>
            </a:r>
            <a:endParaRPr lang="ru-RU" altLang="en-US" sz="2400" dirty="0">
              <a:solidFill>
                <a:srgbClr val="3E3E40"/>
              </a:solidFill>
              <a:latin typeface="Tahoma" pitchFamily="34" charset="0"/>
              <a:cs typeface="Tahoma" pitchFamily="34" charset="0"/>
            </a:endParaRPr>
          </a:p>
          <a:p>
            <a:pPr lvl="0">
              <a:lnSpc>
                <a:spcPct val="80000"/>
              </a:lnSpc>
            </a:pPr>
            <a:r>
              <a:rPr lang="uk-UA" altLang="en-US" sz="2400" dirty="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>збереження і розширення місцевого бізнесу</a:t>
            </a:r>
            <a:endParaRPr lang="ru-RU" altLang="en-US" sz="2400" dirty="0">
              <a:solidFill>
                <a:srgbClr val="3E3E40"/>
              </a:solidFill>
              <a:latin typeface="Tahoma" pitchFamily="34" charset="0"/>
              <a:cs typeface="Tahoma" pitchFamily="34" charset="0"/>
            </a:endParaRPr>
          </a:p>
          <a:p>
            <a:pPr lvl="0">
              <a:lnSpc>
                <a:spcPct val="80000"/>
              </a:lnSpc>
            </a:pPr>
            <a:r>
              <a:rPr lang="uk-UA" altLang="en-US" sz="2400" dirty="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>забезпечення можливостей для створення робочих місць</a:t>
            </a:r>
            <a:endParaRPr lang="ru-RU" altLang="en-US" sz="2400" dirty="0">
              <a:solidFill>
                <a:srgbClr val="3E3E40"/>
              </a:solidFill>
              <a:latin typeface="Tahoma" pitchFamily="34" charset="0"/>
              <a:cs typeface="Tahoma" pitchFamily="34" charset="0"/>
            </a:endParaRPr>
          </a:p>
          <a:p>
            <a:pPr lvl="0">
              <a:lnSpc>
                <a:spcPct val="80000"/>
              </a:lnSpc>
            </a:pPr>
            <a:r>
              <a:rPr lang="uk-UA" altLang="en-US" sz="2400" dirty="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>збереження і розвиток людського і професійного потенціалу території</a:t>
            </a:r>
            <a:endParaRPr lang="ru-RU" altLang="en-US" sz="2400" dirty="0">
              <a:solidFill>
                <a:srgbClr val="3E3E40"/>
              </a:solidFill>
              <a:latin typeface="Tahoma" pitchFamily="34" charset="0"/>
              <a:cs typeface="Tahoma" pitchFamily="34" charset="0"/>
            </a:endParaRPr>
          </a:p>
          <a:p>
            <a:pPr lvl="0">
              <a:lnSpc>
                <a:spcPct val="80000"/>
              </a:lnSpc>
            </a:pPr>
            <a:r>
              <a:rPr lang="uk-UA" altLang="en-US" sz="2400" dirty="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> комерціалізація інновацій та технологій</a:t>
            </a:r>
            <a:endParaRPr lang="ru-RU" altLang="en-US" sz="2400" dirty="0">
              <a:solidFill>
                <a:srgbClr val="3E3E40"/>
              </a:solidFill>
              <a:latin typeface="Tahoma" pitchFamily="34" charset="0"/>
              <a:cs typeface="Tahoma" pitchFamily="34" charset="0"/>
            </a:endParaRPr>
          </a:p>
          <a:p>
            <a:pPr lvl="0">
              <a:lnSpc>
                <a:spcPct val="80000"/>
              </a:lnSpc>
            </a:pPr>
            <a:r>
              <a:rPr lang="uk-UA" altLang="en-US" sz="2400" dirty="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> маркетинг території, ресурсів, програм</a:t>
            </a:r>
            <a:endParaRPr lang="ru-RU" altLang="en-US" sz="2400" dirty="0">
              <a:solidFill>
                <a:srgbClr val="3E3E40"/>
              </a:solidFill>
              <a:latin typeface="Tahoma" pitchFamily="34" charset="0"/>
              <a:cs typeface="Tahoma" pitchFamily="34" charset="0"/>
            </a:endParaRPr>
          </a:p>
          <a:p>
            <a:pPr lvl="0">
              <a:lnSpc>
                <a:spcPct val="80000"/>
              </a:lnSpc>
            </a:pPr>
            <a:r>
              <a:rPr lang="uk-UA" altLang="en-US" sz="2400" dirty="0">
                <a:solidFill>
                  <a:srgbClr val="3E3E40"/>
                </a:solidFill>
                <a:latin typeface="Tahoma" pitchFamily="34" charset="0"/>
                <a:cs typeface="Tahoma" pitchFamily="34" charset="0"/>
              </a:rPr>
              <a:t> комунікації з питань економічного розвитку</a:t>
            </a:r>
            <a:endParaRPr lang="en-CA" altLang="en-US" sz="2400" dirty="0">
              <a:solidFill>
                <a:srgbClr val="3E3E40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ru-RU" altLang="en-US" sz="2400" dirty="0">
              <a:solidFill>
                <a:srgbClr val="3E3E40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ru-RU" dirty="0">
              <a:solidFill>
                <a:srgbClr val="3E3E40"/>
              </a:solidFill>
              <a:latin typeface="Arial" charset="0"/>
              <a:ea typeface="Tahoma" pitchFamily="34" charset="0"/>
              <a:cs typeface="Arial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694026-A939-4937-AEA6-599B508D8F7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uk-UA" sz="2800" b="1" cap="all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Класи професійних завдань</a:t>
            </a:r>
            <a:endParaRPr lang="ru-RU" sz="2800" b="1" dirty="0">
              <a:solidFill>
                <a:srgbClr val="870038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3481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ru-RU" altLang="en-US" sz="2400" dirty="0">
              <a:solidFill>
                <a:srgbClr val="3E3E40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ru-RU" dirty="0">
              <a:solidFill>
                <a:srgbClr val="3E3E40"/>
              </a:solidFill>
              <a:latin typeface="Arial" charset="0"/>
              <a:ea typeface="Tahoma" pitchFamily="34" charset="0"/>
              <a:cs typeface="Arial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694026-A939-4937-AEA6-599B508D8F7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uk-UA" altLang="en-US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ПРОФІЛЬ КОМПЕТЕНЦІЙ</a:t>
            </a:r>
            <a:endParaRPr lang="ru-RU" sz="2800" b="1" dirty="0">
              <a:solidFill>
                <a:srgbClr val="870038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53279" name="Group 31"/>
          <p:cNvGraphicFramePr>
            <a:graphicFrameLocks noGrp="1"/>
          </p:cNvGraphicFramePr>
          <p:nvPr>
            <p:ph idx="4294967295"/>
          </p:nvPr>
        </p:nvGraphicFramePr>
        <p:xfrm>
          <a:off x="179388" y="1412875"/>
          <a:ext cx="8785225" cy="4181832"/>
        </p:xfrm>
        <a:graphic>
          <a:graphicData uri="http://schemas.openxmlformats.org/drawingml/2006/table">
            <a:tbl>
              <a:tblPr/>
              <a:tblGrid>
                <a:gridCol w="16563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12891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0881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ahoma" pitchFamily="34" charset="0"/>
                        </a:rPr>
                        <a:t>1. ЗНАННЯ</a:t>
                      </a:r>
                      <a:endParaRPr kumimoji="0" lang="ru-RU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ahoma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ahoma" pitchFamily="34" charset="0"/>
                        </a:rPr>
                        <a:t>1.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ahoma" pitchFamily="34" charset="0"/>
                        </a:rPr>
                        <a:t>2.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ahoma" pitchFamily="34" charset="0"/>
                        </a:rPr>
                        <a:t>3.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uk-UA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ahoma" pitchFamily="34" charset="0"/>
                        </a:rPr>
                        <a:t>4.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ahoma" pitchFamily="34" charset="0"/>
                        </a:rPr>
                        <a:t>5.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ahoma" pitchFamily="34" charset="0"/>
                        </a:rPr>
                        <a:t>6.</a:t>
                      </a:r>
                      <a:endParaRPr kumimoji="0" lang="ru-RU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ahoma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54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ahoma" pitchFamily="34" charset="0"/>
                        </a:rPr>
                        <a:t>2. ВМІННЯ ТА НАВИЧКИ</a:t>
                      </a:r>
                      <a:endParaRPr kumimoji="0" lang="ru-RU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ahoma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ahoma" pitchFamily="34" charset="0"/>
                        </a:rPr>
                        <a:t>1.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ahoma" pitchFamily="34" charset="0"/>
                        </a:rPr>
                        <a:t>2.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ahoma" pitchFamily="34" charset="0"/>
                        </a:rPr>
                        <a:t>3.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uk-UA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ahoma" pitchFamily="34" charset="0"/>
                        </a:rPr>
                        <a:t>4.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ahoma" pitchFamily="34" charset="0"/>
                        </a:rPr>
                        <a:t>5.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ahoma" pitchFamily="34" charset="0"/>
                        </a:rPr>
                        <a:t>6</a:t>
                      </a:r>
                      <a:endParaRPr kumimoji="0" lang="ru-RU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ahoma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ACE90F-C992-4C3E-ABBF-E2B4F2669FA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uk-UA" altLang="en-US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ПРОФІЛЬ КОМПЕТЕНЦІЙ</a:t>
            </a:r>
            <a:endParaRPr lang="ru-RU" sz="2800" b="1" dirty="0">
              <a:solidFill>
                <a:srgbClr val="870038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53279" name="Group 31"/>
          <p:cNvGraphicFramePr>
            <a:graphicFrameLocks noGrp="1"/>
          </p:cNvGraphicFramePr>
          <p:nvPr>
            <p:ph idx="4294967295"/>
          </p:nvPr>
        </p:nvGraphicFramePr>
        <p:xfrm>
          <a:off x="179388" y="1412875"/>
          <a:ext cx="8785225" cy="4181832"/>
        </p:xfrm>
        <a:graphic>
          <a:graphicData uri="http://schemas.openxmlformats.org/drawingml/2006/table">
            <a:tbl>
              <a:tblPr/>
              <a:tblGrid>
                <a:gridCol w="17283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05690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0881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ahoma" pitchFamily="34" charset="0"/>
                        </a:rPr>
                        <a:t>3. ДІЛОВІ ТА ОСОБИСТІСНІ ЯКОСТІ</a:t>
                      </a:r>
                      <a:endParaRPr kumimoji="0" lang="ru-RU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ahoma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ahoma" pitchFamily="34" charset="0"/>
                        </a:rPr>
                        <a:t>1.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ahoma" pitchFamily="34" charset="0"/>
                        </a:rPr>
                        <a:t>2.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ahoma" pitchFamily="34" charset="0"/>
                        </a:rPr>
                        <a:t>3.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uk-UA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ahoma" pitchFamily="34" charset="0"/>
                        </a:rPr>
                        <a:t>4.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ahoma" pitchFamily="34" charset="0"/>
                        </a:rPr>
                        <a:t>5.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ahoma" pitchFamily="34" charset="0"/>
                        </a:rPr>
                        <a:t>6.</a:t>
                      </a:r>
                      <a:endParaRPr kumimoji="0" lang="ru-RU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ahoma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54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ahoma" pitchFamily="34" charset="0"/>
                        </a:rPr>
                        <a:t>4. МОТИВИ, ЦІННОСТІ, УСТАНОВКИ, ОЧІКУВАННЯ</a:t>
                      </a:r>
                      <a:endParaRPr kumimoji="0" lang="ru-RU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ahoma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ahoma" pitchFamily="34" charset="0"/>
                        </a:rPr>
                        <a:t>1.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ahoma" pitchFamily="34" charset="0"/>
                        </a:rPr>
                        <a:t>2.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ahoma" pitchFamily="34" charset="0"/>
                        </a:rPr>
                        <a:t>3.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uk-UA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ahoma" pitchFamily="34" charset="0"/>
                        </a:rPr>
                        <a:t>4.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ahoma" pitchFamily="34" charset="0"/>
                        </a:rPr>
                        <a:t>5.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uk-UA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ahoma" pitchFamily="34" charset="0"/>
                        </a:rPr>
                        <a:t>6</a:t>
                      </a:r>
                      <a:endParaRPr kumimoji="0" lang="ru-RU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ahoma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ACE90F-C992-4C3E-ABBF-E2B4F2669FA1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uk-UA" altLang="en-US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ПРОФІЛЬ КОМПЕТЕНЦІЙ</a:t>
            </a:r>
            <a:endParaRPr lang="ru-RU" sz="2800" b="1" dirty="0">
              <a:solidFill>
                <a:srgbClr val="870038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ACE90F-C992-4C3E-ABBF-E2B4F2669FA1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pic>
        <p:nvPicPr>
          <p:cNvPr id="5" name="Рисунок 4" descr="i_02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23728" y="1484784"/>
            <a:ext cx="5038109" cy="4872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 txBox="1">
            <a:spLocks/>
          </p:cNvSpPr>
          <p:nvPr/>
        </p:nvSpPr>
        <p:spPr bwMode="auto">
          <a:xfrm>
            <a:off x="323528" y="1556792"/>
            <a:ext cx="2047696" cy="35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678C94"/>
              </a:buClr>
              <a:buSzTx/>
              <a:tabLst/>
              <a:defRPr/>
            </a:pPr>
            <a:r>
              <a:rPr lang="uk-UA" altLang="en-US" sz="2200" b="1" noProof="0" dirty="0">
                <a:solidFill>
                  <a:srgbClr val="455E63"/>
                </a:solidFill>
                <a:ea typeface="Tahoma" pitchFamily="34" charset="0"/>
              </a:rPr>
              <a:t>ЗНАННЯ</a:t>
            </a:r>
            <a:endParaRPr kumimoji="0" lang="en-CA" altLang="en-US" sz="2200" b="1" i="0" u="none" strike="noStrike" kern="1200" cap="none" spc="0" normalizeH="0" baseline="0" noProof="0" dirty="0">
              <a:ln>
                <a:noFill/>
              </a:ln>
              <a:solidFill>
                <a:srgbClr val="455E63"/>
              </a:solidFill>
              <a:effectLst/>
              <a:uLnTx/>
              <a:uFillTx/>
              <a:latin typeface="Arial" charset="0"/>
              <a:ea typeface="Tahoma" pitchFamily="34" charset="0"/>
              <a:cs typeface="Arial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678C94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ru-RU" altLang="en-US" sz="2200" b="0" i="0" u="none" strike="noStrike" kern="1200" cap="none" spc="0" normalizeH="0" baseline="0" noProof="0" dirty="0">
              <a:ln>
                <a:noFill/>
              </a:ln>
              <a:solidFill>
                <a:srgbClr val="455E63"/>
              </a:solidFill>
              <a:effectLst/>
              <a:uLnTx/>
              <a:uFillTx/>
              <a:latin typeface="Arial" charset="0"/>
              <a:ea typeface="Tahoma" pitchFamily="34" charset="0"/>
              <a:cs typeface="Arial" charset="0"/>
            </a:endParaRPr>
          </a:p>
        </p:txBody>
      </p:sp>
      <p:sp>
        <p:nvSpPr>
          <p:cNvPr id="7" name="Rectangle 3"/>
          <p:cNvSpPr txBox="1">
            <a:spLocks/>
          </p:cNvSpPr>
          <p:nvPr/>
        </p:nvSpPr>
        <p:spPr bwMode="auto">
          <a:xfrm>
            <a:off x="6858795" y="1556792"/>
            <a:ext cx="2285205" cy="35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678C94"/>
              </a:buClr>
              <a:buSzTx/>
              <a:tabLst/>
              <a:defRPr/>
            </a:pPr>
            <a:r>
              <a:rPr lang="uk-UA" altLang="en-US" sz="2200" b="1" dirty="0">
                <a:solidFill>
                  <a:srgbClr val="455E63"/>
                </a:solidFill>
                <a:ea typeface="Tahoma" pitchFamily="34" charset="0"/>
              </a:rPr>
              <a:t>ВМІННЯ ТА НАВИЧКИ</a:t>
            </a:r>
            <a:endParaRPr kumimoji="0" lang="en-CA" altLang="en-US" sz="2200" b="1" i="0" u="none" strike="noStrike" kern="1200" cap="none" spc="0" normalizeH="0" baseline="0" noProof="0" dirty="0">
              <a:ln>
                <a:noFill/>
              </a:ln>
              <a:solidFill>
                <a:srgbClr val="455E63"/>
              </a:solidFill>
              <a:effectLst/>
              <a:uLnTx/>
              <a:uFillTx/>
              <a:latin typeface="Arial" charset="0"/>
              <a:ea typeface="Tahoma" pitchFamily="34" charset="0"/>
              <a:cs typeface="Arial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678C94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ru-RU" altLang="en-US" sz="2200" b="0" i="0" u="none" strike="noStrike" kern="1200" cap="none" spc="0" normalizeH="0" baseline="0" noProof="0" dirty="0">
              <a:ln>
                <a:noFill/>
              </a:ln>
              <a:solidFill>
                <a:srgbClr val="455E63"/>
              </a:solidFill>
              <a:effectLst/>
              <a:uLnTx/>
              <a:uFillTx/>
              <a:latin typeface="Arial" charset="0"/>
              <a:ea typeface="Tahoma" pitchFamily="34" charset="0"/>
              <a:cs typeface="Arial" charset="0"/>
            </a:endParaRPr>
          </a:p>
        </p:txBody>
      </p:sp>
      <p:sp>
        <p:nvSpPr>
          <p:cNvPr id="9" name="Rectangle 3"/>
          <p:cNvSpPr txBox="1">
            <a:spLocks/>
          </p:cNvSpPr>
          <p:nvPr/>
        </p:nvSpPr>
        <p:spPr bwMode="auto">
          <a:xfrm>
            <a:off x="6732240" y="4653136"/>
            <a:ext cx="2600455" cy="35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678C94"/>
              </a:buClr>
              <a:buSzTx/>
              <a:tabLst/>
              <a:defRPr/>
            </a:pPr>
            <a:r>
              <a:rPr lang="uk-UA" altLang="en-US" sz="2200" b="1" noProof="0" dirty="0">
                <a:solidFill>
                  <a:srgbClr val="455E63"/>
                </a:solidFill>
                <a:ea typeface="Tahoma" pitchFamily="34" charset="0"/>
              </a:rPr>
              <a:t>ДІЛОВІ ТА ОСОБИСТІСНІ ЯКОСТІ</a:t>
            </a:r>
            <a:endParaRPr kumimoji="0" lang="en-CA" altLang="en-US" sz="2200" b="1" i="0" u="none" strike="noStrike" kern="1200" cap="none" spc="0" normalizeH="0" baseline="0" noProof="0" dirty="0">
              <a:ln>
                <a:noFill/>
              </a:ln>
              <a:solidFill>
                <a:srgbClr val="455E63"/>
              </a:solidFill>
              <a:effectLst/>
              <a:uLnTx/>
              <a:uFillTx/>
              <a:latin typeface="Arial" charset="0"/>
              <a:ea typeface="Tahoma" pitchFamily="34" charset="0"/>
              <a:cs typeface="Arial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678C94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ru-RU" altLang="en-US" sz="2200" b="0" i="0" u="none" strike="noStrike" kern="1200" cap="none" spc="0" normalizeH="0" baseline="0" noProof="0" dirty="0">
              <a:ln>
                <a:noFill/>
              </a:ln>
              <a:solidFill>
                <a:srgbClr val="455E63"/>
              </a:solidFill>
              <a:effectLst/>
              <a:uLnTx/>
              <a:uFillTx/>
              <a:latin typeface="Arial" charset="0"/>
              <a:ea typeface="Tahoma" pitchFamily="34" charset="0"/>
              <a:cs typeface="Arial" charset="0"/>
            </a:endParaRPr>
          </a:p>
        </p:txBody>
      </p:sp>
      <p:sp>
        <p:nvSpPr>
          <p:cNvPr id="10" name="Rectangle 3"/>
          <p:cNvSpPr txBox="1">
            <a:spLocks/>
          </p:cNvSpPr>
          <p:nvPr/>
        </p:nvSpPr>
        <p:spPr bwMode="auto">
          <a:xfrm>
            <a:off x="251520" y="4365104"/>
            <a:ext cx="2555645" cy="35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678C94"/>
              </a:buClr>
              <a:buSzTx/>
              <a:tabLst/>
              <a:defRPr/>
            </a:pPr>
            <a:r>
              <a:rPr lang="uk-UA" altLang="en-US" sz="2200" b="1" noProof="0" dirty="0">
                <a:solidFill>
                  <a:srgbClr val="455E63"/>
                </a:solidFill>
                <a:ea typeface="Tahoma" pitchFamily="34" charset="0"/>
              </a:rPr>
              <a:t>МОТИВИ, ЦІННОСТІ, УСТАНОВКИ, ОЧІКУВАННЯ</a:t>
            </a:r>
            <a:endParaRPr kumimoji="0" lang="en-CA" altLang="en-US" sz="2200" b="1" i="0" u="none" strike="noStrike" kern="1200" cap="none" spc="0" normalizeH="0" baseline="0" noProof="0" dirty="0">
              <a:ln>
                <a:noFill/>
              </a:ln>
              <a:solidFill>
                <a:srgbClr val="455E63"/>
              </a:solidFill>
              <a:effectLst/>
              <a:uLnTx/>
              <a:uFillTx/>
              <a:latin typeface="Arial" charset="0"/>
              <a:ea typeface="Tahoma" pitchFamily="34" charset="0"/>
              <a:cs typeface="Arial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678C94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ru-RU" altLang="en-US" sz="2200" b="0" i="0" u="none" strike="noStrike" kern="1200" cap="none" spc="0" normalizeH="0" baseline="0" noProof="0" dirty="0">
              <a:ln>
                <a:noFill/>
              </a:ln>
              <a:solidFill>
                <a:srgbClr val="455E63"/>
              </a:solidFill>
              <a:effectLst/>
              <a:uLnTx/>
              <a:uFillTx/>
              <a:latin typeface="Arial" charset="0"/>
              <a:ea typeface="Tahoma" pitchFamily="34" charset="0"/>
              <a:cs typeface="Arial" charset="0"/>
            </a:endParaRPr>
          </a:p>
        </p:txBody>
      </p:sp>
      <p:sp>
        <p:nvSpPr>
          <p:cNvPr id="11" name="Rectangle 3"/>
          <p:cNvSpPr txBox="1">
            <a:spLocks/>
          </p:cNvSpPr>
          <p:nvPr/>
        </p:nvSpPr>
        <p:spPr bwMode="auto">
          <a:xfrm>
            <a:off x="1691680" y="3068960"/>
            <a:ext cx="576064" cy="35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678C94"/>
              </a:buClr>
              <a:buSzTx/>
              <a:tabLst/>
              <a:defRPr/>
            </a:pPr>
            <a:r>
              <a:rPr lang="uk-UA" altLang="en-US" sz="2200" b="1" noProof="0" dirty="0">
                <a:solidFill>
                  <a:srgbClr val="455E63"/>
                </a:solidFill>
                <a:ea typeface="Tahoma" pitchFamily="34" charset="0"/>
              </a:rPr>
              <a:t>1.1</a:t>
            </a:r>
            <a:endParaRPr kumimoji="0" lang="en-CA" altLang="en-US" sz="2200" b="1" i="0" u="none" strike="noStrike" kern="1200" cap="none" spc="0" normalizeH="0" baseline="0" noProof="0" dirty="0">
              <a:ln>
                <a:noFill/>
              </a:ln>
              <a:solidFill>
                <a:srgbClr val="455E63"/>
              </a:solidFill>
              <a:effectLst/>
              <a:uLnTx/>
              <a:uFillTx/>
              <a:latin typeface="Arial" charset="0"/>
              <a:ea typeface="Tahoma" pitchFamily="34" charset="0"/>
              <a:cs typeface="Arial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678C94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ru-RU" altLang="en-US" sz="2200" b="0" i="0" u="none" strike="noStrike" kern="1200" cap="none" spc="0" normalizeH="0" baseline="0" noProof="0" dirty="0">
              <a:ln>
                <a:noFill/>
              </a:ln>
              <a:solidFill>
                <a:srgbClr val="455E63"/>
              </a:solidFill>
              <a:effectLst/>
              <a:uLnTx/>
              <a:uFillTx/>
              <a:latin typeface="Arial" charset="0"/>
              <a:ea typeface="Tahoma" pitchFamily="34" charset="0"/>
              <a:cs typeface="Arial" charset="0"/>
            </a:endParaRPr>
          </a:p>
        </p:txBody>
      </p:sp>
      <p:sp>
        <p:nvSpPr>
          <p:cNvPr id="12" name="Rectangle 3"/>
          <p:cNvSpPr txBox="1">
            <a:spLocks/>
          </p:cNvSpPr>
          <p:nvPr/>
        </p:nvSpPr>
        <p:spPr bwMode="auto">
          <a:xfrm>
            <a:off x="2411760" y="1916832"/>
            <a:ext cx="576064" cy="35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678C94"/>
              </a:buClr>
              <a:buSzTx/>
              <a:tabLst/>
              <a:defRPr/>
            </a:pPr>
            <a:r>
              <a:rPr lang="uk-UA" altLang="en-US" sz="2200" b="1" noProof="0" dirty="0">
                <a:solidFill>
                  <a:srgbClr val="455E63"/>
                </a:solidFill>
                <a:ea typeface="Tahoma" pitchFamily="34" charset="0"/>
              </a:rPr>
              <a:t>1.2</a:t>
            </a:r>
            <a:endParaRPr kumimoji="0" lang="en-CA" altLang="en-US" sz="2200" b="1" i="0" u="none" strike="noStrike" kern="1200" cap="none" spc="0" normalizeH="0" baseline="0" noProof="0" dirty="0">
              <a:ln>
                <a:noFill/>
              </a:ln>
              <a:solidFill>
                <a:srgbClr val="455E63"/>
              </a:solidFill>
              <a:effectLst/>
              <a:uLnTx/>
              <a:uFillTx/>
              <a:latin typeface="Arial" charset="0"/>
              <a:ea typeface="Tahoma" pitchFamily="34" charset="0"/>
              <a:cs typeface="Arial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678C94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ru-RU" altLang="en-US" sz="2200" b="0" i="0" u="none" strike="noStrike" kern="1200" cap="none" spc="0" normalizeH="0" baseline="0" noProof="0" dirty="0">
              <a:ln>
                <a:noFill/>
              </a:ln>
              <a:solidFill>
                <a:srgbClr val="455E63"/>
              </a:solidFill>
              <a:effectLst/>
              <a:uLnTx/>
              <a:uFillTx/>
              <a:latin typeface="Arial" charset="0"/>
              <a:ea typeface="Tahoma" pitchFamily="34" charset="0"/>
              <a:cs typeface="Arial" charset="0"/>
            </a:endParaRPr>
          </a:p>
        </p:txBody>
      </p:sp>
      <p:sp>
        <p:nvSpPr>
          <p:cNvPr id="13" name="Rectangle 3"/>
          <p:cNvSpPr txBox="1">
            <a:spLocks/>
          </p:cNvSpPr>
          <p:nvPr/>
        </p:nvSpPr>
        <p:spPr bwMode="auto">
          <a:xfrm>
            <a:off x="3635896" y="1412776"/>
            <a:ext cx="576064" cy="35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678C94"/>
              </a:buClr>
              <a:buSzTx/>
              <a:tabLst/>
              <a:defRPr/>
            </a:pPr>
            <a:r>
              <a:rPr lang="uk-UA" altLang="en-US" sz="2200" b="1" noProof="0" dirty="0">
                <a:solidFill>
                  <a:srgbClr val="455E63"/>
                </a:solidFill>
                <a:ea typeface="Tahoma" pitchFamily="34" charset="0"/>
              </a:rPr>
              <a:t>1.3</a:t>
            </a:r>
            <a:endParaRPr kumimoji="0" lang="en-CA" altLang="en-US" sz="2200" b="1" i="0" u="none" strike="noStrike" kern="1200" cap="none" spc="0" normalizeH="0" baseline="0" noProof="0" dirty="0">
              <a:ln>
                <a:noFill/>
              </a:ln>
              <a:solidFill>
                <a:srgbClr val="455E63"/>
              </a:solidFill>
              <a:effectLst/>
              <a:uLnTx/>
              <a:uFillTx/>
              <a:latin typeface="Arial" charset="0"/>
              <a:ea typeface="Tahoma" pitchFamily="34" charset="0"/>
              <a:cs typeface="Arial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678C94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ru-RU" altLang="en-US" sz="2200" b="0" i="0" u="none" strike="noStrike" kern="1200" cap="none" spc="0" normalizeH="0" baseline="0" noProof="0" dirty="0">
              <a:ln>
                <a:noFill/>
              </a:ln>
              <a:solidFill>
                <a:srgbClr val="455E63"/>
              </a:solidFill>
              <a:effectLst/>
              <a:uLnTx/>
              <a:uFillTx/>
              <a:latin typeface="Arial" charset="0"/>
              <a:ea typeface="Tahoma" pitchFamily="34" charset="0"/>
              <a:cs typeface="Arial" charset="0"/>
            </a:endParaRPr>
          </a:p>
        </p:txBody>
      </p:sp>
      <p:sp>
        <p:nvSpPr>
          <p:cNvPr id="14" name="Rectangle 3"/>
          <p:cNvSpPr txBox="1">
            <a:spLocks/>
          </p:cNvSpPr>
          <p:nvPr/>
        </p:nvSpPr>
        <p:spPr bwMode="auto">
          <a:xfrm>
            <a:off x="5364088" y="1484784"/>
            <a:ext cx="576064" cy="35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678C94"/>
              </a:buClr>
              <a:buSzTx/>
              <a:tabLst/>
              <a:defRPr/>
            </a:pPr>
            <a:r>
              <a:rPr lang="uk-UA" altLang="en-US" sz="2200" b="1" dirty="0">
                <a:solidFill>
                  <a:srgbClr val="455E63"/>
                </a:solidFill>
                <a:ea typeface="Tahoma" pitchFamily="34" charset="0"/>
              </a:rPr>
              <a:t>2.1</a:t>
            </a:r>
            <a:endParaRPr kumimoji="0" lang="en-CA" altLang="en-US" sz="2200" b="1" i="0" u="none" strike="noStrike" kern="1200" cap="none" spc="0" normalizeH="0" baseline="0" noProof="0" dirty="0">
              <a:ln>
                <a:noFill/>
              </a:ln>
              <a:solidFill>
                <a:srgbClr val="455E63"/>
              </a:solidFill>
              <a:effectLst/>
              <a:uLnTx/>
              <a:uFillTx/>
              <a:latin typeface="Arial" charset="0"/>
              <a:ea typeface="Tahoma" pitchFamily="34" charset="0"/>
              <a:cs typeface="Arial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678C94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ru-RU" altLang="en-US" sz="2200" b="0" i="0" u="none" strike="noStrike" kern="1200" cap="none" spc="0" normalizeH="0" baseline="0" noProof="0" dirty="0">
              <a:ln>
                <a:noFill/>
              </a:ln>
              <a:solidFill>
                <a:srgbClr val="455E63"/>
              </a:solidFill>
              <a:effectLst/>
              <a:uLnTx/>
              <a:uFillTx/>
              <a:latin typeface="Arial" charset="0"/>
              <a:ea typeface="Tahoma" pitchFamily="34" charset="0"/>
              <a:cs typeface="Arial" charset="0"/>
            </a:endParaRPr>
          </a:p>
        </p:txBody>
      </p:sp>
      <p:sp>
        <p:nvSpPr>
          <p:cNvPr id="15" name="Rectangle 3"/>
          <p:cNvSpPr txBox="1">
            <a:spLocks/>
          </p:cNvSpPr>
          <p:nvPr/>
        </p:nvSpPr>
        <p:spPr bwMode="auto">
          <a:xfrm>
            <a:off x="6372200" y="2060848"/>
            <a:ext cx="576064" cy="35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678C94"/>
              </a:buClr>
              <a:buSzTx/>
              <a:tabLst/>
              <a:defRPr/>
            </a:pPr>
            <a:r>
              <a:rPr lang="uk-UA" altLang="en-US" sz="2200" b="1" dirty="0">
                <a:solidFill>
                  <a:srgbClr val="455E63"/>
                </a:solidFill>
                <a:ea typeface="Tahoma" pitchFamily="34" charset="0"/>
              </a:rPr>
              <a:t>2.2</a:t>
            </a:r>
            <a:endParaRPr kumimoji="0" lang="en-CA" altLang="en-US" sz="2200" b="1" i="0" u="none" strike="noStrike" kern="1200" cap="none" spc="0" normalizeH="0" baseline="0" noProof="0" dirty="0">
              <a:ln>
                <a:noFill/>
              </a:ln>
              <a:solidFill>
                <a:srgbClr val="455E63"/>
              </a:solidFill>
              <a:effectLst/>
              <a:uLnTx/>
              <a:uFillTx/>
              <a:latin typeface="Arial" charset="0"/>
              <a:ea typeface="Tahoma" pitchFamily="34" charset="0"/>
              <a:cs typeface="Arial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678C94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ru-RU" altLang="en-US" sz="2200" b="0" i="0" u="none" strike="noStrike" kern="1200" cap="none" spc="0" normalizeH="0" baseline="0" noProof="0" dirty="0">
              <a:ln>
                <a:noFill/>
              </a:ln>
              <a:solidFill>
                <a:srgbClr val="455E63"/>
              </a:solidFill>
              <a:effectLst/>
              <a:uLnTx/>
              <a:uFillTx/>
              <a:latin typeface="Arial" charset="0"/>
              <a:ea typeface="Tahoma" pitchFamily="34" charset="0"/>
              <a:cs typeface="Arial" charset="0"/>
            </a:endParaRPr>
          </a:p>
        </p:txBody>
      </p:sp>
      <p:sp>
        <p:nvSpPr>
          <p:cNvPr id="16" name="Rectangle 3"/>
          <p:cNvSpPr txBox="1">
            <a:spLocks/>
          </p:cNvSpPr>
          <p:nvPr/>
        </p:nvSpPr>
        <p:spPr bwMode="auto">
          <a:xfrm>
            <a:off x="6948264" y="3068960"/>
            <a:ext cx="576064" cy="35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678C94"/>
              </a:buClr>
              <a:buSzTx/>
              <a:tabLst/>
              <a:defRPr/>
            </a:pPr>
            <a:r>
              <a:rPr lang="uk-UA" altLang="en-US" sz="2200" b="1" dirty="0">
                <a:solidFill>
                  <a:srgbClr val="455E63"/>
                </a:solidFill>
                <a:ea typeface="Tahoma" pitchFamily="34" charset="0"/>
              </a:rPr>
              <a:t>2.3</a:t>
            </a:r>
            <a:endParaRPr kumimoji="0" lang="en-CA" altLang="en-US" sz="2200" b="1" i="0" u="none" strike="noStrike" kern="1200" cap="none" spc="0" normalizeH="0" baseline="0" noProof="0" dirty="0">
              <a:ln>
                <a:noFill/>
              </a:ln>
              <a:solidFill>
                <a:srgbClr val="455E63"/>
              </a:solidFill>
              <a:effectLst/>
              <a:uLnTx/>
              <a:uFillTx/>
              <a:latin typeface="Arial" charset="0"/>
              <a:ea typeface="Tahoma" pitchFamily="34" charset="0"/>
              <a:cs typeface="Arial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678C94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ru-RU" altLang="en-US" sz="2200" b="0" i="0" u="none" strike="noStrike" kern="1200" cap="none" spc="0" normalizeH="0" baseline="0" noProof="0" dirty="0">
              <a:ln>
                <a:noFill/>
              </a:ln>
              <a:solidFill>
                <a:srgbClr val="455E63"/>
              </a:solidFill>
              <a:effectLst/>
              <a:uLnTx/>
              <a:uFillTx/>
              <a:latin typeface="Arial" charset="0"/>
              <a:ea typeface="Tahoma" pitchFamily="34" charset="0"/>
              <a:cs typeface="Arial" charset="0"/>
            </a:endParaRPr>
          </a:p>
        </p:txBody>
      </p:sp>
      <p:sp>
        <p:nvSpPr>
          <p:cNvPr id="17" name="Rectangle 3"/>
          <p:cNvSpPr txBox="1">
            <a:spLocks/>
          </p:cNvSpPr>
          <p:nvPr/>
        </p:nvSpPr>
        <p:spPr bwMode="auto">
          <a:xfrm>
            <a:off x="7020272" y="4149080"/>
            <a:ext cx="576064" cy="35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678C94"/>
              </a:buClr>
              <a:buSzTx/>
              <a:tabLst/>
              <a:defRPr/>
            </a:pPr>
            <a:r>
              <a:rPr lang="uk-UA" altLang="en-US" sz="2200" b="1" dirty="0">
                <a:solidFill>
                  <a:srgbClr val="455E63"/>
                </a:solidFill>
                <a:ea typeface="Tahoma" pitchFamily="34" charset="0"/>
              </a:rPr>
              <a:t>3.1</a:t>
            </a:r>
            <a:endParaRPr kumimoji="0" lang="en-CA" altLang="en-US" sz="2200" b="1" i="0" u="none" strike="noStrike" kern="1200" cap="none" spc="0" normalizeH="0" baseline="0" noProof="0" dirty="0">
              <a:ln>
                <a:noFill/>
              </a:ln>
              <a:solidFill>
                <a:srgbClr val="455E63"/>
              </a:solidFill>
              <a:effectLst/>
              <a:uLnTx/>
              <a:uFillTx/>
              <a:latin typeface="Arial" charset="0"/>
              <a:ea typeface="Tahoma" pitchFamily="34" charset="0"/>
              <a:cs typeface="Arial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678C94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ru-RU" altLang="en-US" sz="2200" b="0" i="0" u="none" strike="noStrike" kern="1200" cap="none" spc="0" normalizeH="0" baseline="0" noProof="0" dirty="0">
              <a:ln>
                <a:noFill/>
              </a:ln>
              <a:solidFill>
                <a:srgbClr val="455E63"/>
              </a:solidFill>
              <a:effectLst/>
              <a:uLnTx/>
              <a:uFillTx/>
              <a:latin typeface="Arial" charset="0"/>
              <a:ea typeface="Tahoma" pitchFamily="34" charset="0"/>
              <a:cs typeface="Arial" charset="0"/>
            </a:endParaRPr>
          </a:p>
        </p:txBody>
      </p:sp>
      <p:sp>
        <p:nvSpPr>
          <p:cNvPr id="18" name="Rectangle 3"/>
          <p:cNvSpPr txBox="1">
            <a:spLocks/>
          </p:cNvSpPr>
          <p:nvPr/>
        </p:nvSpPr>
        <p:spPr bwMode="auto">
          <a:xfrm>
            <a:off x="6372200" y="5445224"/>
            <a:ext cx="576064" cy="35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678C94"/>
              </a:buClr>
              <a:buSzTx/>
              <a:tabLst/>
              <a:defRPr/>
            </a:pPr>
            <a:r>
              <a:rPr lang="uk-UA" altLang="en-US" sz="2200" b="1" dirty="0">
                <a:solidFill>
                  <a:srgbClr val="455E63"/>
                </a:solidFill>
                <a:ea typeface="Tahoma" pitchFamily="34" charset="0"/>
              </a:rPr>
              <a:t>3.2</a:t>
            </a:r>
            <a:endParaRPr kumimoji="0" lang="en-CA" altLang="en-US" sz="2200" b="1" i="0" u="none" strike="noStrike" kern="1200" cap="none" spc="0" normalizeH="0" baseline="0" noProof="0" dirty="0">
              <a:ln>
                <a:noFill/>
              </a:ln>
              <a:solidFill>
                <a:srgbClr val="455E63"/>
              </a:solidFill>
              <a:effectLst/>
              <a:uLnTx/>
              <a:uFillTx/>
              <a:latin typeface="Arial" charset="0"/>
              <a:ea typeface="Tahoma" pitchFamily="34" charset="0"/>
              <a:cs typeface="Arial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678C94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ru-RU" altLang="en-US" sz="2200" b="0" i="0" u="none" strike="noStrike" kern="1200" cap="none" spc="0" normalizeH="0" baseline="0" noProof="0" dirty="0">
              <a:ln>
                <a:noFill/>
              </a:ln>
              <a:solidFill>
                <a:srgbClr val="455E63"/>
              </a:solidFill>
              <a:effectLst/>
              <a:uLnTx/>
              <a:uFillTx/>
              <a:latin typeface="Arial" charset="0"/>
              <a:ea typeface="Tahoma" pitchFamily="34" charset="0"/>
              <a:cs typeface="Arial" charset="0"/>
            </a:endParaRPr>
          </a:p>
        </p:txBody>
      </p:sp>
      <p:sp>
        <p:nvSpPr>
          <p:cNvPr id="19" name="Rectangle 3"/>
          <p:cNvSpPr txBox="1">
            <a:spLocks/>
          </p:cNvSpPr>
          <p:nvPr/>
        </p:nvSpPr>
        <p:spPr bwMode="auto">
          <a:xfrm>
            <a:off x="5220072" y="6093296"/>
            <a:ext cx="576064" cy="35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678C94"/>
              </a:buClr>
              <a:buSzTx/>
              <a:tabLst/>
              <a:defRPr/>
            </a:pPr>
            <a:r>
              <a:rPr lang="uk-UA" altLang="en-US" sz="2200" b="1" dirty="0">
                <a:solidFill>
                  <a:srgbClr val="455E63"/>
                </a:solidFill>
                <a:ea typeface="Tahoma" pitchFamily="34" charset="0"/>
              </a:rPr>
              <a:t>3.3</a:t>
            </a:r>
            <a:endParaRPr kumimoji="0" lang="en-CA" altLang="en-US" sz="2200" b="1" i="0" u="none" strike="noStrike" kern="1200" cap="none" spc="0" normalizeH="0" baseline="0" noProof="0" dirty="0">
              <a:ln>
                <a:noFill/>
              </a:ln>
              <a:solidFill>
                <a:srgbClr val="455E63"/>
              </a:solidFill>
              <a:effectLst/>
              <a:uLnTx/>
              <a:uFillTx/>
              <a:latin typeface="Arial" charset="0"/>
              <a:ea typeface="Tahoma" pitchFamily="34" charset="0"/>
              <a:cs typeface="Arial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678C94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ru-RU" altLang="en-US" sz="2200" b="0" i="0" u="none" strike="noStrike" kern="1200" cap="none" spc="0" normalizeH="0" baseline="0" noProof="0" dirty="0">
              <a:ln>
                <a:noFill/>
              </a:ln>
              <a:solidFill>
                <a:srgbClr val="455E63"/>
              </a:solidFill>
              <a:effectLst/>
              <a:uLnTx/>
              <a:uFillTx/>
              <a:latin typeface="Arial" charset="0"/>
              <a:ea typeface="Tahoma" pitchFamily="34" charset="0"/>
              <a:cs typeface="Arial" charset="0"/>
            </a:endParaRPr>
          </a:p>
        </p:txBody>
      </p:sp>
      <p:sp>
        <p:nvSpPr>
          <p:cNvPr id="20" name="Rectangle 3"/>
          <p:cNvSpPr txBox="1">
            <a:spLocks/>
          </p:cNvSpPr>
          <p:nvPr/>
        </p:nvSpPr>
        <p:spPr bwMode="auto">
          <a:xfrm>
            <a:off x="3563888" y="6093296"/>
            <a:ext cx="576064" cy="35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678C94"/>
              </a:buClr>
              <a:buSzTx/>
              <a:tabLst/>
              <a:defRPr/>
            </a:pPr>
            <a:r>
              <a:rPr lang="uk-UA" altLang="en-US" sz="2200" b="1" dirty="0">
                <a:solidFill>
                  <a:srgbClr val="455E63"/>
                </a:solidFill>
                <a:ea typeface="Tahoma" pitchFamily="34" charset="0"/>
              </a:rPr>
              <a:t>4</a:t>
            </a:r>
            <a:r>
              <a:rPr lang="uk-UA" altLang="en-US" sz="2200" b="1" noProof="0" dirty="0">
                <a:solidFill>
                  <a:srgbClr val="455E63"/>
                </a:solidFill>
                <a:ea typeface="Tahoma" pitchFamily="34" charset="0"/>
              </a:rPr>
              <a:t>.1</a:t>
            </a:r>
            <a:endParaRPr kumimoji="0" lang="en-CA" altLang="en-US" sz="2200" b="1" i="0" u="none" strike="noStrike" kern="1200" cap="none" spc="0" normalizeH="0" baseline="0" noProof="0" dirty="0">
              <a:ln>
                <a:noFill/>
              </a:ln>
              <a:solidFill>
                <a:srgbClr val="455E63"/>
              </a:solidFill>
              <a:effectLst/>
              <a:uLnTx/>
              <a:uFillTx/>
              <a:latin typeface="Arial" charset="0"/>
              <a:ea typeface="Tahoma" pitchFamily="34" charset="0"/>
              <a:cs typeface="Arial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678C94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ru-RU" altLang="en-US" sz="2200" b="0" i="0" u="none" strike="noStrike" kern="1200" cap="none" spc="0" normalizeH="0" baseline="0" noProof="0" dirty="0">
              <a:ln>
                <a:noFill/>
              </a:ln>
              <a:solidFill>
                <a:srgbClr val="455E63"/>
              </a:solidFill>
              <a:effectLst/>
              <a:uLnTx/>
              <a:uFillTx/>
              <a:latin typeface="Arial" charset="0"/>
              <a:ea typeface="Tahoma" pitchFamily="34" charset="0"/>
              <a:cs typeface="Arial" charset="0"/>
            </a:endParaRPr>
          </a:p>
        </p:txBody>
      </p:sp>
      <p:sp>
        <p:nvSpPr>
          <p:cNvPr id="21" name="Rectangle 3"/>
          <p:cNvSpPr txBox="1">
            <a:spLocks/>
          </p:cNvSpPr>
          <p:nvPr/>
        </p:nvSpPr>
        <p:spPr bwMode="auto">
          <a:xfrm>
            <a:off x="2555776" y="5661248"/>
            <a:ext cx="576064" cy="35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678C94"/>
              </a:buClr>
              <a:buSzTx/>
              <a:tabLst/>
              <a:defRPr/>
            </a:pPr>
            <a:r>
              <a:rPr lang="uk-UA" altLang="en-US" sz="2200" b="1" dirty="0">
                <a:solidFill>
                  <a:srgbClr val="455E63"/>
                </a:solidFill>
                <a:ea typeface="Tahoma" pitchFamily="34" charset="0"/>
              </a:rPr>
              <a:t>4</a:t>
            </a:r>
            <a:r>
              <a:rPr lang="uk-UA" altLang="en-US" sz="2200" b="1" noProof="0" dirty="0">
                <a:solidFill>
                  <a:srgbClr val="455E63"/>
                </a:solidFill>
                <a:ea typeface="Tahoma" pitchFamily="34" charset="0"/>
              </a:rPr>
              <a:t>.2</a:t>
            </a:r>
            <a:endParaRPr kumimoji="0" lang="en-CA" altLang="en-US" sz="2200" b="1" i="0" u="none" strike="noStrike" kern="1200" cap="none" spc="0" normalizeH="0" baseline="0" noProof="0" dirty="0">
              <a:ln>
                <a:noFill/>
              </a:ln>
              <a:solidFill>
                <a:srgbClr val="455E63"/>
              </a:solidFill>
              <a:effectLst/>
              <a:uLnTx/>
              <a:uFillTx/>
              <a:latin typeface="Arial" charset="0"/>
              <a:ea typeface="Tahoma" pitchFamily="34" charset="0"/>
              <a:cs typeface="Arial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678C94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ru-RU" altLang="en-US" sz="2200" b="0" i="0" u="none" strike="noStrike" kern="1200" cap="none" spc="0" normalizeH="0" baseline="0" noProof="0" dirty="0">
              <a:ln>
                <a:noFill/>
              </a:ln>
              <a:solidFill>
                <a:srgbClr val="455E63"/>
              </a:solidFill>
              <a:effectLst/>
              <a:uLnTx/>
              <a:uFillTx/>
              <a:latin typeface="Arial" charset="0"/>
              <a:ea typeface="Tahoma" pitchFamily="34" charset="0"/>
              <a:cs typeface="Arial" charset="0"/>
            </a:endParaRPr>
          </a:p>
        </p:txBody>
      </p:sp>
      <p:sp>
        <p:nvSpPr>
          <p:cNvPr id="22" name="Rectangle 3"/>
          <p:cNvSpPr txBox="1">
            <a:spLocks/>
          </p:cNvSpPr>
          <p:nvPr/>
        </p:nvSpPr>
        <p:spPr bwMode="auto">
          <a:xfrm>
            <a:off x="1619672" y="4077072"/>
            <a:ext cx="576064" cy="35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678C94"/>
              </a:buClr>
              <a:buSzTx/>
              <a:tabLst/>
              <a:defRPr/>
            </a:pPr>
            <a:r>
              <a:rPr lang="uk-UA" altLang="en-US" sz="2200" b="1" dirty="0">
                <a:solidFill>
                  <a:srgbClr val="455E63"/>
                </a:solidFill>
                <a:ea typeface="Tahoma" pitchFamily="34" charset="0"/>
              </a:rPr>
              <a:t>4</a:t>
            </a:r>
            <a:r>
              <a:rPr lang="uk-UA" altLang="en-US" sz="2200" b="1" noProof="0" dirty="0">
                <a:solidFill>
                  <a:srgbClr val="455E63"/>
                </a:solidFill>
                <a:ea typeface="Tahoma" pitchFamily="34" charset="0"/>
              </a:rPr>
              <a:t>.3</a:t>
            </a:r>
            <a:endParaRPr kumimoji="0" lang="en-CA" altLang="en-US" sz="2200" b="1" i="0" u="none" strike="noStrike" kern="1200" cap="none" spc="0" normalizeH="0" baseline="0" noProof="0" dirty="0">
              <a:ln>
                <a:noFill/>
              </a:ln>
              <a:solidFill>
                <a:srgbClr val="455E63"/>
              </a:solidFill>
              <a:effectLst/>
              <a:uLnTx/>
              <a:uFillTx/>
              <a:latin typeface="Arial" charset="0"/>
              <a:ea typeface="Tahoma" pitchFamily="34" charset="0"/>
              <a:cs typeface="Arial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678C94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ru-RU" altLang="en-US" sz="2200" b="0" i="0" u="none" strike="noStrike" kern="1200" cap="none" spc="0" normalizeH="0" baseline="0" noProof="0" dirty="0">
              <a:ln>
                <a:noFill/>
              </a:ln>
              <a:solidFill>
                <a:srgbClr val="455E63"/>
              </a:solidFill>
              <a:effectLst/>
              <a:uLnTx/>
              <a:uFillTx/>
              <a:latin typeface="Arial" charset="0"/>
              <a:ea typeface="Tahoma" pitchFamily="34" charset="0"/>
              <a:cs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uk-UA" altLang="en-US" sz="2800" b="1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СПЕЦІАЛІСТ МЕР</a:t>
            </a:r>
            <a:endParaRPr lang="ru-RU" sz="2800" b="1">
              <a:solidFill>
                <a:srgbClr val="870038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5120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uk-UA" altLang="en-US" sz="2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«Серед тих, хто започаткував цю професію, були </a:t>
            </a:r>
            <a:r>
              <a:rPr lang="uk-UA" altLang="en-US" sz="2000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ініціатори нових </a:t>
            </a:r>
            <a:r>
              <a:rPr lang="uk-UA" altLang="en-US" sz="2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промислових проектів, </a:t>
            </a:r>
            <a:r>
              <a:rPr lang="uk-UA" altLang="en-US" sz="2000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промоутери</a:t>
            </a:r>
            <a:r>
              <a:rPr lang="uk-UA" altLang="en-US" sz="2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й </a:t>
            </a:r>
            <a:r>
              <a:rPr lang="uk-UA" altLang="en-US" sz="2000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місцеві активісти </a:t>
            </a:r>
            <a:r>
              <a:rPr lang="uk-UA" altLang="en-US" sz="2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з торгово-промислової палати або інших громадських організацій. Хоч ця спеціальність з’явилась зовсім недавно, вона має багато спільного з такими сучасними прикладними дисциплінами, як </a:t>
            </a:r>
            <a:r>
              <a:rPr lang="uk-UA" altLang="en-US" sz="2000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географія, ділове адміністрування, теорія державних фінансів, політична економіка та планування міст. </a:t>
            </a:r>
            <a:r>
              <a:rPr lang="uk-UA" altLang="en-US" sz="2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По суті, спеціальність «місцевий економічний розвиток» – це </a:t>
            </a:r>
            <a:r>
              <a:rPr lang="uk-UA" altLang="en-US" sz="2000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сукупність сучасних концепцій</a:t>
            </a:r>
            <a:r>
              <a:rPr lang="uk-UA" altLang="en-US" sz="2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, дисциплін та видів діяльності, що переплелись між собою й утворили нову сферу «професіоналізму». Цей новий професіоналізм є сумішшю </a:t>
            </a:r>
            <a:r>
              <a:rPr lang="uk-UA" altLang="en-US" sz="2000" b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раціонального планування і комерції</a:t>
            </a:r>
            <a:r>
              <a:rPr lang="uk-UA" altLang="en-US" sz="2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»</a:t>
            </a:r>
            <a:r>
              <a:rPr lang="ru-RU" altLang="en-US" sz="2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defRPr/>
            </a:pPr>
            <a:endParaRPr lang="ru-RU" altLang="en-US" sz="20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r" eaLnBrk="1" hangingPunct="1">
              <a:buFont typeface="Arial" charset="0"/>
              <a:buNone/>
              <a:defRPr/>
            </a:pPr>
            <a:r>
              <a:rPr lang="uk-UA" altLang="en-US" sz="2000" i="1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Блейклі</a:t>
            </a:r>
            <a:r>
              <a:rPr lang="uk-UA" altLang="en-US" sz="2000" i="1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uk-UA" altLang="en-US" sz="2000" i="1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Е.Дж</a:t>
            </a:r>
            <a:r>
              <a:rPr lang="ru-RU" altLang="en-US" sz="2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endParaRPr lang="ru-RU" sz="20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0883CA-9EDC-4A50-8BCD-0E01EF04CAE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uk-UA" altLang="en-US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ПРОФІЛЬ КОМПЕТЕНЦІЙ</a:t>
            </a:r>
            <a:endParaRPr lang="ru-RU" sz="2800" b="1" dirty="0">
              <a:solidFill>
                <a:srgbClr val="870038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ACE90F-C992-4C3E-ABBF-E2B4F2669FA1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pic>
        <p:nvPicPr>
          <p:cNvPr id="23" name="Рисунок 22" descr="2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1700808"/>
            <a:ext cx="4519885" cy="432048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Місце для вмісту 2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4246563"/>
          </a:xfrm>
        </p:spPr>
        <p:txBody>
          <a:bodyPr/>
          <a:lstStyle/>
          <a:p>
            <a:pPr algn="just" eaLnBrk="1" hangingPunct="1">
              <a:spcAft>
                <a:spcPts val="600"/>
              </a:spcAft>
              <a:buClr>
                <a:srgbClr val="658C91"/>
              </a:buClr>
              <a:buFont typeface="Wingdings" panose="05000000000000000000" pitchFamily="2" charset="2"/>
              <a:buNone/>
            </a:pPr>
            <a:r>
              <a:rPr lang="uk-UA" altLang="en-US" sz="2400" b="1" dirty="0">
                <a:latin typeface="Arial" charset="0"/>
                <a:ea typeface="Tahoma" pitchFamily="34" charset="0"/>
                <a:cs typeface="Arial" charset="0"/>
              </a:rPr>
              <a:t>ділові та особистісні характеристики фахівця, які в сукупності забезпечують вирішення професійних завдань</a:t>
            </a:r>
          </a:p>
          <a:p>
            <a:pPr algn="just" eaLnBrk="1" hangingPunct="1">
              <a:spcAft>
                <a:spcPts val="600"/>
              </a:spcAft>
              <a:buClr>
                <a:srgbClr val="658C91"/>
              </a:buClr>
              <a:buFont typeface="Wingdings" panose="05000000000000000000" pitchFamily="2" charset="2"/>
              <a:buNone/>
            </a:pPr>
            <a:endParaRPr lang="uk-UA" altLang="en-US" sz="2400" b="1" dirty="0">
              <a:latin typeface="Arial" charset="0"/>
              <a:ea typeface="Tahoma" pitchFamily="34" charset="0"/>
              <a:cs typeface="Arial" charset="0"/>
            </a:endParaRPr>
          </a:p>
          <a:p>
            <a:pPr algn="just" eaLnBrk="1" hangingPunct="1">
              <a:spcAft>
                <a:spcPts val="600"/>
              </a:spcAft>
              <a:buClr>
                <a:srgbClr val="658C91"/>
              </a:buClr>
              <a:buFont typeface="Wingdings" panose="05000000000000000000" pitchFamily="2" charset="2"/>
              <a:buNone/>
            </a:pPr>
            <a:r>
              <a:rPr lang="uk-UA" altLang="en-US" sz="2400" b="1" dirty="0">
                <a:latin typeface="Arial" charset="0"/>
                <a:ea typeface="Tahoma" pitchFamily="34" charset="0"/>
                <a:cs typeface="Arial" charset="0"/>
              </a:rPr>
              <a:t>поведінкова модель, яка визначається професіоналізмом (фахові та особистісні знання, уміння, навички) та мотивацією (цінності, установки, очікування, прагнення) </a:t>
            </a:r>
          </a:p>
          <a:p>
            <a:pPr eaLnBrk="1" hangingPunct="1">
              <a:spcAft>
                <a:spcPts val="600"/>
              </a:spcAft>
              <a:buClr>
                <a:srgbClr val="658C91"/>
              </a:buClr>
              <a:buFont typeface="Wingdings" panose="05000000000000000000" pitchFamily="2" charset="2"/>
              <a:buNone/>
            </a:pPr>
            <a:endParaRPr lang="en-US" altLang="en-US" sz="1800" b="1" dirty="0">
              <a:latin typeface="Arial" charset="0"/>
              <a:ea typeface="Tahoma" pitchFamily="34" charset="0"/>
              <a:cs typeface="Arial" charset="0"/>
            </a:endParaRPr>
          </a:p>
          <a:p>
            <a:pPr eaLnBrk="1" hangingPunct="1">
              <a:spcAft>
                <a:spcPts val="600"/>
              </a:spcAft>
              <a:buClr>
                <a:srgbClr val="658C91"/>
              </a:buClr>
              <a:buFont typeface="Wingdings" panose="05000000000000000000" pitchFamily="2" charset="2"/>
              <a:buNone/>
            </a:pPr>
            <a:endParaRPr lang="uk-UA" altLang="en-US" sz="2000" i="1" dirty="0">
              <a:latin typeface="Arial" charset="0"/>
              <a:ea typeface="Tahoma" pitchFamily="34" charset="0"/>
              <a:cs typeface="Arial" charset="0"/>
            </a:endParaRPr>
          </a:p>
          <a:p>
            <a:pPr eaLnBrk="1" hangingPunct="1">
              <a:buClr>
                <a:srgbClr val="455E63"/>
              </a:buClr>
            </a:pPr>
            <a:endParaRPr lang="ru-RU" sz="2000" dirty="0">
              <a:latin typeface="Arial" charset="0"/>
              <a:ea typeface="Tahoma" pitchFamily="34" charset="0"/>
              <a:cs typeface="Arial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2800" cap="none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КОМПЕТЕНЦІЯ</a:t>
            </a:r>
            <a:endParaRPr lang="en-US" sz="2800" cap="none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3BF1142-72A0-4F00-801E-FA391DF5829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uk-UA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КОНТЕКСТ ТА ВИМОГИ ДО КОМПЕТЕНЦІЇ СПЕЦІАЛІСТА З МЕР </a:t>
            </a:r>
            <a:endParaRPr lang="ru-RU" sz="2800" b="1" dirty="0">
              <a:solidFill>
                <a:srgbClr val="870038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3481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457200" indent="-457200" eaLnBrk="1" hangingPunct="1">
              <a:spcBef>
                <a:spcPct val="0"/>
              </a:spcBef>
              <a:buFontTx/>
              <a:buAutoNum type="arabicPeriod"/>
            </a:pPr>
            <a:r>
              <a:rPr lang="uk-UA" altLang="en-US" sz="2800" b="1" dirty="0">
                <a:solidFill>
                  <a:srgbClr val="3E3E40"/>
                </a:solidFill>
                <a:latin typeface="Arial" charset="0"/>
                <a:ea typeface="Tahoma" pitchFamily="34" charset="0"/>
                <a:cs typeface="Arial" charset="0"/>
              </a:rPr>
              <a:t>ІНСТИТУЦІЙНЕ ЗАБЕЗПЕЧЕННЯ МЕР</a:t>
            </a:r>
          </a:p>
          <a:p>
            <a:pPr marL="457200" indent="-457200" eaLnBrk="1" hangingPunct="1">
              <a:spcBef>
                <a:spcPct val="0"/>
              </a:spcBef>
              <a:buFontTx/>
              <a:buAutoNum type="arabicPeriod"/>
            </a:pPr>
            <a:r>
              <a:rPr lang="uk-UA" altLang="en-US" sz="2800" b="1" dirty="0">
                <a:solidFill>
                  <a:srgbClr val="3E3E40"/>
                </a:solidFill>
                <a:latin typeface="Arial" charset="0"/>
                <a:ea typeface="Tahoma" pitchFamily="34" charset="0"/>
                <a:cs typeface="Arial" charset="0"/>
              </a:rPr>
              <a:t>ТЕРИТОРІЯ І РЕСУРСИ</a:t>
            </a:r>
          </a:p>
          <a:p>
            <a:pPr marL="457200" lvl="0" indent="-457200" eaLnBrk="1" hangingPunct="1">
              <a:spcBef>
                <a:spcPct val="0"/>
              </a:spcBef>
              <a:buFontTx/>
              <a:buAutoNum type="arabicPeriod"/>
            </a:pPr>
            <a:r>
              <a:rPr lang="uk-UA" altLang="en-US" sz="2800" b="1" dirty="0">
                <a:solidFill>
                  <a:srgbClr val="3E3E40"/>
                </a:solidFill>
                <a:ea typeface="Tahoma" pitchFamily="34" charset="0"/>
              </a:rPr>
              <a:t> </a:t>
            </a:r>
            <a:r>
              <a:rPr lang="uk-UA" altLang="en-US" sz="2800" b="1" dirty="0">
                <a:solidFill>
                  <a:srgbClr val="3E3E40"/>
                </a:solidFill>
                <a:latin typeface="Arial" charset="0"/>
                <a:ea typeface="Tahoma" pitchFamily="34" charset="0"/>
                <a:cs typeface="Arial" charset="0"/>
              </a:rPr>
              <a:t>ФУНКЦІЇ</a:t>
            </a:r>
          </a:p>
          <a:p>
            <a:pPr marL="457200" indent="-457200" eaLnBrk="1" hangingPunct="1">
              <a:spcBef>
                <a:spcPct val="0"/>
              </a:spcBef>
              <a:buFontTx/>
              <a:buAutoNum type="arabicPeriod"/>
            </a:pPr>
            <a:r>
              <a:rPr lang="uk-UA" altLang="en-US" sz="2800" b="1" dirty="0">
                <a:solidFill>
                  <a:srgbClr val="3E3E40"/>
                </a:solidFill>
                <a:latin typeface="Arial" charset="0"/>
                <a:ea typeface="Tahoma" pitchFamily="34" charset="0"/>
                <a:cs typeface="Arial" charset="0"/>
              </a:rPr>
              <a:t> КЛІЄНТИ</a:t>
            </a:r>
          </a:p>
          <a:p>
            <a:pPr marL="457200" indent="-457200" eaLnBrk="1" hangingPunct="1">
              <a:spcBef>
                <a:spcPct val="0"/>
              </a:spcBef>
              <a:buFontTx/>
              <a:buAutoNum type="arabicPeriod"/>
            </a:pPr>
            <a:r>
              <a:rPr lang="uk-UA" altLang="en-US" sz="2800" b="1" dirty="0">
                <a:solidFill>
                  <a:srgbClr val="3E3E40"/>
                </a:solidFill>
                <a:latin typeface="Arial" charset="0"/>
                <a:ea typeface="Tahoma" pitchFamily="34" charset="0"/>
                <a:cs typeface="Arial" charset="0"/>
              </a:rPr>
              <a:t> РОЛІ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0"/>
              </a:spcBef>
              <a:buFontTx/>
              <a:buAutoNum type="arabicPeriod"/>
            </a:pPr>
            <a:endParaRPr lang="uk-UA" altLang="en-US" sz="2000" b="1" dirty="0">
              <a:solidFill>
                <a:srgbClr val="3E3E40"/>
              </a:solidFill>
              <a:latin typeface="Arial" charset="0"/>
              <a:ea typeface="Tahoma" pitchFamily="34" charset="0"/>
              <a:cs typeface="Arial" charset="0"/>
            </a:endParaRPr>
          </a:p>
          <a:p>
            <a:pPr marL="457200" lvl="0" indent="-457200" eaLnBrk="1" hangingPunct="1">
              <a:lnSpc>
                <a:spcPct val="90000"/>
              </a:lnSpc>
              <a:spcBef>
                <a:spcPct val="0"/>
              </a:spcBef>
              <a:buFontTx/>
              <a:buAutoNum type="arabicPeriod"/>
            </a:pPr>
            <a:endParaRPr lang="ru-RU" altLang="en-US" sz="2000" b="1" dirty="0">
              <a:solidFill>
                <a:srgbClr val="3E3E40"/>
              </a:solidFill>
              <a:ea typeface="Tahoma" pitchFamily="34" charset="0"/>
            </a:endParaRPr>
          </a:p>
          <a:p>
            <a:pPr marL="457200" indent="-457200" eaLnBrk="1" hangingPunct="1">
              <a:lnSpc>
                <a:spcPct val="90000"/>
              </a:lnSpc>
              <a:spcBef>
                <a:spcPct val="0"/>
              </a:spcBef>
              <a:buFontTx/>
              <a:buAutoNum type="arabicPeriod"/>
            </a:pPr>
            <a:endParaRPr lang="uk-UA" altLang="en-US" sz="2000" b="1" dirty="0">
              <a:solidFill>
                <a:srgbClr val="3E3E40"/>
              </a:solidFill>
              <a:latin typeface="Arial" charset="0"/>
              <a:ea typeface="Tahoma" pitchFamily="34" charset="0"/>
              <a:cs typeface="Arial" charset="0"/>
            </a:endParaRPr>
          </a:p>
          <a:p>
            <a:pPr marL="457200" indent="-457200" eaLnBrk="1" hangingPunct="1">
              <a:lnSpc>
                <a:spcPct val="90000"/>
              </a:lnSpc>
              <a:spcBef>
                <a:spcPct val="0"/>
              </a:spcBef>
              <a:buFontTx/>
              <a:buAutoNum type="arabicPeriod"/>
            </a:pPr>
            <a:endParaRPr lang="uk-UA" altLang="en-US" sz="2000" b="1" dirty="0">
              <a:solidFill>
                <a:srgbClr val="3E3E40"/>
              </a:solidFill>
              <a:latin typeface="Arial" charset="0"/>
              <a:ea typeface="Tahoma" pitchFamily="34" charset="0"/>
              <a:cs typeface="Arial" charset="0"/>
            </a:endParaRPr>
          </a:p>
          <a:p>
            <a:pPr marL="457200" indent="-457200" eaLnBrk="1" hangingPunct="1">
              <a:lnSpc>
                <a:spcPct val="90000"/>
              </a:lnSpc>
              <a:spcBef>
                <a:spcPct val="0"/>
              </a:spcBef>
              <a:buFontTx/>
              <a:buAutoNum type="arabicPeriod"/>
            </a:pPr>
            <a:endParaRPr lang="uk-UA" altLang="en-US" sz="2000" b="1" dirty="0">
              <a:solidFill>
                <a:srgbClr val="3E3E40"/>
              </a:solidFill>
              <a:latin typeface="Arial" charset="0"/>
              <a:ea typeface="Tahoma" pitchFamily="34" charset="0"/>
              <a:cs typeface="Arial" charset="0"/>
            </a:endParaRPr>
          </a:p>
          <a:p>
            <a:pPr marL="457200" indent="-457200" eaLnBrk="1" hangingPunct="1">
              <a:lnSpc>
                <a:spcPct val="90000"/>
              </a:lnSpc>
              <a:spcBef>
                <a:spcPct val="0"/>
              </a:spcBef>
              <a:buFontTx/>
              <a:buAutoNum type="arabicPeriod"/>
            </a:pPr>
            <a:endParaRPr lang="uk-UA" altLang="en-US" sz="2000" b="1" dirty="0">
              <a:solidFill>
                <a:srgbClr val="3E3E40"/>
              </a:solidFill>
              <a:latin typeface="Arial" charset="0"/>
              <a:ea typeface="Tahoma" pitchFamily="34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uk-UA" altLang="en-US" sz="1800" b="1" dirty="0">
              <a:solidFill>
                <a:srgbClr val="3E3E40"/>
              </a:solidFill>
              <a:latin typeface="Arial" charset="0"/>
              <a:ea typeface="Tahoma" pitchFamily="34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ru-RU" altLang="en-US" dirty="0">
              <a:solidFill>
                <a:srgbClr val="3E3E40"/>
              </a:solidFill>
              <a:latin typeface="Arial" charset="0"/>
              <a:ea typeface="Tahoma" pitchFamily="34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ru-RU" dirty="0">
              <a:solidFill>
                <a:srgbClr val="3E3E40"/>
              </a:solidFill>
              <a:latin typeface="Arial" charset="0"/>
              <a:ea typeface="Tahoma" pitchFamily="34" charset="0"/>
              <a:cs typeface="Arial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694026-A939-4937-AEA6-599B508D8F7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uk-UA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КОНТЕКСТ ТА ВИМОГИ ДО КОМПЕТЕНЦІЇ СПЕЦІАЛІСТА З МЕР </a:t>
            </a:r>
            <a:endParaRPr lang="ru-RU" sz="2800" b="1" dirty="0">
              <a:solidFill>
                <a:srgbClr val="870038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3481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uk-UA" altLang="en-US" sz="2000" b="1" dirty="0">
                <a:solidFill>
                  <a:srgbClr val="3E3E40"/>
                </a:solidFill>
                <a:latin typeface="Arial" charset="0"/>
                <a:ea typeface="Tahoma" pitchFamily="34" charset="0"/>
                <a:cs typeface="Arial" charset="0"/>
              </a:rPr>
              <a:t>1. ІНСТИТУЦІЙНЕ ЗАБЕЗПЕЧЕННЯ МЕР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uk-UA" altLang="en-US" sz="1800" b="1" dirty="0">
              <a:solidFill>
                <a:srgbClr val="3E3E40"/>
              </a:solidFill>
              <a:latin typeface="Arial" charset="0"/>
              <a:ea typeface="Tahoma" pitchFamily="34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uk-UA" altLang="en-US" sz="2200" dirty="0">
                <a:solidFill>
                  <a:srgbClr val="3E3E40"/>
                </a:solidFill>
                <a:latin typeface="Arial" charset="0"/>
                <a:ea typeface="Tahoma" pitchFamily="34" charset="0"/>
                <a:cs typeface="Arial" charset="0"/>
              </a:rPr>
              <a:t>Підрозділ муніципалітету, для якого економічний розвиток громади є місією, підставою для існування. Як варіант – організація, яка співпрацює з муніципалітетом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uk-UA" altLang="en-US" sz="2200" dirty="0">
                <a:solidFill>
                  <a:srgbClr val="3E3E40"/>
                </a:solidFill>
                <a:latin typeface="Arial" charset="0"/>
                <a:ea typeface="Tahoma" pitchFamily="34" charset="0"/>
                <a:cs typeface="Arial" charset="0"/>
              </a:rPr>
              <a:t>Ролі спеціаліста з МЕР – експерт, організатор, </a:t>
            </a:r>
            <a:r>
              <a:rPr lang="uk-UA" altLang="en-US" sz="2200" dirty="0" err="1">
                <a:solidFill>
                  <a:srgbClr val="3E3E40"/>
                </a:solidFill>
                <a:latin typeface="Arial" charset="0"/>
                <a:ea typeface="Tahoma" pitchFamily="34" charset="0"/>
                <a:cs typeface="Arial" charset="0"/>
              </a:rPr>
              <a:t>комунікатор</a:t>
            </a:r>
            <a:r>
              <a:rPr lang="uk-UA" altLang="en-US" sz="2200" dirty="0">
                <a:solidFill>
                  <a:srgbClr val="3E3E40"/>
                </a:solidFill>
                <a:latin typeface="Arial" charset="0"/>
                <a:ea typeface="Tahoma" pitchFamily="34" charset="0"/>
                <a:cs typeface="Arial" charset="0"/>
              </a:rPr>
              <a:t>, менеджер проектів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uk-UA" altLang="en-US" sz="2200" dirty="0">
                <a:solidFill>
                  <a:srgbClr val="3E3E40"/>
                </a:solidFill>
                <a:latin typeface="Arial" charset="0"/>
                <a:ea typeface="Tahoma" pitchFamily="34" charset="0"/>
                <a:cs typeface="Arial" charset="0"/>
              </a:rPr>
              <a:t>Критерії ефективності – позитивна динаміка показників економічного розвитку території </a:t>
            </a:r>
            <a:endParaRPr lang="en-CA" altLang="en-US" sz="2200" dirty="0">
              <a:solidFill>
                <a:srgbClr val="3E3E40"/>
              </a:solidFill>
              <a:latin typeface="Arial" charset="0"/>
              <a:ea typeface="Tahoma" pitchFamily="34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ru-RU" altLang="en-US" dirty="0">
              <a:solidFill>
                <a:srgbClr val="3E3E40"/>
              </a:solidFill>
              <a:latin typeface="Arial" charset="0"/>
              <a:ea typeface="Tahoma" pitchFamily="34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ru-RU" dirty="0">
              <a:solidFill>
                <a:srgbClr val="3E3E40"/>
              </a:solidFill>
              <a:latin typeface="Arial" charset="0"/>
              <a:ea typeface="Tahoma" pitchFamily="34" charset="0"/>
              <a:cs typeface="Arial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694026-A939-4937-AEA6-599B508D8F7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uk-UA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КОНТЕКСТ ТА ВИМОГИ ДО КОМПЕТЕНЦІЇ СПЕЦІАЛІСТА</a:t>
            </a:r>
            <a:endParaRPr lang="ru-RU" sz="2800" b="1" dirty="0">
              <a:solidFill>
                <a:srgbClr val="870038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3481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uk-UA" altLang="en-US" sz="2000" b="1" dirty="0">
                <a:solidFill>
                  <a:srgbClr val="3E3E40"/>
                </a:solidFill>
                <a:latin typeface="Arial" charset="0"/>
                <a:ea typeface="Tahoma" pitchFamily="34" charset="0"/>
                <a:cs typeface="Arial" charset="0"/>
              </a:rPr>
              <a:t>1. ІНСТИТУЦІЙНЕ ЗАБЕЗПЕЧЕННЯ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uk-UA" altLang="en-US" sz="1800" b="1" dirty="0">
              <a:solidFill>
                <a:srgbClr val="3E3E40"/>
              </a:solidFill>
              <a:latin typeface="Arial" charset="0"/>
              <a:ea typeface="Tahoma" pitchFamily="34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ru-RU" altLang="en-US" dirty="0">
              <a:solidFill>
                <a:srgbClr val="3E3E40"/>
              </a:solidFill>
              <a:latin typeface="Arial" charset="0"/>
              <a:ea typeface="Tahoma" pitchFamily="34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ru-RU" dirty="0">
              <a:solidFill>
                <a:srgbClr val="3E3E40"/>
              </a:solidFill>
              <a:latin typeface="Arial" charset="0"/>
              <a:ea typeface="Tahoma" pitchFamily="34" charset="0"/>
              <a:cs typeface="Arial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694026-A939-4937-AEA6-599B508D8F7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uk-UA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КОНТЕКСТ ТА ВИМОГИ ДО КОМПЕТЕНЦІЇ СПЕЦІАЛІСТА З МЕР </a:t>
            </a:r>
            <a:endParaRPr lang="ru-RU" sz="2800" b="1" dirty="0">
              <a:solidFill>
                <a:srgbClr val="870038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3481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uk-UA" altLang="en-US" sz="2000" b="1" dirty="0">
                <a:solidFill>
                  <a:srgbClr val="3E3E40"/>
                </a:solidFill>
                <a:latin typeface="Arial" charset="0"/>
                <a:ea typeface="Tahoma" pitchFamily="34" charset="0"/>
                <a:cs typeface="Arial" charset="0"/>
              </a:rPr>
              <a:t>2. ТЕРИТОРІЯ І РЕСУРСИ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uk-UA" altLang="en-US" sz="1800" b="1" dirty="0">
              <a:solidFill>
                <a:srgbClr val="3E3E40"/>
              </a:solidFill>
              <a:latin typeface="Arial" charset="0"/>
              <a:ea typeface="Tahoma" pitchFamily="34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uk-UA" altLang="en-US" sz="2200" dirty="0">
                <a:solidFill>
                  <a:srgbClr val="3E3E40"/>
                </a:solidFill>
                <a:latin typeface="Arial" charset="0"/>
                <a:ea typeface="Tahoma" pitchFamily="34" charset="0"/>
                <a:cs typeface="Arial" charset="0"/>
              </a:rPr>
              <a:t>Завдання: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uk-UA" altLang="en-US" sz="2200" dirty="0">
                <a:solidFill>
                  <a:srgbClr val="3E3E40"/>
                </a:solidFill>
                <a:latin typeface="Arial" charset="0"/>
                <a:ea typeface="Tahoma" pitchFamily="34" charset="0"/>
                <a:cs typeface="Arial" charset="0"/>
              </a:rPr>
              <a:t>розуміння  особливостей територіальної громади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uk-UA" altLang="en-US" sz="2200" dirty="0">
                <a:solidFill>
                  <a:srgbClr val="3E3E40"/>
                </a:solidFill>
                <a:latin typeface="Arial" charset="0"/>
                <a:ea typeface="Tahoma" pitchFamily="34" charset="0"/>
                <a:cs typeface="Arial" charset="0"/>
              </a:rPr>
              <a:t>усвідомлення очікувань та цінностей громадян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uk-UA" altLang="en-US" sz="2200" dirty="0">
                <a:solidFill>
                  <a:srgbClr val="3E3E40"/>
                </a:solidFill>
                <a:latin typeface="Arial" charset="0"/>
                <a:ea typeface="Tahoma" pitchFamily="34" charset="0"/>
                <a:cs typeface="Arial" charset="0"/>
              </a:rPr>
              <a:t>коректно визначити географію економічної бази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uk-UA" altLang="en-US" sz="2200" dirty="0">
                <a:solidFill>
                  <a:srgbClr val="3E3E40"/>
                </a:solidFill>
                <a:latin typeface="Arial" charset="0"/>
                <a:ea typeface="Tahoma" pitchFamily="34" charset="0"/>
                <a:cs typeface="Arial" charset="0"/>
              </a:rPr>
              <a:t>з</a:t>
            </a:r>
            <a:r>
              <a:rPr lang="en-US" altLang="en-US" sz="2200" dirty="0">
                <a:solidFill>
                  <a:srgbClr val="3E3E40"/>
                </a:solidFill>
                <a:latin typeface="Arial" charset="0"/>
                <a:ea typeface="Tahoma" pitchFamily="34" charset="0"/>
                <a:cs typeface="Arial" charset="0"/>
              </a:rPr>
              <a:t>`</a:t>
            </a:r>
            <a:r>
              <a:rPr lang="uk-UA" altLang="en-US" sz="2200" dirty="0">
                <a:solidFill>
                  <a:srgbClr val="3E3E40"/>
                </a:solidFill>
                <a:latin typeface="Arial" charset="0"/>
                <a:ea typeface="Tahoma" pitchFamily="34" charset="0"/>
                <a:cs typeface="Arial" charset="0"/>
              </a:rPr>
              <a:t>ясувати справжні причини економічних проблем громадян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uk-UA" altLang="en-US" sz="2200" dirty="0">
                <a:solidFill>
                  <a:srgbClr val="3E3E40"/>
                </a:solidFill>
                <a:latin typeface="Arial" charset="0"/>
                <a:ea typeface="Tahoma" pitchFamily="34" charset="0"/>
                <a:cs typeface="Arial" charset="0"/>
              </a:rPr>
              <a:t>допомогти місцевій спільноті відчути себе цілісною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Char char="§"/>
            </a:pPr>
            <a:r>
              <a:rPr lang="uk-UA" altLang="en-US" sz="2200" dirty="0">
                <a:solidFill>
                  <a:srgbClr val="3E3E40"/>
                </a:solidFill>
                <a:latin typeface="Arial" charset="0"/>
                <a:ea typeface="Tahoma" pitchFamily="34" charset="0"/>
                <a:cs typeface="Arial" charset="0"/>
              </a:rPr>
              <a:t>об</a:t>
            </a:r>
            <a:r>
              <a:rPr lang="en-US" altLang="en-US" sz="2200" dirty="0">
                <a:solidFill>
                  <a:srgbClr val="3E3E40"/>
                </a:solidFill>
                <a:latin typeface="Arial" charset="0"/>
                <a:ea typeface="Tahoma" pitchFamily="34" charset="0"/>
                <a:cs typeface="Arial" charset="0"/>
              </a:rPr>
              <a:t>`</a:t>
            </a:r>
            <a:r>
              <a:rPr lang="uk-UA" altLang="en-US" sz="2200" dirty="0">
                <a:solidFill>
                  <a:srgbClr val="3E3E40"/>
                </a:solidFill>
                <a:latin typeface="Arial" charset="0"/>
                <a:ea typeface="Tahoma" pitchFamily="34" charset="0"/>
                <a:cs typeface="Arial" charset="0"/>
              </a:rPr>
              <a:t>єднати громаду на шляху до спільних цілей</a:t>
            </a:r>
            <a:endParaRPr lang="en-CA" altLang="en-US" sz="2200" dirty="0">
              <a:solidFill>
                <a:srgbClr val="3E3E40"/>
              </a:solidFill>
              <a:latin typeface="Arial" charset="0"/>
              <a:ea typeface="Tahoma" pitchFamily="34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ru-RU" altLang="en-US" dirty="0">
              <a:solidFill>
                <a:srgbClr val="3E3E40"/>
              </a:solidFill>
              <a:latin typeface="Arial" charset="0"/>
              <a:ea typeface="Tahoma" pitchFamily="34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ru-RU" dirty="0">
              <a:solidFill>
                <a:srgbClr val="3E3E40"/>
              </a:solidFill>
              <a:latin typeface="Arial" charset="0"/>
              <a:ea typeface="Tahoma" pitchFamily="34" charset="0"/>
              <a:cs typeface="Arial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694026-A939-4937-AEA6-599B508D8F7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uk-UA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КОНТЕКСТ ТА ВИМОГИ ДО КОМПЕТЕНЦІЇ СПЕЦІАЛІСТА</a:t>
            </a:r>
            <a:endParaRPr lang="ru-RU" sz="2800" b="1" dirty="0">
              <a:solidFill>
                <a:srgbClr val="870038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3481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uk-UA" altLang="en-US" sz="2000" b="1" dirty="0">
                <a:solidFill>
                  <a:srgbClr val="3E3E40"/>
                </a:solidFill>
                <a:latin typeface="Arial" charset="0"/>
                <a:ea typeface="Tahoma" pitchFamily="34" charset="0"/>
                <a:cs typeface="Arial" charset="0"/>
              </a:rPr>
              <a:t>2. ТЕРИТОРІЯ І РЕСУРСИ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uk-UA" altLang="en-US" sz="1800" b="1" dirty="0">
              <a:solidFill>
                <a:srgbClr val="3E3E40"/>
              </a:solidFill>
              <a:latin typeface="Arial" charset="0"/>
              <a:ea typeface="Tahoma" pitchFamily="34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ru-RU" altLang="en-US" dirty="0">
              <a:solidFill>
                <a:srgbClr val="3E3E40"/>
              </a:solidFill>
              <a:latin typeface="Arial" charset="0"/>
              <a:ea typeface="Tahoma" pitchFamily="34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ru-RU" dirty="0">
              <a:solidFill>
                <a:srgbClr val="3E3E40"/>
              </a:solidFill>
              <a:latin typeface="Arial" charset="0"/>
              <a:ea typeface="Tahoma" pitchFamily="34" charset="0"/>
              <a:cs typeface="Arial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B694026-A939-4937-AEA6-599B508D8F7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z="2800" b="1" dirty="0">
                <a:solidFill>
                  <a:srgbClr val="87003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КОНТЕКСТ ТА ВИМОГИ ДО КОМПЕТЕНЦІЇ СПЕЦІАЛІСТА З МЕР </a:t>
            </a:r>
            <a:endParaRPr lang="ru-RU" sz="2800" b="1" dirty="0">
              <a:solidFill>
                <a:srgbClr val="870038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sp>
        <p:nvSpPr>
          <p:cNvPr id="34818" name="Rectangle 3"/>
          <p:cNvSpPr>
            <a:spLocks noGrp="1"/>
          </p:cNvSpPr>
          <p:nvPr>
            <p:ph type="body" idx="1"/>
          </p:nvPr>
        </p:nvSpPr>
        <p:spPr>
          <a:xfrm>
            <a:off x="467544" y="1988840"/>
            <a:ext cx="4040188" cy="35173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uk-UA" altLang="en-US" sz="2200" dirty="0">
                <a:solidFill>
                  <a:srgbClr val="3E3E40"/>
                </a:solidFill>
                <a:latin typeface="Arial" charset="0"/>
                <a:ea typeface="Tahoma" pitchFamily="34" charset="0"/>
                <a:cs typeface="Arial" charset="0"/>
              </a:rPr>
              <a:t>.</a:t>
            </a:r>
            <a:endParaRPr lang="en-CA" altLang="en-US" sz="2200" dirty="0">
              <a:solidFill>
                <a:srgbClr val="3E3E40"/>
              </a:solidFill>
              <a:latin typeface="Arial" charset="0"/>
              <a:ea typeface="Tahoma" pitchFamily="34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ru-RU" altLang="en-US" sz="2200" dirty="0">
              <a:solidFill>
                <a:srgbClr val="3E3E40"/>
              </a:solidFill>
              <a:latin typeface="Arial" charset="0"/>
              <a:ea typeface="Tahoma" pitchFamily="34" charset="0"/>
              <a:cs typeface="Arial" charset="0"/>
            </a:endParaRPr>
          </a:p>
          <a:p>
            <a:pPr algn="ctr" eaLnBrk="1" hangingPunct="1">
              <a:lnSpc>
                <a:spcPct val="90000"/>
              </a:lnSpc>
            </a:pPr>
            <a:r>
              <a:rPr lang="uk-UA" sz="2200" dirty="0">
                <a:solidFill>
                  <a:srgbClr val="C00000"/>
                </a:solidFill>
                <a:latin typeface="Arial" charset="0"/>
                <a:ea typeface="Tahoma" pitchFamily="34" charset="0"/>
                <a:cs typeface="Arial" charset="0"/>
              </a:rPr>
              <a:t>аналітична</a:t>
            </a:r>
            <a:endParaRPr lang="ru-RU" sz="2200" dirty="0">
              <a:solidFill>
                <a:srgbClr val="C00000"/>
              </a:solidFill>
              <a:latin typeface="Arial" charset="0"/>
              <a:ea typeface="Tahoma" pitchFamily="34" charset="0"/>
              <a:cs typeface="Arial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827584" y="2348879"/>
            <a:ext cx="3669804" cy="377728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uk-UA" dirty="0"/>
              <a:t>зібрати та проаналізувати інформацію</a:t>
            </a:r>
          </a:p>
          <a:p>
            <a:pPr>
              <a:lnSpc>
                <a:spcPct val="80000"/>
              </a:lnSpc>
            </a:pPr>
            <a:r>
              <a:rPr lang="uk-UA" dirty="0"/>
              <a:t>здійснити стратегічний аналіз соціально-економічного стану і тенденцій розвитку території</a:t>
            </a:r>
          </a:p>
          <a:p>
            <a:pPr>
              <a:lnSpc>
                <a:spcPct val="80000"/>
              </a:lnSpc>
            </a:pPr>
            <a:r>
              <a:rPr lang="uk-UA" dirty="0"/>
              <a:t>виявити стратегічні переваги і стратегічні проблеми</a:t>
            </a:r>
          </a:p>
          <a:p>
            <a:pPr>
              <a:lnSpc>
                <a:spcPct val="80000"/>
              </a:lnSpc>
            </a:pPr>
            <a:r>
              <a:rPr lang="uk-UA" dirty="0"/>
              <a:t>запропонувати базові стратегії розвитку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644008" y="1988840"/>
            <a:ext cx="4041775" cy="351730"/>
          </a:xfr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ctr" eaLnBrk="1" hangingPunct="1">
              <a:lnSpc>
                <a:spcPct val="90000"/>
              </a:lnSpc>
            </a:pPr>
            <a:r>
              <a:rPr lang="uk-UA" altLang="en-US" sz="2200" dirty="0" err="1">
                <a:solidFill>
                  <a:srgbClr val="C00000"/>
                </a:solidFill>
                <a:latin typeface="Arial" charset="0"/>
                <a:ea typeface="Tahoma" pitchFamily="34" charset="0"/>
                <a:cs typeface="Arial" charset="0"/>
              </a:rPr>
              <a:t>промоційна</a:t>
            </a:r>
            <a:endParaRPr lang="ru-RU" altLang="en-US" sz="2200" dirty="0">
              <a:solidFill>
                <a:srgbClr val="C00000"/>
              </a:solidFill>
              <a:latin typeface="Arial" charset="0"/>
              <a:ea typeface="Tahoma" pitchFamily="34" charset="0"/>
              <a:cs typeface="Arial" charset="0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5004048" y="2348879"/>
            <a:ext cx="3682752" cy="377728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uk-UA" dirty="0"/>
              <a:t>позиціонування території на локальному, національному, глобальному рівнях</a:t>
            </a:r>
          </a:p>
          <a:p>
            <a:pPr>
              <a:lnSpc>
                <a:spcPct val="80000"/>
              </a:lnSpc>
            </a:pPr>
            <a:r>
              <a:rPr lang="uk-UA" dirty="0"/>
              <a:t>забезпечення доступності, повноти та об</a:t>
            </a:r>
            <a:r>
              <a:rPr lang="en-US" dirty="0"/>
              <a:t>`</a:t>
            </a:r>
            <a:r>
              <a:rPr lang="uk-UA" dirty="0" err="1"/>
              <a:t>єктивності</a:t>
            </a:r>
            <a:r>
              <a:rPr lang="en-US" dirty="0"/>
              <a:t> </a:t>
            </a:r>
            <a:r>
              <a:rPr lang="uk-UA" dirty="0"/>
              <a:t>інформації про територію</a:t>
            </a:r>
          </a:p>
          <a:p>
            <a:pPr>
              <a:lnSpc>
                <a:spcPct val="80000"/>
              </a:lnSpc>
            </a:pPr>
            <a:r>
              <a:rPr lang="uk-UA" dirty="0"/>
              <a:t>просування місцевих програм стимулювання економічного розвитку</a:t>
            </a:r>
          </a:p>
          <a:p>
            <a:pPr>
              <a:lnSpc>
                <a:spcPct val="80000"/>
              </a:lnSpc>
            </a:pP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694026-A939-4937-AEA6-599B508D8F7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9" name="Rectangle 3"/>
          <p:cNvSpPr txBox="1">
            <a:spLocks/>
          </p:cNvSpPr>
          <p:nvPr/>
        </p:nvSpPr>
        <p:spPr bwMode="auto">
          <a:xfrm>
            <a:off x="467544" y="1412776"/>
            <a:ext cx="1800200" cy="495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3E3E40"/>
                </a:solidFill>
                <a:effectLst/>
                <a:uLnTx/>
                <a:uFillTx/>
                <a:latin typeface="Arial" charset="0"/>
                <a:ea typeface="Tahoma" pitchFamily="34" charset="0"/>
                <a:cs typeface="Arial" charset="0"/>
              </a:rPr>
              <a:t>.</a:t>
            </a:r>
            <a:endParaRPr kumimoji="0" lang="en-CA" altLang="en-US" sz="2200" b="1" i="0" u="none" strike="noStrike" kern="1200" cap="none" spc="0" normalizeH="0" baseline="0" noProof="0" dirty="0">
              <a:ln>
                <a:noFill/>
              </a:ln>
              <a:solidFill>
                <a:srgbClr val="3E3E40"/>
              </a:solidFill>
              <a:effectLst/>
              <a:uLnTx/>
              <a:uFillTx/>
              <a:latin typeface="Arial" charset="0"/>
              <a:ea typeface="Tahoma" pitchFamily="34" charset="0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3E3E40"/>
              </a:solidFill>
              <a:effectLst/>
              <a:uLnTx/>
              <a:uFillTx/>
              <a:latin typeface="Arial" charset="0"/>
              <a:ea typeface="Tahoma" pitchFamily="34" charset="0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uk-UA" altLang="en-US" sz="2000" b="1" dirty="0">
                <a:solidFill>
                  <a:srgbClr val="3E3E40"/>
                </a:solidFill>
                <a:ea typeface="Tahoma" pitchFamily="34" charset="0"/>
              </a:rPr>
              <a:t>3. ФУНКЦІЇ</a:t>
            </a:r>
            <a:endParaRPr lang="ru-RU" altLang="en-US" sz="2000" b="1" dirty="0">
              <a:solidFill>
                <a:srgbClr val="3E3E40"/>
              </a:solidFill>
              <a:ea typeface="Tahoma" pitchFamily="34" charset="0"/>
            </a:endParaRPr>
          </a:p>
        </p:txBody>
      </p:sp>
      <p:sp>
        <p:nvSpPr>
          <p:cNvPr id="10" name="Rectangle 3"/>
          <p:cNvSpPr txBox="1">
            <a:spLocks/>
          </p:cNvSpPr>
          <p:nvPr/>
        </p:nvSpPr>
        <p:spPr bwMode="auto">
          <a:xfrm rot="16200000">
            <a:off x="-1444823" y="4189239"/>
            <a:ext cx="4176464" cy="35173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3E3E40"/>
                </a:solidFill>
                <a:effectLst/>
                <a:uLnTx/>
                <a:uFillTx/>
                <a:latin typeface="Arial" charset="0"/>
                <a:ea typeface="Tahoma" pitchFamily="34" charset="0"/>
                <a:cs typeface="Arial" charset="0"/>
              </a:rPr>
              <a:t>.</a:t>
            </a:r>
            <a:endParaRPr kumimoji="0" lang="en-CA" altLang="en-US" sz="2200" b="1" i="0" u="none" strike="noStrike" kern="1200" cap="none" spc="0" normalizeH="0" baseline="0" noProof="0" dirty="0">
              <a:ln>
                <a:noFill/>
              </a:ln>
              <a:solidFill>
                <a:srgbClr val="3E3E40"/>
              </a:solidFill>
              <a:effectLst/>
              <a:uLnTx/>
              <a:uFillTx/>
              <a:latin typeface="Arial" charset="0"/>
              <a:ea typeface="Tahoma" pitchFamily="34" charset="0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altLang="en-US" sz="2200" b="1" i="0" u="none" strike="noStrike" kern="1200" cap="none" spc="0" normalizeH="0" baseline="0" noProof="0" dirty="0">
              <a:ln>
                <a:noFill/>
              </a:ln>
              <a:solidFill>
                <a:srgbClr val="3E3E40"/>
              </a:solidFill>
              <a:effectLst/>
              <a:uLnTx/>
              <a:uFillTx/>
              <a:latin typeface="Arial" charset="0"/>
              <a:ea typeface="Tahoma" pitchFamily="34" charset="0"/>
              <a:cs typeface="Arial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uk-UA" sz="2200" b="1" dirty="0">
                <a:solidFill>
                  <a:srgbClr val="3E3E40"/>
                </a:solidFill>
                <a:ea typeface="Tahoma" pitchFamily="34" charset="0"/>
              </a:rPr>
              <a:t>експертиза території</a:t>
            </a:r>
            <a:endParaRPr kumimoji="0" lang="ru-RU" sz="2200" b="1" i="0" u="none" strike="noStrike" kern="1200" cap="none" spc="0" normalizeH="0" baseline="0" noProof="0" dirty="0">
              <a:ln>
                <a:noFill/>
              </a:ln>
              <a:solidFill>
                <a:srgbClr val="3E3E40"/>
              </a:solidFill>
              <a:effectLst/>
              <a:uLnTx/>
              <a:uFillTx/>
              <a:latin typeface="Arial" charset="0"/>
              <a:ea typeface="Tahoma" pitchFamily="34" charset="0"/>
              <a:cs typeface="Arial" charset="0"/>
            </a:endParaRPr>
          </a:p>
        </p:txBody>
      </p:sp>
      <p:sp>
        <p:nvSpPr>
          <p:cNvPr id="11" name="Rectangle 3"/>
          <p:cNvSpPr txBox="1">
            <a:spLocks/>
          </p:cNvSpPr>
          <p:nvPr/>
        </p:nvSpPr>
        <p:spPr bwMode="auto">
          <a:xfrm rot="16200000">
            <a:off x="2731641" y="4189239"/>
            <a:ext cx="4176464" cy="35173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3E3E40"/>
                </a:solidFill>
                <a:effectLst/>
                <a:uLnTx/>
                <a:uFillTx/>
                <a:latin typeface="Arial" charset="0"/>
                <a:ea typeface="Tahoma" pitchFamily="34" charset="0"/>
                <a:cs typeface="Arial" charset="0"/>
              </a:rPr>
              <a:t>.</a:t>
            </a:r>
            <a:endParaRPr kumimoji="0" lang="en-CA" altLang="en-US" sz="2200" b="1" i="0" u="none" strike="noStrike" kern="1200" cap="none" spc="0" normalizeH="0" baseline="0" noProof="0" dirty="0">
              <a:ln>
                <a:noFill/>
              </a:ln>
              <a:solidFill>
                <a:srgbClr val="3E3E40"/>
              </a:solidFill>
              <a:effectLst/>
              <a:uLnTx/>
              <a:uFillTx/>
              <a:latin typeface="Arial" charset="0"/>
              <a:ea typeface="Tahoma" pitchFamily="34" charset="0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altLang="en-US" sz="2200" b="1" i="0" u="none" strike="noStrike" kern="1200" cap="none" spc="0" normalizeH="0" baseline="0" noProof="0" dirty="0">
              <a:ln>
                <a:noFill/>
              </a:ln>
              <a:solidFill>
                <a:srgbClr val="3E3E40"/>
              </a:solidFill>
              <a:effectLst/>
              <a:uLnTx/>
              <a:uFillTx/>
              <a:latin typeface="Arial" charset="0"/>
              <a:ea typeface="Tahoma" pitchFamily="34" charset="0"/>
              <a:cs typeface="Arial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uk-UA" sz="2200" b="1" dirty="0">
                <a:solidFill>
                  <a:srgbClr val="3E3E40"/>
                </a:solidFill>
                <a:ea typeface="Tahoma" pitchFamily="34" charset="0"/>
              </a:rPr>
              <a:t>маркетинг  території</a:t>
            </a:r>
            <a:endParaRPr kumimoji="0" lang="ru-RU" sz="2200" b="1" i="0" u="none" strike="noStrike" kern="1200" cap="none" spc="0" normalizeH="0" baseline="0" noProof="0" dirty="0">
              <a:ln>
                <a:noFill/>
              </a:ln>
              <a:solidFill>
                <a:srgbClr val="3E3E40"/>
              </a:solidFill>
              <a:effectLst/>
              <a:uLnTx/>
              <a:uFillTx/>
              <a:latin typeface="Arial" charset="0"/>
              <a:ea typeface="Tahoma" pitchFamily="34" charset="0"/>
              <a:cs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еціальне оформлення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2305</TotalTime>
  <Words>651</Words>
  <Application>Microsoft Office PowerPoint</Application>
  <PresentationFormat>Экран (4:3)</PresentationFormat>
  <Paragraphs>176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21</vt:i4>
      </vt:variant>
    </vt:vector>
  </HeadingPairs>
  <TitlesOfParts>
    <vt:vector size="23" baseType="lpstr">
      <vt:lpstr>Тема Office</vt:lpstr>
      <vt:lpstr>Спеціальне оформлення</vt:lpstr>
      <vt:lpstr>1.5. Завдання та вміння спеціаліста з місцевого економічного розвитку(практична робота)</vt:lpstr>
      <vt:lpstr>СПЕЦІАЛІСТ МЕР</vt:lpstr>
      <vt:lpstr>КОМПЕТЕНЦІЯ</vt:lpstr>
      <vt:lpstr>КОНТЕКСТ ТА ВИМОГИ ДО КОМПЕТЕНЦІЇ СПЕЦІАЛІСТА З МЕР </vt:lpstr>
      <vt:lpstr>КОНТЕКСТ ТА ВИМОГИ ДО КОМПЕТЕНЦІЇ СПЕЦІАЛІСТА З МЕР </vt:lpstr>
      <vt:lpstr>КОНТЕКСТ ТА ВИМОГИ ДО КОМПЕТЕНЦІЇ СПЕЦІАЛІСТА</vt:lpstr>
      <vt:lpstr>КОНТЕКСТ ТА ВИМОГИ ДО КОМПЕТЕНЦІЇ СПЕЦІАЛІСТА З МЕР </vt:lpstr>
      <vt:lpstr>КОНТЕКСТ ТА ВИМОГИ ДО КОМПЕТЕНЦІЇ СПЕЦІАЛІСТА</vt:lpstr>
      <vt:lpstr>КОНТЕКСТ ТА ВИМОГИ ДО КОМПЕТЕНЦІЇ СПЕЦІАЛІСТА З МЕР </vt:lpstr>
      <vt:lpstr>КОНТЕКСТ ТА ВИМОГИ ДО КОМПЕТЕНЦІЇ СПЕЦІАЛІСТА</vt:lpstr>
      <vt:lpstr>КОНТЕКСТ ТА ВИМОГИ ДО КОМПЕТЕНЦІЇ СПЕЦІАЛІСТА З МЕР </vt:lpstr>
      <vt:lpstr>КОНТЕКСТ ТА ВИМОГИ ДО КОМПЕТЕНЦІЇ СПЕЦІАЛІСТА</vt:lpstr>
      <vt:lpstr>КОНТЕКСТ ТА ВИМОГИ ДО КОМПЕТЕНЦІЇ СПЕЦІАЛІСТА З МЕР </vt:lpstr>
      <vt:lpstr>КОНТЕКСТ ТА ВИМОГИ ДО КОМПЕТЕНЦІЇ СПЕЦІАЛІСТА</vt:lpstr>
      <vt:lpstr>Класи професійних завдань спеціаліста з МЕР</vt:lpstr>
      <vt:lpstr>Класи професійних завдань</vt:lpstr>
      <vt:lpstr>ПРОФІЛЬ КОМПЕТЕНЦІЙ</vt:lpstr>
      <vt:lpstr>ПРОФІЛЬ КОМПЕТЕНЦІЙ</vt:lpstr>
      <vt:lpstr>ПРОФІЛЬ КОМПЕТЕНЦІЙ</vt:lpstr>
      <vt:lpstr>ПРОФІЛЬ КОМПЕТЕНЦІЙ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Olga Mazurenko MLED UA</dc:creator>
  <cp:lastModifiedBy>Владелец</cp:lastModifiedBy>
  <cp:revision>81</cp:revision>
  <cp:lastPrinted>2015-11-30T14:09:02Z</cp:lastPrinted>
  <dcterms:created xsi:type="dcterms:W3CDTF">2015-09-24T10:53:48Z</dcterms:created>
  <dcterms:modified xsi:type="dcterms:W3CDTF">2022-01-25T16:12:04Z</dcterms:modified>
</cp:coreProperties>
</file>