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306" r:id="rId3"/>
    <p:sldId id="308" r:id="rId4"/>
    <p:sldId id="312" r:id="rId5"/>
    <p:sldId id="315" r:id="rId6"/>
    <p:sldId id="313" r:id="rId7"/>
    <p:sldId id="285" r:id="rId8"/>
    <p:sldId id="311" r:id="rId9"/>
    <p:sldId id="257" r:id="rId10"/>
    <p:sldId id="309" r:id="rId11"/>
    <p:sldId id="310" r:id="rId12"/>
  </p:sldIdLst>
  <p:sldSz cx="9144000" cy="6858000" type="screen4x3"/>
  <p:notesSz cx="7010400" cy="9223375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9814DA-7F86-46BB-86F7-C51F985A16C6}">
  <a:tblStyle styleId="{459814DA-7F86-46BB-86F7-C51F985A16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D7E4E-09D9-4223-87B0-3AF053388CA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C8589-CD80-497B-B2C5-871171CCA3E1}">
      <dgm:prSet phldrT="[Text]"/>
      <dgm:spPr/>
      <dgm:t>
        <a:bodyPr/>
        <a:lstStyle/>
        <a:p>
          <a:r>
            <a:t>Збір фактів</a:t>
          </a:r>
          <a:endParaRPr lang="uk-UA" dirty="0"/>
        </a:p>
      </dgm:t>
    </dgm:pt>
    <dgm:pt modelId="{A07D0E73-0A6D-4F12-8B60-FA1AF5CA9195}" type="parTrans" cxnId="{E67D2006-7869-4C2F-BCEE-39B59B389F9D}">
      <dgm:prSet/>
      <dgm:spPr/>
      <dgm:t>
        <a:bodyPr/>
        <a:lstStyle/>
        <a:p>
          <a:endParaRPr lang="en-US"/>
        </a:p>
      </dgm:t>
    </dgm:pt>
    <dgm:pt modelId="{DDC61C7E-BB38-42D5-9442-CFC6561F2DB6}" type="sibTrans" cxnId="{E67D2006-7869-4C2F-BCEE-39B59B389F9D}">
      <dgm:prSet/>
      <dgm:spPr/>
      <dgm:t>
        <a:bodyPr/>
        <a:lstStyle/>
        <a:p>
          <a:endParaRPr lang="en-US"/>
        </a:p>
      </dgm:t>
    </dgm:pt>
    <dgm:pt modelId="{60B02FD3-C3EC-4F74-A2CC-AE36752871B8}">
      <dgm:prSet phldrT="[Text]"/>
      <dgm:spPr/>
      <dgm:t>
        <a:bodyPr/>
        <a:lstStyle/>
        <a:p>
          <a:r>
            <a:t>Стратегічний мікс</a:t>
          </a:r>
          <a:endParaRPr lang="uk-UA" dirty="0"/>
        </a:p>
      </dgm:t>
    </dgm:pt>
    <dgm:pt modelId="{556DA39C-15DD-420C-96DE-324EE631B2B2}" type="parTrans" cxnId="{6047B0DB-3450-42A5-8773-8A517B4B460A}">
      <dgm:prSet/>
      <dgm:spPr/>
      <dgm:t>
        <a:bodyPr/>
        <a:lstStyle/>
        <a:p>
          <a:endParaRPr lang="en-US"/>
        </a:p>
      </dgm:t>
    </dgm:pt>
    <dgm:pt modelId="{AA904CBF-9395-4F05-B1DB-128DB3A072D8}" type="sibTrans" cxnId="{6047B0DB-3450-42A5-8773-8A517B4B460A}">
      <dgm:prSet/>
      <dgm:spPr/>
      <dgm:t>
        <a:bodyPr/>
        <a:lstStyle/>
        <a:p>
          <a:endParaRPr lang="en-US"/>
        </a:p>
      </dgm:t>
    </dgm:pt>
    <dgm:pt modelId="{E67B4F87-7774-477A-8D96-A592DC13F94F}">
      <dgm:prSet phldrT="[Text]"/>
      <dgm:spPr/>
      <dgm:t>
        <a:bodyPr/>
        <a:lstStyle/>
        <a:p>
          <a:r>
            <a:t>Визначення стратегій</a:t>
          </a:r>
          <a:endParaRPr lang="uk-UA" dirty="0"/>
        </a:p>
      </dgm:t>
    </dgm:pt>
    <dgm:pt modelId="{2390AA9C-AF2F-4747-9744-07C9D68A91EA}" type="parTrans" cxnId="{BDD57075-BB86-4C74-AC84-CB9FABE4DE9F}">
      <dgm:prSet/>
      <dgm:spPr/>
      <dgm:t>
        <a:bodyPr/>
        <a:lstStyle/>
        <a:p>
          <a:endParaRPr lang="en-US"/>
        </a:p>
      </dgm:t>
    </dgm:pt>
    <dgm:pt modelId="{DE322F61-4EE6-4FF4-89DC-7D1AF005D029}" type="sibTrans" cxnId="{BDD57075-BB86-4C74-AC84-CB9FABE4DE9F}">
      <dgm:prSet/>
      <dgm:spPr/>
      <dgm:t>
        <a:bodyPr/>
        <a:lstStyle/>
        <a:p>
          <a:endParaRPr lang="en-US"/>
        </a:p>
      </dgm:t>
    </dgm:pt>
    <dgm:pt modelId="{2296091A-3F34-486B-BC6D-6091DE91FAC7}">
      <dgm:prSet phldrT="[Text]"/>
      <dgm:spPr/>
      <dgm:t>
        <a:bodyPr/>
        <a:lstStyle/>
        <a:p>
          <a:r>
            <a:t>SWOT-аналіз</a:t>
          </a:r>
          <a:endParaRPr lang="uk-UA" dirty="0"/>
        </a:p>
      </dgm:t>
    </dgm:pt>
    <dgm:pt modelId="{C1758F3C-763D-4E80-8EDE-6DE42130E2B1}" type="parTrans" cxnId="{4D49F613-4381-4CAF-A3FE-84B7139344F2}">
      <dgm:prSet/>
      <dgm:spPr/>
      <dgm:t>
        <a:bodyPr/>
        <a:lstStyle/>
        <a:p>
          <a:endParaRPr lang="en-US"/>
        </a:p>
      </dgm:t>
    </dgm:pt>
    <dgm:pt modelId="{0ACDCE8C-FDDC-4122-BC4D-E475EFF92EC5}" type="sibTrans" cxnId="{4D49F613-4381-4CAF-A3FE-84B7139344F2}">
      <dgm:prSet/>
      <dgm:spPr/>
      <dgm:t>
        <a:bodyPr/>
        <a:lstStyle/>
        <a:p>
          <a:endParaRPr lang="en-US"/>
        </a:p>
      </dgm:t>
    </dgm:pt>
    <dgm:pt modelId="{F2D4CFD8-E26C-4ACF-97EA-32E19E0EAE58}">
      <dgm:prSet phldrT="[Text]"/>
      <dgm:spPr/>
      <dgm:t>
        <a:bodyPr/>
        <a:lstStyle/>
        <a:p>
          <a:r>
            <a:t>Розгляд вхідних даних</a:t>
          </a:r>
          <a:endParaRPr lang="uk-UA" dirty="0"/>
        </a:p>
      </dgm:t>
    </dgm:pt>
    <dgm:pt modelId="{19A55E06-D943-44E3-9111-836E76066FF8}" type="parTrans" cxnId="{FF15F246-7577-4143-BB19-C2B34F4E8D79}">
      <dgm:prSet/>
      <dgm:spPr/>
      <dgm:t>
        <a:bodyPr/>
        <a:lstStyle/>
        <a:p>
          <a:endParaRPr lang="en-US"/>
        </a:p>
      </dgm:t>
    </dgm:pt>
    <dgm:pt modelId="{77ACC935-A1A9-400C-A1E7-19ADD6AE4EB3}" type="sibTrans" cxnId="{FF15F246-7577-4143-BB19-C2B34F4E8D79}">
      <dgm:prSet/>
      <dgm:spPr/>
      <dgm:t>
        <a:bodyPr/>
        <a:lstStyle/>
        <a:p>
          <a:endParaRPr lang="en-US"/>
        </a:p>
      </dgm:t>
    </dgm:pt>
    <dgm:pt modelId="{3CDB42C0-7D14-4BF8-B795-4DDFCB95B4DF}">
      <dgm:prSet phldrT="[Text]"/>
      <dgm:spPr/>
      <dgm:t>
        <a:bodyPr/>
        <a:lstStyle/>
        <a:p>
          <a:r>
            <a:t>Огляд та налаштування</a:t>
          </a:r>
          <a:endParaRPr lang="uk-UA" dirty="0"/>
        </a:p>
      </dgm:t>
    </dgm:pt>
    <dgm:pt modelId="{EB68B5F4-B5E2-4946-8FAF-814F0FF923F6}" type="parTrans" cxnId="{105B4335-4055-48E0-BA23-6D8158709830}">
      <dgm:prSet/>
      <dgm:spPr/>
      <dgm:t>
        <a:bodyPr/>
        <a:lstStyle/>
        <a:p>
          <a:endParaRPr lang="en-US"/>
        </a:p>
      </dgm:t>
    </dgm:pt>
    <dgm:pt modelId="{4BCBF171-7FDC-457D-856F-3E21955614AB}" type="sibTrans" cxnId="{105B4335-4055-48E0-BA23-6D8158709830}">
      <dgm:prSet/>
      <dgm:spPr/>
      <dgm:t>
        <a:bodyPr/>
        <a:lstStyle/>
        <a:p>
          <a:endParaRPr lang="en-US"/>
        </a:p>
      </dgm:t>
    </dgm:pt>
    <dgm:pt modelId="{EB13DDAD-B4A0-455F-92D2-2060E53BBDF0}" type="pres">
      <dgm:prSet presAssocID="{610D7E4E-09D9-4223-87B0-3AF053388C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A4F47-5B84-4721-A911-7A0B0E116B98}" type="pres">
      <dgm:prSet presAssocID="{0AAC8589-CD80-497B-B2C5-871171CCA3E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FA8F4-A6DE-4931-9DCF-D713C13E4912}" type="pres">
      <dgm:prSet presAssocID="{DDC61C7E-BB38-42D5-9442-CFC6561F2DB6}" presName="parTxOnlySpace" presStyleCnt="0"/>
      <dgm:spPr/>
    </dgm:pt>
    <dgm:pt modelId="{AA323F3D-F2E7-4999-A3C9-F62E9387BB12}" type="pres">
      <dgm:prSet presAssocID="{2296091A-3F34-486B-BC6D-6091DE91FAC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2143A-8981-4DD4-85AF-BEF4E5043F7E}" type="pres">
      <dgm:prSet presAssocID="{0ACDCE8C-FDDC-4122-BC4D-E475EFF92EC5}" presName="parTxOnlySpace" presStyleCnt="0"/>
      <dgm:spPr/>
    </dgm:pt>
    <dgm:pt modelId="{F020FE4B-889F-40E8-988B-E52C8BA53925}" type="pres">
      <dgm:prSet presAssocID="{F2D4CFD8-E26C-4ACF-97EA-32E19E0EAE5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2C908-542A-4134-8C8F-12E7CB315383}" type="pres">
      <dgm:prSet presAssocID="{77ACC935-A1A9-400C-A1E7-19ADD6AE4EB3}" presName="parTxOnlySpace" presStyleCnt="0"/>
      <dgm:spPr/>
    </dgm:pt>
    <dgm:pt modelId="{BB3A1AD4-6669-4FE9-BB4F-C433C54A25AC}" type="pres">
      <dgm:prSet presAssocID="{60B02FD3-C3EC-4F74-A2CC-AE36752871B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74866-D393-4A3D-8396-67A666BB6D06}" type="pres">
      <dgm:prSet presAssocID="{AA904CBF-9395-4F05-B1DB-128DB3A072D8}" presName="parTxOnlySpace" presStyleCnt="0"/>
      <dgm:spPr/>
    </dgm:pt>
    <dgm:pt modelId="{5660C1BC-8E25-46ED-A70D-162210577FFE}" type="pres">
      <dgm:prSet presAssocID="{E67B4F87-7774-477A-8D96-A592DC13F94F}" presName="parTxOnly" presStyleLbl="node1" presStyleIdx="4" presStyleCnt="6" custLinFactNeighborX="29569" custLinFactNeighborY="1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725B2-200F-4EC6-87F3-0A1E65A06A59}" type="pres">
      <dgm:prSet presAssocID="{DE322F61-4EE6-4FF4-89DC-7D1AF005D029}" presName="parTxOnlySpace" presStyleCnt="0"/>
      <dgm:spPr/>
    </dgm:pt>
    <dgm:pt modelId="{2519C240-79CE-4CFC-97B9-18224EFC0C26}" type="pres">
      <dgm:prSet presAssocID="{3CDB42C0-7D14-4BF8-B795-4DDFCB95B4D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57075-BB86-4C74-AC84-CB9FABE4DE9F}" srcId="{610D7E4E-09D9-4223-87B0-3AF053388CA1}" destId="{E67B4F87-7774-477A-8D96-A592DC13F94F}" srcOrd="4" destOrd="0" parTransId="{2390AA9C-AF2F-4747-9744-07C9D68A91EA}" sibTransId="{DE322F61-4EE6-4FF4-89DC-7D1AF005D029}"/>
    <dgm:cxn modelId="{CAC1442F-122B-4540-B695-0F90D1831823}" type="presOf" srcId="{E67B4F87-7774-477A-8D96-A592DC13F94F}" destId="{5660C1BC-8E25-46ED-A70D-162210577FFE}" srcOrd="0" destOrd="0" presId="urn:microsoft.com/office/officeart/2005/8/layout/chevron1"/>
    <dgm:cxn modelId="{4D49F613-4381-4CAF-A3FE-84B7139344F2}" srcId="{610D7E4E-09D9-4223-87B0-3AF053388CA1}" destId="{2296091A-3F34-486B-BC6D-6091DE91FAC7}" srcOrd="1" destOrd="0" parTransId="{C1758F3C-763D-4E80-8EDE-6DE42130E2B1}" sibTransId="{0ACDCE8C-FDDC-4122-BC4D-E475EFF92EC5}"/>
    <dgm:cxn modelId="{E67D2006-7869-4C2F-BCEE-39B59B389F9D}" srcId="{610D7E4E-09D9-4223-87B0-3AF053388CA1}" destId="{0AAC8589-CD80-497B-B2C5-871171CCA3E1}" srcOrd="0" destOrd="0" parTransId="{A07D0E73-0A6D-4F12-8B60-FA1AF5CA9195}" sibTransId="{DDC61C7E-BB38-42D5-9442-CFC6561F2DB6}"/>
    <dgm:cxn modelId="{105B4335-4055-48E0-BA23-6D8158709830}" srcId="{610D7E4E-09D9-4223-87B0-3AF053388CA1}" destId="{3CDB42C0-7D14-4BF8-B795-4DDFCB95B4DF}" srcOrd="5" destOrd="0" parTransId="{EB68B5F4-B5E2-4946-8FAF-814F0FF923F6}" sibTransId="{4BCBF171-7FDC-457D-856F-3E21955614AB}"/>
    <dgm:cxn modelId="{6047B0DB-3450-42A5-8773-8A517B4B460A}" srcId="{610D7E4E-09D9-4223-87B0-3AF053388CA1}" destId="{60B02FD3-C3EC-4F74-A2CC-AE36752871B8}" srcOrd="3" destOrd="0" parTransId="{556DA39C-15DD-420C-96DE-324EE631B2B2}" sibTransId="{AA904CBF-9395-4F05-B1DB-128DB3A072D8}"/>
    <dgm:cxn modelId="{50C41816-8E17-467A-8A13-8588114E39B2}" type="presOf" srcId="{2296091A-3F34-486B-BC6D-6091DE91FAC7}" destId="{AA323F3D-F2E7-4999-A3C9-F62E9387BB12}" srcOrd="0" destOrd="0" presId="urn:microsoft.com/office/officeart/2005/8/layout/chevron1"/>
    <dgm:cxn modelId="{8D512180-0BBD-4034-A673-C1B6A6671906}" type="presOf" srcId="{610D7E4E-09D9-4223-87B0-3AF053388CA1}" destId="{EB13DDAD-B4A0-455F-92D2-2060E53BBDF0}" srcOrd="0" destOrd="0" presId="urn:microsoft.com/office/officeart/2005/8/layout/chevron1"/>
    <dgm:cxn modelId="{708B4DE5-0E5C-4B73-85C8-17927139D91F}" type="presOf" srcId="{60B02FD3-C3EC-4F74-A2CC-AE36752871B8}" destId="{BB3A1AD4-6669-4FE9-BB4F-C433C54A25AC}" srcOrd="0" destOrd="0" presId="urn:microsoft.com/office/officeart/2005/8/layout/chevron1"/>
    <dgm:cxn modelId="{869B94E3-94FB-497D-8D45-776655AFE511}" type="presOf" srcId="{3CDB42C0-7D14-4BF8-B795-4DDFCB95B4DF}" destId="{2519C240-79CE-4CFC-97B9-18224EFC0C26}" srcOrd="0" destOrd="0" presId="urn:microsoft.com/office/officeart/2005/8/layout/chevron1"/>
    <dgm:cxn modelId="{FF15F246-7577-4143-BB19-C2B34F4E8D79}" srcId="{610D7E4E-09D9-4223-87B0-3AF053388CA1}" destId="{F2D4CFD8-E26C-4ACF-97EA-32E19E0EAE58}" srcOrd="2" destOrd="0" parTransId="{19A55E06-D943-44E3-9111-836E76066FF8}" sibTransId="{77ACC935-A1A9-400C-A1E7-19ADD6AE4EB3}"/>
    <dgm:cxn modelId="{3D972656-0091-4939-A027-75514E4A591C}" type="presOf" srcId="{F2D4CFD8-E26C-4ACF-97EA-32E19E0EAE58}" destId="{F020FE4B-889F-40E8-988B-E52C8BA53925}" srcOrd="0" destOrd="0" presId="urn:microsoft.com/office/officeart/2005/8/layout/chevron1"/>
    <dgm:cxn modelId="{26CB95AF-2974-4958-9832-68C3B3A0B9B7}" type="presOf" srcId="{0AAC8589-CD80-497B-B2C5-871171CCA3E1}" destId="{452A4F47-5B84-4721-A911-7A0B0E116B98}" srcOrd="0" destOrd="0" presId="urn:microsoft.com/office/officeart/2005/8/layout/chevron1"/>
    <dgm:cxn modelId="{F772E88E-7706-427B-B52E-B4F233D9ABE2}" type="presParOf" srcId="{EB13DDAD-B4A0-455F-92D2-2060E53BBDF0}" destId="{452A4F47-5B84-4721-A911-7A0B0E116B98}" srcOrd="0" destOrd="0" presId="urn:microsoft.com/office/officeart/2005/8/layout/chevron1"/>
    <dgm:cxn modelId="{194610E1-7BB6-458C-9B87-85DE17DCE056}" type="presParOf" srcId="{EB13DDAD-B4A0-455F-92D2-2060E53BBDF0}" destId="{C42FA8F4-A6DE-4931-9DCF-D713C13E4912}" srcOrd="1" destOrd="0" presId="urn:microsoft.com/office/officeart/2005/8/layout/chevron1"/>
    <dgm:cxn modelId="{E0705FE3-5450-4909-B562-BB6D65582470}" type="presParOf" srcId="{EB13DDAD-B4A0-455F-92D2-2060E53BBDF0}" destId="{AA323F3D-F2E7-4999-A3C9-F62E9387BB12}" srcOrd="2" destOrd="0" presId="urn:microsoft.com/office/officeart/2005/8/layout/chevron1"/>
    <dgm:cxn modelId="{A9C8E980-D8EA-4B9E-9962-A5B9B186B751}" type="presParOf" srcId="{EB13DDAD-B4A0-455F-92D2-2060E53BBDF0}" destId="{8E12143A-8981-4DD4-85AF-BEF4E5043F7E}" srcOrd="3" destOrd="0" presId="urn:microsoft.com/office/officeart/2005/8/layout/chevron1"/>
    <dgm:cxn modelId="{1173C68D-040C-45F2-970D-6F152646644A}" type="presParOf" srcId="{EB13DDAD-B4A0-455F-92D2-2060E53BBDF0}" destId="{F020FE4B-889F-40E8-988B-E52C8BA53925}" srcOrd="4" destOrd="0" presId="urn:microsoft.com/office/officeart/2005/8/layout/chevron1"/>
    <dgm:cxn modelId="{4B06FAF2-579B-46AE-A856-D136F8495587}" type="presParOf" srcId="{EB13DDAD-B4A0-455F-92D2-2060E53BBDF0}" destId="{21F2C908-542A-4134-8C8F-12E7CB315383}" srcOrd="5" destOrd="0" presId="urn:microsoft.com/office/officeart/2005/8/layout/chevron1"/>
    <dgm:cxn modelId="{5568F849-13D8-4CA8-9AD3-9D86450A2D5C}" type="presParOf" srcId="{EB13DDAD-B4A0-455F-92D2-2060E53BBDF0}" destId="{BB3A1AD4-6669-4FE9-BB4F-C433C54A25AC}" srcOrd="6" destOrd="0" presId="urn:microsoft.com/office/officeart/2005/8/layout/chevron1"/>
    <dgm:cxn modelId="{ADB0B03A-0EEA-4A52-9C9A-B606BE539026}" type="presParOf" srcId="{EB13DDAD-B4A0-455F-92D2-2060E53BBDF0}" destId="{55474866-D393-4A3D-8396-67A666BB6D06}" srcOrd="7" destOrd="0" presId="urn:microsoft.com/office/officeart/2005/8/layout/chevron1"/>
    <dgm:cxn modelId="{DA790B0B-8FF7-4F4F-97FF-38202187C6FA}" type="presParOf" srcId="{EB13DDAD-B4A0-455F-92D2-2060E53BBDF0}" destId="{5660C1BC-8E25-46ED-A70D-162210577FFE}" srcOrd="8" destOrd="0" presId="urn:microsoft.com/office/officeart/2005/8/layout/chevron1"/>
    <dgm:cxn modelId="{7288DB58-2A71-4359-80C1-C6EBBF12AD8E}" type="presParOf" srcId="{EB13DDAD-B4A0-455F-92D2-2060E53BBDF0}" destId="{9EA725B2-200F-4EC6-87F3-0A1E65A06A59}" srcOrd="9" destOrd="0" presId="urn:microsoft.com/office/officeart/2005/8/layout/chevron1"/>
    <dgm:cxn modelId="{AC30A985-4A9E-4AC9-B046-58FA9BBFE2F4}" type="presParOf" srcId="{EB13DDAD-B4A0-455F-92D2-2060E53BBDF0}" destId="{2519C240-79CE-4CFC-97B9-18224EFC0C2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A4F47-5B84-4721-A911-7A0B0E116B98}">
      <dsp:nvSpPr>
        <dsp:cNvPr id="0" name=""/>
        <dsp:cNvSpPr/>
      </dsp:nvSpPr>
      <dsp:spPr>
        <a:xfrm>
          <a:off x="4349" y="233867"/>
          <a:ext cx="1617933" cy="647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000" kern="1200"/>
            <a:t>Збір фактів</a:t>
          </a:r>
          <a:endParaRPr lang="uk-UA" sz="1000" kern="1200" dirty="0"/>
        </a:p>
      </dsp:txBody>
      <dsp:txXfrm>
        <a:off x="327936" y="233867"/>
        <a:ext cx="970760" cy="647173"/>
      </dsp:txXfrm>
    </dsp:sp>
    <dsp:sp modelId="{AA323F3D-F2E7-4999-A3C9-F62E9387BB12}">
      <dsp:nvSpPr>
        <dsp:cNvPr id="0" name=""/>
        <dsp:cNvSpPr/>
      </dsp:nvSpPr>
      <dsp:spPr>
        <a:xfrm>
          <a:off x="1460489" y="233867"/>
          <a:ext cx="1617933" cy="647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000" kern="1200"/>
            <a:t>SWOT-аналіз</a:t>
          </a:r>
          <a:endParaRPr lang="uk-UA" sz="1000" kern="1200" dirty="0"/>
        </a:p>
      </dsp:txBody>
      <dsp:txXfrm>
        <a:off x="1784076" y="233867"/>
        <a:ext cx="970760" cy="647173"/>
      </dsp:txXfrm>
    </dsp:sp>
    <dsp:sp modelId="{F020FE4B-889F-40E8-988B-E52C8BA53925}">
      <dsp:nvSpPr>
        <dsp:cNvPr id="0" name=""/>
        <dsp:cNvSpPr/>
      </dsp:nvSpPr>
      <dsp:spPr>
        <a:xfrm>
          <a:off x="2916629" y="233867"/>
          <a:ext cx="1617933" cy="647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000" kern="1200"/>
            <a:t>Розгляд вхідних даних</a:t>
          </a:r>
          <a:endParaRPr lang="uk-UA" sz="1000" kern="1200" dirty="0"/>
        </a:p>
      </dsp:txBody>
      <dsp:txXfrm>
        <a:off x="3240216" y="233867"/>
        <a:ext cx="970760" cy="647173"/>
      </dsp:txXfrm>
    </dsp:sp>
    <dsp:sp modelId="{BB3A1AD4-6669-4FE9-BB4F-C433C54A25AC}">
      <dsp:nvSpPr>
        <dsp:cNvPr id="0" name=""/>
        <dsp:cNvSpPr/>
      </dsp:nvSpPr>
      <dsp:spPr>
        <a:xfrm>
          <a:off x="4372769" y="233867"/>
          <a:ext cx="1617933" cy="647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000" kern="1200"/>
            <a:t>Стратегічний мікс</a:t>
          </a:r>
          <a:endParaRPr lang="uk-UA" sz="1000" kern="1200" dirty="0"/>
        </a:p>
      </dsp:txBody>
      <dsp:txXfrm>
        <a:off x="4696356" y="233867"/>
        <a:ext cx="970760" cy="647173"/>
      </dsp:txXfrm>
    </dsp:sp>
    <dsp:sp modelId="{5660C1BC-8E25-46ED-A70D-162210577FFE}">
      <dsp:nvSpPr>
        <dsp:cNvPr id="0" name=""/>
        <dsp:cNvSpPr/>
      </dsp:nvSpPr>
      <dsp:spPr>
        <a:xfrm>
          <a:off x="5876750" y="243063"/>
          <a:ext cx="1617933" cy="647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000" kern="1200"/>
            <a:t>Визначення стратегій</a:t>
          </a:r>
          <a:endParaRPr lang="uk-UA" sz="1000" kern="1200" dirty="0"/>
        </a:p>
      </dsp:txBody>
      <dsp:txXfrm>
        <a:off x="6200337" y="243063"/>
        <a:ext cx="970760" cy="647173"/>
      </dsp:txXfrm>
    </dsp:sp>
    <dsp:sp modelId="{2519C240-79CE-4CFC-97B9-18224EFC0C26}">
      <dsp:nvSpPr>
        <dsp:cNvPr id="0" name=""/>
        <dsp:cNvSpPr/>
      </dsp:nvSpPr>
      <dsp:spPr>
        <a:xfrm>
          <a:off x="7285049" y="233867"/>
          <a:ext cx="1617933" cy="647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000" kern="1200"/>
            <a:t>Огляд та налаштування</a:t>
          </a:r>
          <a:endParaRPr lang="uk-UA" sz="1000" kern="1200" dirty="0"/>
        </a:p>
      </dsp:txBody>
      <dsp:txXfrm>
        <a:off x="7608636" y="233867"/>
        <a:ext cx="970760" cy="64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0605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259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271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46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370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>
  <p:cSld name="Титульни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93554" r="219" b="2949"/>
          <a:stretch/>
        </p:blipFill>
        <p:spPr>
          <a:xfrm rot="10800000">
            <a:off x="1" y="5689156"/>
            <a:ext cx="9143999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l="13659" t="36472" r="9811" b="40846"/>
          <a:stretch/>
        </p:blipFill>
        <p:spPr>
          <a:xfrm>
            <a:off x="467544" y="291987"/>
            <a:ext cx="4281616" cy="90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l="3546" b="2949"/>
          <a:stretch/>
        </p:blipFill>
        <p:spPr>
          <a:xfrm rot="10800000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 l="6835" t="2202" b="16710"/>
          <a:stretch/>
        </p:blipFill>
        <p:spPr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/>
          </a:blip>
          <a:srcRect l="-15233" t="-65079" r="-16672" b="-871"/>
          <a:stretch/>
        </p:blipFill>
        <p:spPr>
          <a:xfrm>
            <a:off x="4932040" y="664121"/>
            <a:ext cx="2076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7">
            <a:alphaModFix/>
          </a:blip>
          <a:srcRect l="-17856" t="-38290" r="-14999"/>
          <a:stretch/>
        </p:blipFill>
        <p:spPr>
          <a:xfrm>
            <a:off x="7258372" y="692696"/>
            <a:ext cx="15621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uk-UA" sz="1150" b="0" i="0" u="none" strike="noStrike" cap="none">
                <a:solidFill>
                  <a:srgbClr val="87888B"/>
                </a:solidFill>
                <a:latin typeface="Tahoma"/>
                <a:sym typeface="Tahoma"/>
              </a:rPr>
              <a:t>www.pleddg.org.ua</a:t>
            </a:r>
            <a:endParaRPr lang="uk-UA" sz="1150" b="0" i="0" u="none" strike="noStrike" cap="none">
              <a:solidFill>
                <a:srgbClr val="87888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ий заголовок і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об'є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3200"/>
              <a:buFont typeface="Tahoma"/>
              <a:buNone/>
              <a:defRPr sz="3200" b="1" i="0" u="none" strike="noStrike" cap="none">
                <a:solidFill>
                  <a:srgbClr val="87003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4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78C94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l="13242" t="36471" r="9809" b="42093"/>
          <a:stretch/>
        </p:blipFill>
        <p:spPr>
          <a:xfrm>
            <a:off x="482600" y="6029358"/>
            <a:ext cx="1896700" cy="415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482600" y="1412776"/>
            <a:ext cx="8193856" cy="0"/>
          </a:xfrm>
          <a:prstGeom prst="straightConnector1">
            <a:avLst/>
          </a:prstGeom>
          <a:noFill/>
          <a:ln w="15875" cap="sq" cmpd="sng">
            <a:solidFill>
              <a:srgbClr val="870038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8" name="Google Shape;28;p3" descr="NewSquareED logomasterX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0245" y="5928771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'єкти">
  <p:cSld name="Два об'єкти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648200" y="1600201"/>
            <a:ext cx="4038600" cy="430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C9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6553200" y="622332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uk-UA" sz="1050" b="0" i="0" u="none" strike="noStrike" cap="none">
              <a:solidFill>
                <a:srgbClr val="678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l="13239" t="36472" r="9812" b="42093"/>
          <a:stretch/>
        </p:blipFill>
        <p:spPr>
          <a:xfrm>
            <a:off x="482600" y="5904812"/>
            <a:ext cx="2505224" cy="49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5"/>
          <p:cNvCxnSpPr/>
          <p:nvPr/>
        </p:nvCxnSpPr>
        <p:spPr>
          <a:xfrm>
            <a:off x="482600" y="6520901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87003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5"/>
          <p:cNvCxnSpPr/>
          <p:nvPr/>
        </p:nvCxnSpPr>
        <p:spPr>
          <a:xfrm>
            <a:off x="482600" y="6583362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70CB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5"/>
          <p:cNvCxnSpPr/>
          <p:nvPr/>
        </p:nvCxnSpPr>
        <p:spPr>
          <a:xfrm>
            <a:off x="482600" y="1470794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678C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5"/>
          <p:cNvSpPr txBox="1"/>
          <p:nvPr/>
        </p:nvSpPr>
        <p:spPr>
          <a:xfrm>
            <a:off x="457200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C94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rgbClr val="678C94"/>
                </a:solidFill>
                <a:latin typeface="Arial"/>
                <a:sym typeface="Arial"/>
              </a:rPr>
              <a:t>Зразок заголовка</a:t>
            </a:r>
            <a:endParaRPr lang="uk-UA" sz="3600" b="1" i="0" u="none" strike="noStrike" cap="none">
              <a:solidFill>
                <a:srgbClr val="678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57200" y="1600201"/>
            <a:ext cx="4038600" cy="430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C9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рівняння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ише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и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міст із підписом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ображення з підписом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вертикальни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ctrTitle" idx="4294967295"/>
          </p:nvPr>
        </p:nvSpPr>
        <p:spPr>
          <a:xfrm>
            <a:off x="2" y="1824336"/>
            <a:ext cx="9127354" cy="21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2800"/>
              <a:buFont typeface="Tahoma"/>
              <a:buNone/>
            </a:pPr>
            <a:r>
              <a:rPr lang="uk-UA" sz="2800" b="1" i="0" u="none" strike="noStrike" cap="none" dirty="0" smtClean="0">
                <a:solidFill>
                  <a:srgbClr val="870038"/>
                </a:solidFill>
                <a:latin typeface="Tahoma"/>
                <a:sym typeface="Tahoma"/>
              </a:rPr>
              <a:t>«</a:t>
            </a:r>
            <a:r>
              <a:rPr lang="uk-UA" sz="2800" b="1" dirty="0" smtClean="0">
                <a:solidFill>
                  <a:srgbClr val="870038"/>
                </a:solidFill>
                <a:latin typeface="Tahoma"/>
                <a:sym typeface="Tahoma"/>
              </a:rPr>
              <a:t>Моніторинг та оцінка</a:t>
            </a:r>
            <a:r>
              <a:rPr lang="uk-UA" dirty="0" smtClean="0"/>
              <a:t> </a:t>
            </a:r>
            <a:r>
              <a:rPr lang="uk-UA" sz="2800" b="1" i="0" u="none" strike="noStrike" cap="none" dirty="0" smtClean="0">
                <a:solidFill>
                  <a:srgbClr val="870038"/>
                </a:solidFill>
                <a:latin typeface="Tahoma"/>
                <a:sym typeface="Tahoma"/>
              </a:rPr>
              <a:t>розвитку міст»</a:t>
            </a:r>
            <a:endParaRPr lang="uk-UA" sz="2800" b="1" i="0" u="none" strike="noStrike" cap="none" dirty="0">
              <a:solidFill>
                <a:srgbClr val="87003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153" y="473725"/>
            <a:ext cx="3183874" cy="4065224"/>
          </a:xfrm>
        </p:spPr>
        <p:txBody>
          <a:bodyPr/>
          <a:lstStyle/>
          <a:p>
            <a:pPr algn="l"/>
            <a:r>
              <a:rPr lang="uk-UA" dirty="0" smtClean="0"/>
              <a:t>ПРАКТИЧНЕ ДОСЛІД-ЖЕННЯ 2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dirty="0" smtClean="0"/>
              <a:t>TEC-EDMONTON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dirty="0" smtClean="0"/>
              <a:t>ПОКАЗНИКИ 2011–2016</a:t>
            </a:r>
            <a:endParaRPr lang="uk-UA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8278" y="0"/>
            <a:ext cx="4680520" cy="6691036"/>
          </a:xfrm>
        </p:spPr>
      </p:pic>
      <p:sp>
        <p:nvSpPr>
          <p:cNvPr id="2" name="Прямоугольник 1"/>
          <p:cNvSpPr/>
          <p:nvPr/>
        </p:nvSpPr>
        <p:spPr>
          <a:xfrm>
            <a:off x="3418278" y="384048"/>
            <a:ext cx="3238553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65000"/>
                  </a:schemeClr>
                </a:solidFill>
              </a:rPr>
              <a:t>Наші</a:t>
            </a:r>
            <a:r>
              <a:rPr lang="uk-UA" smtClean="0"/>
              <a:t> </a:t>
            </a:r>
            <a:r>
              <a:rPr lang="uk-UA" sz="2400" b="1" dirty="0" smtClean="0">
                <a:solidFill>
                  <a:srgbClr val="92D050"/>
                </a:solidFill>
              </a:rPr>
              <a:t>клієнти</a:t>
            </a:r>
            <a:r>
              <a:rPr lang="uk-UA" smtClean="0"/>
              <a:t> </a:t>
            </a:r>
            <a:r>
              <a:rPr lang="uk-UA" sz="2400" b="1" dirty="0" smtClean="0">
                <a:solidFill>
                  <a:srgbClr val="92D050"/>
                </a:solidFill>
              </a:rPr>
              <a:t>успішніші</a:t>
            </a:r>
            <a:r>
              <a:rPr lang="uk-UA" smtClean="0"/>
              <a:t> </a:t>
            </a:r>
            <a:endParaRPr lang="uk-UA" sz="2400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339" y="859536"/>
            <a:ext cx="1389557" cy="1554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600" dirty="0" smtClean="0">
                <a:solidFill>
                  <a:schemeClr val="accent2"/>
                </a:solidFill>
              </a:rPr>
              <a:t>77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опитаних організацій</a:t>
            </a:r>
          </a:p>
          <a:p>
            <a:endParaRPr lang="uk-UA" sz="6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2"/>
                </a:solidFill>
              </a:rPr>
              <a:t>$73,4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річний дохід клієнтів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2"/>
                </a:solidFill>
              </a:rPr>
              <a:t>25% зростання</a:t>
            </a:r>
          </a:p>
          <a:p>
            <a:r>
              <a:rPr lang="uk-UA" sz="600" dirty="0" smtClean="0">
                <a:solidFill>
                  <a:schemeClr val="accent2"/>
                </a:solidFill>
              </a:rPr>
              <a:t>(148 нових повних окладів у 49 організаціях)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зайнятість, створена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2"/>
                </a:solidFill>
              </a:rPr>
              <a:t>$29,6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фінансування/субсидіювання, залучене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2"/>
                </a:solidFill>
              </a:rPr>
              <a:t>$17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інвестиції клієнтів на дослідження та розробки</a:t>
            </a:r>
            <a:endParaRPr lang="uk-UA" sz="600" dirty="0">
              <a:solidFill>
                <a:schemeClr val="tx1"/>
              </a:solidFill>
            </a:endParaRPr>
          </a:p>
          <a:p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3381" y="859536"/>
            <a:ext cx="1373450" cy="1875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600" dirty="0" smtClean="0">
                <a:solidFill>
                  <a:schemeClr val="accent6"/>
                </a:solidFill>
              </a:rPr>
              <a:t>106.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опитаних організацій</a:t>
            </a:r>
          </a:p>
          <a:p>
            <a:endParaRPr lang="uk-UA" sz="6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6"/>
                </a:solidFill>
              </a:rPr>
              <a:t>$106,2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річний дохід клієнтів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6"/>
                </a:solidFill>
              </a:rPr>
              <a:t>26% зростання</a:t>
            </a:r>
          </a:p>
          <a:p>
            <a:r>
              <a:rPr lang="uk-UA" sz="600" dirty="0" smtClean="0">
                <a:solidFill>
                  <a:schemeClr val="accent6"/>
                </a:solidFill>
              </a:rPr>
              <a:t>(245 нових повних окладів у 72 організаціях)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зайнятість, створена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6"/>
                </a:solidFill>
              </a:rPr>
              <a:t>$54,9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фінансування/субсидіювання, залучене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6"/>
                </a:solidFill>
              </a:rPr>
              <a:t>$30,6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інвестиції клієнтів на дослідження та розробки</a:t>
            </a:r>
            <a:endParaRPr lang="uk-UA" sz="600" dirty="0">
              <a:solidFill>
                <a:schemeClr val="tx1"/>
              </a:solidFill>
            </a:endParaRPr>
          </a:p>
          <a:p>
            <a:endParaRPr lang="uk-UA" sz="7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chemeClr val="accent6"/>
                </a:solidFill>
              </a:rPr>
              <a:t>99% (проти 85% промисловості </a:t>
            </a:r>
          </a:p>
          <a:p>
            <a:r>
              <a:rPr lang="uk-UA" sz="600" dirty="0" smtClean="0">
                <a:solidFill>
                  <a:schemeClr val="accent6"/>
                </a:solidFill>
              </a:rPr>
              <a:t>еталонний показник Канади)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лояльність клієнтів - 1 рік </a:t>
            </a:r>
            <a:endParaRPr lang="uk-UA" sz="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3338" y="3081853"/>
            <a:ext cx="1206677" cy="190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600" dirty="0" smtClean="0">
                <a:solidFill>
                  <a:srgbClr val="F4E04A"/>
                </a:solidFill>
              </a:rPr>
              <a:t>125.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опитаних організацій</a:t>
            </a:r>
          </a:p>
          <a:p>
            <a:endParaRPr lang="uk-UA" sz="6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F4E04A"/>
                </a:solidFill>
              </a:rPr>
              <a:t>$131,8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річний дохід клієнтів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F4E04A"/>
                </a:solidFill>
              </a:rPr>
              <a:t>25% зростання</a:t>
            </a:r>
          </a:p>
          <a:p>
            <a:r>
              <a:rPr lang="uk-UA" sz="600" dirty="0" smtClean="0">
                <a:solidFill>
                  <a:srgbClr val="F4E04A"/>
                </a:solidFill>
              </a:rPr>
              <a:t>(360 нових повних окладів у 82 організаціях)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зайнятість, створена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F4E04A"/>
                </a:solidFill>
              </a:rPr>
              <a:t>$75,7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фінансування/субсидіювання, залучене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F4E04A"/>
                </a:solidFill>
              </a:rPr>
              <a:t>$38,1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інвестиції клієнтів на дослідження та розробки</a:t>
            </a:r>
            <a:endParaRPr lang="uk-UA" sz="600" dirty="0">
              <a:solidFill>
                <a:schemeClr val="tx1"/>
              </a:solidFill>
            </a:endParaRPr>
          </a:p>
          <a:p>
            <a:endParaRPr lang="uk-UA" sz="7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F4E04A"/>
                </a:solidFill>
              </a:rPr>
              <a:t>99%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лояльність клієнтів - 1 рік</a:t>
            </a:r>
            <a:endParaRPr lang="uk-UA" sz="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339" y="4982294"/>
            <a:ext cx="1206677" cy="178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600" dirty="0" smtClean="0">
                <a:solidFill>
                  <a:srgbClr val="92D050"/>
                </a:solidFill>
              </a:rPr>
              <a:t>128.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опитаних організацій</a:t>
            </a:r>
          </a:p>
          <a:p>
            <a:endParaRPr lang="uk-UA" sz="6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92D050"/>
                </a:solidFill>
              </a:rPr>
              <a:t>$160,7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річний дохід клієнтів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92D050"/>
                </a:solidFill>
              </a:rPr>
              <a:t>26% зростання</a:t>
            </a:r>
          </a:p>
          <a:p>
            <a:r>
              <a:rPr lang="uk-UA" sz="600" dirty="0" smtClean="0">
                <a:solidFill>
                  <a:srgbClr val="92D050"/>
                </a:solidFill>
              </a:rPr>
              <a:t>(364 нових повних окладів у 83 організаціях)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зайнятість, створена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92D050"/>
                </a:solidFill>
              </a:rPr>
              <a:t>$72,2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фінансування/субсидіювання, залучене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92D050"/>
                </a:solidFill>
              </a:rPr>
              <a:t>$56,3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інвестиції клієнтів на дослідження та розробки</a:t>
            </a:r>
            <a:endParaRPr lang="uk-UA" sz="600" dirty="0">
              <a:solidFill>
                <a:schemeClr val="tx1"/>
              </a:solidFill>
            </a:endParaRPr>
          </a:p>
          <a:p>
            <a:endParaRPr lang="uk-UA" sz="7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92D050"/>
                </a:solidFill>
              </a:rPr>
              <a:t>98% 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лояльність клієнтів - 1 рік</a:t>
            </a:r>
            <a:endParaRPr lang="uk-UA" sz="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0409" y="4994996"/>
            <a:ext cx="1373450" cy="162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600" dirty="0" smtClean="0">
                <a:solidFill>
                  <a:srgbClr val="00B050"/>
                </a:solidFill>
              </a:rPr>
              <a:t>161.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опитаних організацій</a:t>
            </a:r>
          </a:p>
          <a:p>
            <a:endParaRPr lang="uk-UA" sz="600" dirty="0" smtClean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00B050"/>
                </a:solidFill>
              </a:rPr>
              <a:t>$207,7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річний дохід клієнтів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00B050"/>
                </a:solidFill>
              </a:rPr>
              <a:t>21% зростання</a:t>
            </a:r>
          </a:p>
          <a:p>
            <a:r>
              <a:rPr lang="uk-UA" sz="600" dirty="0" smtClean="0">
                <a:solidFill>
                  <a:srgbClr val="00B050"/>
                </a:solidFill>
              </a:rPr>
              <a:t>(404 нових повних окладів у 95 організаціях)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зайнятість, створена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00B050"/>
                </a:solidFill>
              </a:rPr>
              <a:t>$121,2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фінансування/субсидіювання, залучене клієнтами</a:t>
            </a:r>
          </a:p>
          <a:p>
            <a:endParaRPr lang="uk-UA" sz="600" dirty="0">
              <a:solidFill>
                <a:schemeClr val="tx1"/>
              </a:solidFill>
            </a:endParaRPr>
          </a:p>
          <a:p>
            <a:r>
              <a:rPr lang="uk-UA" sz="600" dirty="0" smtClean="0">
                <a:solidFill>
                  <a:srgbClr val="00B050"/>
                </a:solidFill>
              </a:rPr>
              <a:t>$62,1 млн</a:t>
            </a:r>
          </a:p>
          <a:p>
            <a:r>
              <a:rPr lang="uk-UA" sz="600" dirty="0" smtClean="0">
                <a:solidFill>
                  <a:schemeClr val="tx1"/>
                </a:solidFill>
              </a:rPr>
              <a:t>інвестиції клієнтів на дослідження та розробки</a:t>
            </a:r>
            <a:endParaRPr lang="uk-UA" sz="600" dirty="0">
              <a:solidFill>
                <a:schemeClr val="tx1"/>
              </a:solidFill>
            </a:endParaRPr>
          </a:p>
          <a:p>
            <a:endParaRPr lang="uk-UA" sz="7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0691" y="222740"/>
            <a:ext cx="954116" cy="7036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Загалом 5 років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0689" y="1170431"/>
            <a:ext cx="954116" cy="21945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/>
              <a:t>опитаних організацій</a:t>
            </a:r>
            <a:endParaRPr lang="uk-UA" sz="7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90688" y="1633966"/>
            <a:ext cx="954117" cy="2320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/>
              <a:t>5-річний дохід клієнта</a:t>
            </a:r>
            <a:endParaRPr lang="uk-UA" sz="7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05202" y="1457062"/>
            <a:ext cx="439603" cy="1769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700" dirty="0" smtClean="0"/>
              <a:t>млн</a:t>
            </a:r>
            <a:endParaRPr lang="uk-UA" sz="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40596" y="1940250"/>
            <a:ext cx="504209" cy="1572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700" dirty="0" smtClean="0"/>
              <a:t>сумарно</a:t>
            </a:r>
            <a:endParaRPr lang="uk-UA" sz="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90688" y="2087294"/>
            <a:ext cx="954117" cy="1314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700" dirty="0" smtClean="0"/>
              <a:t>річні темпи зростання</a:t>
            </a:r>
            <a:endParaRPr lang="uk-UA" sz="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05201" y="2630410"/>
            <a:ext cx="439605" cy="15260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700" dirty="0" smtClean="0"/>
              <a:t>млн</a:t>
            </a:r>
            <a:endParaRPr lang="uk-UA" sz="7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05201" y="3081853"/>
            <a:ext cx="439605" cy="1769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700" dirty="0" smtClean="0"/>
              <a:t>млн</a:t>
            </a:r>
            <a:endParaRPr lang="uk-UA" sz="7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11062" y="4128498"/>
            <a:ext cx="533744" cy="1441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uk-UA" sz="700" dirty="0" smtClean="0"/>
              <a:t>Додаткові джерела доходу</a:t>
            </a:r>
            <a:endParaRPr lang="uk-UA" sz="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90690" y="2801115"/>
            <a:ext cx="954116" cy="2360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/>
              <a:t>фінансування/субсидіювання, залучене клієнтами</a:t>
            </a:r>
            <a:endParaRPr lang="uk-UA" sz="7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90689" y="3267213"/>
            <a:ext cx="954117" cy="2579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/>
              <a:t>інвестиції клієнтів на дослідження та розробки</a:t>
            </a:r>
            <a:endParaRPr lang="uk-UA" sz="7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90690" y="3742954"/>
            <a:ext cx="954116" cy="3207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" dirty="0"/>
              <a:t>лояльність клієнтів у річному обчисленні (порівняно з ~ 83% еталонним показником Канади)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90689" y="4284120"/>
            <a:ext cx="954117" cy="2992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" dirty="0" smtClean="0"/>
              <a:t>Компанії Альбертського університету, створені за останні 5 років</a:t>
            </a:r>
            <a:endParaRPr lang="uk-UA" sz="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90688" y="2245139"/>
            <a:ext cx="954116" cy="3486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dirty="0" smtClean="0"/>
              <a:t>(проти ~1-5% еталонного показника Канади) 1,530 повних окладів</a:t>
            </a:r>
            <a:r>
              <a:rPr lang="uk-UA" smtClean="0"/>
              <a:t> </a:t>
            </a:r>
          </a:p>
          <a:p>
            <a:pPr algn="ctr"/>
            <a:r>
              <a:rPr lang="uk-UA" sz="600" dirty="0" smtClean="0"/>
              <a:t>зайнятість, створена клієнтами </a:t>
            </a:r>
            <a:endParaRPr lang="uk-UA" sz="600" dirty="0"/>
          </a:p>
        </p:txBody>
      </p:sp>
    </p:spTree>
    <p:extLst>
      <p:ext uri="{BB962C8B-B14F-4D97-AF65-F5344CB8AC3E}">
        <p14:creationId xmlns:p14="http://schemas.microsoft.com/office/powerpoint/2010/main" val="30811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8" y="1063200"/>
            <a:ext cx="3552940" cy="3415229"/>
          </a:xfrm>
        </p:spPr>
        <p:txBody>
          <a:bodyPr/>
          <a:lstStyle/>
          <a:p>
            <a:r>
              <a:rPr lang="uk-UA" dirty="0" smtClean="0"/>
              <a:t>ПРАКТИЧНЕ ДОСЛІД-ЖЕННЯ 3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dirty="0" smtClean="0"/>
              <a:t>ЛЬВІВСЬКЕ ДЕПО </a:t>
            </a:r>
            <a:r>
              <a:rPr dirty="0"/>
              <a:t/>
            </a:r>
            <a:br>
              <a:rPr dirty="0"/>
            </a:br>
            <a:r>
              <a:rPr lang="uk-UA" dirty="0" smtClean="0"/>
              <a:t>СТАРТАПІВ. ПОКАЗНИКИ НА КІНЕЦЬ РОКУ 1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28" y="99152"/>
            <a:ext cx="3659481" cy="66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70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190438"/>
              </p:ext>
            </p:extLst>
          </p:nvPr>
        </p:nvGraphicFramePr>
        <p:xfrm>
          <a:off x="169862" y="1831129"/>
          <a:ext cx="8907332" cy="11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3015" y="2994362"/>
            <a:ext cx="14859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u="sng" dirty="0">
                <a:latin typeface="+mn-lt"/>
              </a:rPr>
              <a:t>SWOT-аналіз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Зовнішній аналіз</a:t>
            </a:r>
          </a:p>
          <a:p>
            <a:pPr marL="344488" indent="-106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Можливості</a:t>
            </a:r>
          </a:p>
          <a:p>
            <a:pPr marL="344488" lvl="1" indent="-106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Загрози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Внутрішній аналіз</a:t>
            </a:r>
          </a:p>
          <a:p>
            <a:pPr marL="344488" indent="-106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Сильні сторони</a:t>
            </a:r>
          </a:p>
          <a:p>
            <a:pPr marL="344488" indent="-106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Слабкі сторони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Стратегічні питання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Стратегічні проблеми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7050" y="2992067"/>
            <a:ext cx="138906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u="sng" dirty="0">
                <a:latin typeface="+mn-lt"/>
              </a:rPr>
              <a:t>Розгляд вхідних даних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Всі зацікавлені сторони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Вхідні дані огляду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SWOT-аналіз перегляду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Визначення 3-4 ключових тверджень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2946037"/>
            <a:ext cx="1490663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u="sng" dirty="0">
                <a:latin typeface="+mn-lt"/>
              </a:rPr>
              <a:t>Стратегічна матриця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Всі зацікавлені сторони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Визначення стратегії для SWOT-комбінацій</a:t>
            </a:r>
          </a:p>
          <a:p>
            <a:pPr marL="344488" lvl="1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Можливості і сильні сторони</a:t>
            </a:r>
          </a:p>
          <a:p>
            <a:pPr marL="344488" lvl="1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Можливості і слабкі сторони</a:t>
            </a:r>
          </a:p>
          <a:p>
            <a:pPr marL="344488" lvl="1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Загрози і сильні сторони</a:t>
            </a:r>
          </a:p>
          <a:p>
            <a:pPr marL="344488" lvl="1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Загрози і слабкі сторони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2662" y="2946037"/>
            <a:ext cx="14414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u="sng" dirty="0">
                <a:latin typeface="+mn-lt"/>
              </a:rPr>
              <a:t>Визначення стратегій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Цілі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Ключові стратегії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Короткострокові та довгострокові цілі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Операційні плани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8712" y="2946037"/>
            <a:ext cx="166528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u="sng" dirty="0">
                <a:latin typeface="+mn-lt"/>
              </a:rPr>
              <a:t>Остаточні огляди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Всі зацікавлені сторони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Стратегії огляду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Цілі огляду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Плани огляду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Налаштування за необхідності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862" y="2946037"/>
            <a:ext cx="14112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u="sng" dirty="0">
                <a:latin typeface="+mn-lt"/>
              </a:rPr>
              <a:t>Збір вхідних даних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Від усіх зацікавлених сторін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Аналіз клієнтів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Аналіз конкурентів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Аналіз промисловості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Навколишнє середовище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 err="1" smtClean="0">
                <a:latin typeface="+mn-lt"/>
              </a:rPr>
              <a:t>Продуктив-ність</a:t>
            </a:r>
            <a:r>
              <a:rPr lang="uk-UA" sz="1100" b="1" dirty="0" smtClean="0">
                <a:latin typeface="+mn-lt"/>
              </a:rPr>
              <a:t> </a:t>
            </a:r>
            <a:r>
              <a:rPr lang="uk-UA" sz="1100" b="1" dirty="0">
                <a:latin typeface="+mn-lt"/>
              </a:rPr>
              <a:t>компанії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100" b="1" dirty="0">
                <a:latin typeface="+mn-lt"/>
              </a:rPr>
              <a:t>Стратегії компанії</a:t>
            </a:r>
          </a:p>
        </p:txBody>
      </p: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457199" y="21069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  <a:latin typeface="+mn-lt"/>
              </a:rPr>
              <a:t>Процес стратегічного плану</a:t>
            </a:r>
            <a:endParaRPr lang="uk-UA" sz="3200" dirty="0">
              <a:solidFill>
                <a:srgbClr val="C00000"/>
              </a:solidFill>
              <a:latin typeface="+mn-lt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926" y="1487277"/>
            <a:ext cx="781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Щорічний процес стратегічного планування встановлює цілі</a:t>
            </a:r>
            <a:endParaRPr lang="uk-UA" b="1" dirty="0"/>
          </a:p>
          <a:p>
            <a:pPr algn="ctr"/>
            <a:r>
              <a:rPr lang="uk-UA" b="1" dirty="0" smtClean="0"/>
              <a:t>Цілі реалізують оперативними планами, які містять заходи, напрями та результати</a:t>
            </a:r>
          </a:p>
          <a:p>
            <a:endParaRPr lang="uk-UA" b="1" dirty="0"/>
          </a:p>
        </p:txBody>
      </p:sp>
      <p:sp>
        <p:nvSpPr>
          <p:cNvPr id="11" name="Oval 10"/>
          <p:cNvSpPr/>
          <p:nvPr/>
        </p:nvSpPr>
        <p:spPr>
          <a:xfrm>
            <a:off x="6279615" y="2798284"/>
            <a:ext cx="2489812" cy="2027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2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ДИРЕКТИВА РАДИ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dirty="0"/>
              <a:t>Показники, цілі та результати повинні бути встановлені для всіх програм і проектів міста</a:t>
            </a:r>
          </a:p>
          <a:p>
            <a:pPr marL="25400" indent="0">
              <a:buNone/>
            </a:pPr>
            <a:endParaRPr lang="uk-UA" sz="2800" dirty="0"/>
          </a:p>
          <a:p>
            <a:r>
              <a:rPr lang="uk-UA" sz="2800" dirty="0" smtClean="0"/>
              <a:t>Вимірюйте свої </a:t>
            </a:r>
            <a:r>
              <a:rPr lang="uk-UA" sz="2800" u="sng" dirty="0" smtClean="0"/>
              <a:t>результати</a:t>
            </a:r>
            <a:r>
              <a:rPr lang="uk-UA" dirty="0" smtClean="0"/>
              <a:t>, </a:t>
            </a:r>
            <a:r>
              <a:rPr lang="uk-UA" sz="2800" dirty="0"/>
              <a:t>а не </a:t>
            </a:r>
            <a:r>
              <a:rPr lang="uk-UA" sz="2800" dirty="0" smtClean="0"/>
              <a:t>діяльність</a:t>
            </a:r>
            <a:endParaRPr lang="uk-UA" sz="2800" dirty="0"/>
          </a:p>
          <a:p>
            <a:endParaRPr lang="uk-UA" sz="2800" dirty="0"/>
          </a:p>
          <a:p>
            <a:r>
              <a:rPr lang="uk-UA" sz="2800" dirty="0"/>
              <a:t>Показники та індикатори</a:t>
            </a:r>
          </a:p>
        </p:txBody>
      </p:sp>
    </p:spTree>
    <p:extLst>
      <p:ext uri="{BB962C8B-B14F-4D97-AF65-F5344CB8AC3E}">
        <p14:creationId xmlns:p14="http://schemas.microsoft.com/office/powerpoint/2010/main" val="3438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ВИЗНАЧЕННЯ ВИМІРІВ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27962" y="1522796"/>
            <a:ext cx="78341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dirty="0" smtClean="0"/>
              <a:t>Ціль.</a:t>
            </a:r>
            <a:r>
              <a:rPr lang="uk-UA" sz="1800" dirty="0" smtClean="0"/>
              <a:t> </a:t>
            </a:r>
            <a:r>
              <a:rPr lang="uk-UA" sz="1800" dirty="0"/>
              <a:t>Довгострокове (від 5 до 10 років) прагнення, яке зазвичай </a:t>
            </a:r>
            <a:r>
              <a:rPr lang="uk-UA" sz="1800" dirty="0" smtClean="0"/>
              <a:t>сприяє</a:t>
            </a:r>
          </a:p>
          <a:p>
            <a:r>
              <a:rPr lang="uk-UA" sz="1800" dirty="0" smtClean="0"/>
              <a:t>колективному баченню</a:t>
            </a:r>
          </a:p>
          <a:p>
            <a:endParaRPr lang="uk-UA" sz="1800" dirty="0"/>
          </a:p>
          <a:p>
            <a:r>
              <a:rPr lang="uk-UA" sz="1800" b="1" dirty="0" smtClean="0"/>
              <a:t>Результат.</a:t>
            </a:r>
            <a:r>
              <a:rPr lang="uk-UA" sz="1800" b="1" dirty="0"/>
              <a:t> </a:t>
            </a:r>
            <a:r>
              <a:rPr lang="uk-UA" sz="1800" dirty="0"/>
              <a:t>Реальна мета, яку </a:t>
            </a:r>
            <a:r>
              <a:rPr lang="uk-UA" sz="1800" dirty="0" smtClean="0"/>
              <a:t>можна виміряти </a:t>
            </a:r>
            <a:r>
              <a:rPr lang="uk-UA" sz="1800" dirty="0"/>
              <a:t>і </a:t>
            </a:r>
            <a:r>
              <a:rPr lang="uk-UA" sz="1800" dirty="0" smtClean="0"/>
              <a:t>відзвітувати</a:t>
            </a:r>
            <a:endParaRPr lang="uk-UA" sz="1800" dirty="0"/>
          </a:p>
          <a:p>
            <a:endParaRPr lang="uk-UA" sz="1800" dirty="0"/>
          </a:p>
          <a:p>
            <a:r>
              <a:rPr lang="uk-UA" sz="1800" b="1" dirty="0" smtClean="0"/>
              <a:t>Індикатор.</a:t>
            </a:r>
            <a:r>
              <a:rPr lang="uk-UA" sz="1800" b="1" dirty="0"/>
              <a:t> </a:t>
            </a:r>
            <a:r>
              <a:rPr lang="uk-UA" sz="1800" dirty="0"/>
              <a:t>Вказує на досягнутий прогрес у діяльності. Однак не </a:t>
            </a:r>
            <a:endParaRPr lang="uk-UA" sz="1800" dirty="0" smtClean="0"/>
          </a:p>
          <a:p>
            <a:r>
              <a:rPr lang="uk-UA" sz="1800" dirty="0" smtClean="0"/>
              <a:t>вимірює успішності результату. Наприклад: кількість відвідувань BRE, </a:t>
            </a:r>
          </a:p>
          <a:p>
            <a:r>
              <a:rPr lang="uk-UA" sz="1800" dirty="0" smtClean="0"/>
              <a:t>зроблених протягом року</a:t>
            </a:r>
          </a:p>
          <a:p>
            <a:endParaRPr lang="uk-UA" sz="1800" dirty="0"/>
          </a:p>
          <a:p>
            <a:r>
              <a:rPr lang="uk-UA" sz="1800" b="1" dirty="0" smtClean="0"/>
              <a:t>Міра.</a:t>
            </a:r>
            <a:r>
              <a:rPr lang="uk-UA" sz="1800" b="1" dirty="0"/>
              <a:t> </a:t>
            </a:r>
            <a:r>
              <a:rPr lang="uk-UA" sz="1800" dirty="0"/>
              <a:t>Якісний або кількісний результат, який чітко вимірює </a:t>
            </a:r>
            <a:r>
              <a:rPr lang="uk-UA" sz="1800" dirty="0" smtClean="0"/>
              <a:t>успішність </a:t>
            </a:r>
          </a:p>
          <a:p>
            <a:r>
              <a:rPr lang="uk-UA" sz="1800" dirty="0" smtClean="0"/>
              <a:t>результату. Наприклад: співвідношення успішно вирішених проблем </a:t>
            </a:r>
          </a:p>
          <a:p>
            <a:r>
              <a:rPr lang="uk-UA" sz="1800" dirty="0" smtClean="0"/>
              <a:t>до щорічної кількості відвідувань BRE.</a:t>
            </a:r>
          </a:p>
          <a:p>
            <a:endParaRPr lang="uk-UA" sz="1800" dirty="0"/>
          </a:p>
          <a:p>
            <a:r>
              <a:rPr lang="uk-UA" sz="1800" b="1" dirty="0" smtClean="0"/>
              <a:t>Методологія</a:t>
            </a:r>
            <a:r>
              <a:rPr lang="uk-UA" b="1" dirty="0"/>
              <a:t>.</a:t>
            </a:r>
            <a:r>
              <a:rPr lang="uk-UA" sz="1800" b="1" dirty="0" smtClean="0"/>
              <a:t> </a:t>
            </a:r>
            <a:r>
              <a:rPr lang="uk-UA" sz="1800" dirty="0"/>
              <a:t>Логічна серія кроків або дій для досягнення </a:t>
            </a:r>
            <a:endParaRPr lang="uk-UA" sz="1800" dirty="0" smtClean="0"/>
          </a:p>
          <a:p>
            <a:r>
              <a:rPr lang="uk-UA" sz="1800" dirty="0" smtClean="0"/>
              <a:t>результату</a:t>
            </a:r>
          </a:p>
        </p:txBody>
      </p:sp>
    </p:spTree>
    <p:extLst>
      <p:ext uri="{BB962C8B-B14F-4D97-AF65-F5344CB8AC3E}">
        <p14:creationId xmlns:p14="http://schemas.microsoft.com/office/powerpoint/2010/main" val="271233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ПОКАЗНИКИ, ЦІЛІ, РЕЗУЛЬТАТИ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3" y="2489379"/>
            <a:ext cx="8372819" cy="15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992" y="1742056"/>
            <a:ext cx="17860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Огляд показників зони розвитку бізнесу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0313" y="468216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Див. </a:t>
            </a:r>
            <a:r>
              <a:rPr lang="uk-UA" sz="2800" dirty="0" smtClean="0"/>
              <a:t>ро</a:t>
            </a:r>
            <a:r>
              <a:rPr kumimoji="0" 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здатковий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 матеріал</a:t>
            </a:r>
            <a:endParaRPr kumimoji="0" lang="uk-U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774" y="2425877"/>
            <a:ext cx="8372818" cy="192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Модель економічних показників ЗРБ 2018</a:t>
            </a:r>
            <a:endParaRPr kumimoji="0" lang="uk-UA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733" y="2613067"/>
            <a:ext cx="1119132" cy="94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Ціль</a:t>
            </a:r>
            <a:endParaRPr kumimoji="0" lang="uk-UA" sz="6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0433" y="2611719"/>
            <a:ext cx="1106873" cy="10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Результат</a:t>
            </a:r>
            <a:r>
              <a:t/>
            </a:r>
            <a:br/>
            <a:endParaRPr kumimoji="0" lang="uk-UA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4346" y="2609046"/>
            <a:ext cx="2522792" cy="107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Індикатор</a:t>
            </a:r>
            <a:r>
              <a:t/>
            </a:r>
            <a:br/>
            <a:endParaRPr kumimoji="0" lang="uk-UA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0098" y="2580671"/>
            <a:ext cx="2873674" cy="12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Міра</a:t>
            </a:r>
            <a:r>
              <a:t/>
            </a:r>
            <a:br/>
            <a:endParaRPr kumimoji="0" lang="uk-UA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21657" y="2582879"/>
            <a:ext cx="725820" cy="134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Методологія </a:t>
            </a:r>
            <a:endParaRPr kumimoji="0" lang="uk-UA" sz="6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696" y="2766758"/>
            <a:ext cx="1073212" cy="1203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ЗРБ процвітають, активні комерційні зони</a:t>
            </a:r>
            <a:endParaRPr kumimoji="0" lang="uk-UA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6801" y="2753911"/>
            <a:ext cx="1087545" cy="213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Підприємства процвітають</a:t>
            </a:r>
            <a:r>
              <a:t/>
            </a:r>
            <a:br/>
            <a:endParaRPr kumimoji="0" lang="uk-UA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8866" y="3004507"/>
            <a:ext cx="1167262" cy="86140"/>
          </a:xfrm>
          <a:prstGeom prst="rect">
            <a:avLst/>
          </a:prstGeom>
          <a:solidFill>
            <a:srgbClr val="FFE48F"/>
          </a:solidFill>
          <a:ln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ЗРБ естетично приємні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8863" y="3134995"/>
            <a:ext cx="1083918" cy="206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ЗРБ є бажаними локаціями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8864" y="3383406"/>
            <a:ext cx="1167263" cy="336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Нерухомість користується попитом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8864" y="3759614"/>
            <a:ext cx="1167263" cy="210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ЗРБ сприймаються як безпечні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32782" y="2753911"/>
            <a:ext cx="2524356" cy="213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окремі підприємства процвітають 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кількість підприємств у межах ЗРБ стабільна або зростає</a:t>
            </a:r>
            <a:r>
              <a:t/>
            </a:r>
            <a:br/>
            <a:r>
              <a:rPr lang="uk-UA" smtClean="0"/>
              <a:t> </a:t>
            </a:r>
            <a:endParaRPr kumimoji="0" lang="uk-UA" sz="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7087" y="3007302"/>
            <a:ext cx="2530051" cy="83345"/>
          </a:xfrm>
          <a:prstGeom prst="rect">
            <a:avLst/>
          </a:prstGeom>
          <a:solidFill>
            <a:srgbClr val="FFE48F"/>
          </a:solidFill>
          <a:ln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зона сприймається як естетично приємна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2" name="Прямоугольник 3071"/>
          <p:cNvSpPr/>
          <p:nvPr/>
        </p:nvSpPr>
        <p:spPr>
          <a:xfrm>
            <a:off x="2743299" y="3134995"/>
            <a:ext cx="2536798" cy="212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поєднання підприємств у зоні є бажаним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люди опікуються зоною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3" name="Прямоугольник 3072"/>
          <p:cNvSpPr/>
          <p:nvPr/>
        </p:nvSpPr>
        <p:spPr>
          <a:xfrm>
            <a:off x="2734346" y="3384552"/>
            <a:ext cx="2558192" cy="335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дослідження показує, що кількість вакансій зменшується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нерухомість є бажаною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нерухомість покращують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5" name="Прямоугольник 3074"/>
          <p:cNvSpPr/>
          <p:nvPr/>
        </p:nvSpPr>
        <p:spPr>
          <a:xfrm>
            <a:off x="2727087" y="3762202"/>
            <a:ext cx="2627934" cy="2101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меценати сприймають зону як безпечну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бізнес сприймає зону як безпечну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6" name="Прямоугольник 3075"/>
          <p:cNvSpPr/>
          <p:nvPr/>
        </p:nvSpPr>
        <p:spPr>
          <a:xfrm>
            <a:off x="5269580" y="2753912"/>
            <a:ext cx="2852077" cy="213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підприємства повідомляють, що вони успішні (тобто стабільні, зростають або занепадають)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кількість ліцензованих підприємств збільшується або є стабільною протягом року</a:t>
            </a:r>
            <a:r>
              <a:t/>
            </a:r>
            <a:br/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7" name="Прямоугольник 3076"/>
          <p:cNvSpPr/>
          <p:nvPr/>
        </p:nvSpPr>
        <p:spPr>
          <a:xfrm>
            <a:off x="5280097" y="3008737"/>
            <a:ext cx="2841558" cy="83811"/>
          </a:xfrm>
          <a:prstGeom prst="rect">
            <a:avLst/>
          </a:prstGeom>
          <a:solidFill>
            <a:srgbClr val="FFE48F"/>
          </a:solidFill>
          <a:ln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Меценати повідомляють, що ЗРБ естетично приємна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8" name="Прямоугольник 3077"/>
          <p:cNvSpPr/>
          <p:nvPr/>
        </p:nvSpPr>
        <p:spPr>
          <a:xfrm>
            <a:off x="5280097" y="3137035"/>
            <a:ext cx="2848173" cy="200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бізнес повідомляє, що задоволений поєднанням існуючих підприємств у цій зоні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меценати повідомляють, що вони вважають зону бажаною локацією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79" name="Прямоугольник 3078"/>
          <p:cNvSpPr/>
          <p:nvPr/>
        </p:nvSpPr>
        <p:spPr>
          <a:xfrm>
            <a:off x="5292538" y="3383406"/>
            <a:ext cx="2829117" cy="336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кількість вакансій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вартість нерухомості зростає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кількість та вартість дозволів на будівництво зростає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80" name="Прямоугольник 3079"/>
          <p:cNvSpPr/>
          <p:nvPr/>
        </p:nvSpPr>
        <p:spPr>
          <a:xfrm>
            <a:off x="5280098" y="3765790"/>
            <a:ext cx="2848172" cy="196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меценати повідомляють, що зона безпечна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бізнес повідомляє, що зона безпечна</a:t>
            </a:r>
            <a:r>
              <a:t/>
            </a:r>
            <a:br/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81" name="Прямоугольник 3080"/>
          <p:cNvSpPr/>
          <p:nvPr/>
        </p:nvSpPr>
        <p:spPr>
          <a:xfrm>
            <a:off x="8121656" y="2753911"/>
            <a:ext cx="725821" cy="209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опитування бізнесу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дані міста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8128271" y="3009444"/>
            <a:ext cx="712594" cy="76675"/>
          </a:xfrm>
          <a:prstGeom prst="rect">
            <a:avLst/>
          </a:prstGeom>
          <a:solidFill>
            <a:srgbClr val="FFE48F"/>
          </a:solidFill>
          <a:ln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опитування меценатів</a:t>
            </a:r>
            <a:r>
              <a:t/>
            </a:r>
            <a:br/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84" name="Прямоугольник 3083"/>
          <p:cNvSpPr/>
          <p:nvPr/>
        </p:nvSpPr>
        <p:spPr>
          <a:xfrm>
            <a:off x="8128271" y="3141057"/>
            <a:ext cx="712594" cy="205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опитування бізнесу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опитування меценатів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85" name="Прямоугольник 3084"/>
          <p:cNvSpPr/>
          <p:nvPr/>
        </p:nvSpPr>
        <p:spPr>
          <a:xfrm>
            <a:off x="8133976" y="3383406"/>
            <a:ext cx="706889" cy="336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дослідження вакансій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дані міста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дані міста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28271" y="3763816"/>
            <a:ext cx="712594" cy="2029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опитування меценатів</a:t>
            </a: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
</a:t>
            </a:r>
            <a:r>
              <a:t/>
            </a:r>
            <a:br/>
            <a:r>
              <a:rPr kumimoji="0" lang="uk-UA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опитування бізнесу</a:t>
            </a:r>
            <a:r>
              <a:t/>
            </a:r>
            <a:br/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5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453"/>
            <a:ext cx="8229600" cy="1143000"/>
          </a:xfrm>
        </p:spPr>
        <p:txBody>
          <a:bodyPr/>
          <a:lstStyle/>
          <a:p>
            <a:r>
              <a:rPr lang="uk-UA" smtClean="0"/>
              <a:t>Показники та індикатори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7" y="1016077"/>
            <a:ext cx="7554587" cy="56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1050" y="1092851"/>
            <a:ext cx="1253972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b="1" dirty="0" smtClean="0">
                <a:solidFill>
                  <a:schemeClr val="tx1"/>
                </a:solidFill>
              </a:rPr>
              <a:t>ТИП ПОКАЗНИКА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24" y="1092851"/>
            <a:ext cx="2028825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b="1" dirty="0" smtClean="0">
                <a:solidFill>
                  <a:schemeClr val="tx1"/>
                </a:solidFill>
              </a:rPr>
              <a:t>ЩО ВІН ВИМІРЮЄ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0051" y="1092851"/>
            <a:ext cx="3901924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b="1" dirty="0" smtClean="0">
                <a:solidFill>
                  <a:schemeClr val="tx1"/>
                </a:solidFill>
              </a:rPr>
              <a:t>ПРИКЛАДИ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050" y="1654826"/>
            <a:ext cx="1253972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Якість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050" y="2959751"/>
            <a:ext cx="1253972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Кількість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050" y="4272939"/>
            <a:ext cx="1253972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Якість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050" y="5036201"/>
            <a:ext cx="1253972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Кількість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050" y="5907088"/>
            <a:ext cx="1253972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Кількість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24" y="1654826"/>
            <a:ext cx="2028825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Бренд-капітал Едмонтона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24" y="2959751"/>
            <a:ext cx="2028825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Зростання та утримання промисловості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6140" y="4129698"/>
            <a:ext cx="2028825" cy="575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Зростання та утримання малого бізнесу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6139" y="5036201"/>
            <a:ext cx="2028825" cy="30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Інновації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24" y="5519356"/>
            <a:ext cx="2028825" cy="1024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tx1"/>
                </a:solidFill>
              </a:rPr>
              <a:t>Якість життя в Едмонтоні відносно економічного зростання та підтримки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879" y="1501164"/>
            <a:ext cx="3901924" cy="584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Оцінка іміджу Едмонтону та його резонанс із цільовою зовнішньою аудиторією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879" y="2262799"/>
            <a:ext cx="3901924" cy="1718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Відсоток річного зростання доларової вартості дозволів на промислове будівництво, виданих в Едмонтоні, порівняно з CMA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05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Відсоток річного зростання промислового працевлаштування (рівень CMA)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76950" y="4134195"/>
            <a:ext cx="3901924" cy="584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Загальна задоволеність бізнесу міськими сервісами у зв'язку з функціями міста (дозволи та ліцензії)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76950" y="4852500"/>
            <a:ext cx="3901924" cy="584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Зростання зайнятості (у відсотках) у технологічних компаніях на ранніх стадіях, що підтримуються TEC Edmonton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6879" y="5520543"/>
            <a:ext cx="3901924" cy="1023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Оцінка рівня капітальних інвестицій у центрі міста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05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dirty="0" smtClean="0">
                <a:solidFill>
                  <a:schemeClr val="tx1"/>
                </a:solidFill>
              </a:rPr>
              <a:t>Річна зміна співвідношення приватних інвестицій до грантів міста (коефіцієнт левериджу) для програм стимулювання міста</a:t>
            </a:r>
            <a:endParaRPr lang="uk-U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6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 РЕГУЛЯРНИЙ МОНІТОРИНГ</a:t>
            </a:r>
            <a:endParaRPr lang="uk-UA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uk-UA" sz="3000" dirty="0" smtClean="0">
                <a:latin typeface="Tahoma" panose="020B0604030504040204" pitchFamily="34" charset="0"/>
              </a:rPr>
              <a:t>Щоквартальні та щорічні звіти Раді, Комісіям та Правлінню </a:t>
            </a:r>
          </a:p>
          <a:p>
            <a:pPr lvl="1" indent="-457200"/>
            <a:r>
              <a:rPr lang="uk-UA" sz="2600" dirty="0" smtClean="0">
                <a:latin typeface="Tahoma" panose="020B0604030504040204" pitchFamily="34" charset="0"/>
              </a:rPr>
              <a:t>Приклад звіту Раді – Звіт вулиці 124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uk-UA" sz="3000" dirty="0" smtClean="0">
                <a:latin typeface="Tahoma" panose="020B0604030504040204" pitchFamily="34" charset="0"/>
              </a:rPr>
              <a:t>Щомісячні оцінки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uk-UA" sz="3000" dirty="0" smtClean="0">
                <a:latin typeface="Tahoma" panose="020B0604030504040204" pitchFamily="34" charset="0"/>
              </a:rPr>
              <a:t>ЗМІ – роль ЗМІ, сторожа державної служби</a:t>
            </a:r>
          </a:p>
        </p:txBody>
      </p:sp>
    </p:spTree>
    <p:extLst>
      <p:ext uri="{BB962C8B-B14F-4D97-AF65-F5344CB8AC3E}">
        <p14:creationId xmlns:p14="http://schemas.microsoft.com/office/powerpoint/2010/main" val="17691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3 ПРАКТИЧНІ ДОСЛІДЖЕННЯ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uk-UA" smtClean="0"/>
              <a:t>Конкретні показники проекту</a:t>
            </a:r>
          </a:p>
          <a:p>
            <a:pPr marL="539750" indent="-514350">
              <a:buFont typeface="+mj-lt"/>
              <a:buAutoNum type="arabicPeriod"/>
            </a:pPr>
            <a:r>
              <a:rPr lang="uk-UA" smtClean="0"/>
              <a:t>Короткий виклад п'ятирічних показників TecEdmonton (комерціалізація технологій)</a:t>
            </a:r>
          </a:p>
          <a:p>
            <a:pPr marL="539750" indent="-514350">
              <a:buFont typeface="+mj-lt"/>
              <a:buAutoNum type="arabicPeriod"/>
            </a:pPr>
            <a:r>
              <a:rPr lang="uk-UA" smtClean="0"/>
              <a:t>Львівське депо стартапів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89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91689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3200"/>
              <a:buFont typeface="Tahoma"/>
              <a:buNone/>
            </a:pPr>
            <a:r>
              <a:rPr lang="uk-UA" sz="3200" b="1" i="0" u="none" strike="noStrike" cap="none" dirty="0" smtClean="0">
                <a:solidFill>
                  <a:srgbClr val="870038"/>
                </a:solidFill>
                <a:latin typeface="Tahoma"/>
                <a:sym typeface="Tahoma"/>
              </a:rPr>
              <a:t>ПРАКТИЧНЕ ДОСЛІДЖЕННЯ 1 –  ПОКАЗНИКИ ПРОЕКТУ</a:t>
            </a:r>
            <a:endParaRPr lang="uk-UA" sz="3200" b="1" i="0" u="none" strike="noStrike" cap="none" dirty="0">
              <a:solidFill>
                <a:srgbClr val="87003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72" y="1487833"/>
            <a:ext cx="844993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uk-UA" sz="3000" b="1" dirty="0" smtClean="0">
                <a:latin typeface="Tahoma" panose="020B0604030504040204" pitchFamily="34" charset="0"/>
              </a:rPr>
              <a:t>Проект Німеччина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Вартість вкладених доларів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Кількість створених робочих місць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Вартість дозволу на розвиток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Вартість місцевих закупівель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Економічний вплив інвестицій протягом 10 років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Залучені медіа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Відвідування впливової особи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Зачіпки, підозрювані, перспективи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ahoma" panose="020B0604030504040204" pitchFamily="34" charset="0"/>
              </a:rPr>
              <a:t>Нерезидентні податки </a:t>
            </a:r>
            <a:endParaRPr lang="uk-U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848</Words>
  <Application>Microsoft Office PowerPoint</Application>
  <PresentationFormat>Экран (4:3)</PresentationFormat>
  <Paragraphs>272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Myriad Pro</vt:lpstr>
      <vt:lpstr>Tahoma</vt:lpstr>
      <vt:lpstr>Noto Sans Symbols</vt:lpstr>
      <vt:lpstr>Calibri</vt:lpstr>
      <vt:lpstr>Тема Office</vt:lpstr>
      <vt:lpstr>«Моніторинг та оцінка розвитку міст»</vt:lpstr>
      <vt:lpstr>Процес стратегічного плану</vt:lpstr>
      <vt:lpstr>ДИРЕКТИВА РАДИ</vt:lpstr>
      <vt:lpstr>ВИЗНАЧЕННЯ ВИМІРІВ</vt:lpstr>
      <vt:lpstr>ПОКАЗНИКИ, ЦІЛІ, РЕЗУЛЬТАТИ</vt:lpstr>
      <vt:lpstr>Показники та індикатори</vt:lpstr>
      <vt:lpstr> РЕГУЛЯРНИЙ МОНІТОРИНГ</vt:lpstr>
      <vt:lpstr>3 ПРАКТИЧНІ ДОСЛІДЖЕННЯ</vt:lpstr>
      <vt:lpstr>ПРАКТИЧНЕ ДОСЛІДЖЕННЯ 1 –  ПОКАЗНИКИ ПРОЕКТУ</vt:lpstr>
      <vt:lpstr>ПРАКТИЧНЕ ДОСЛІД-ЖЕННЯ 2   TEC-EDMONTON   ПОКАЗНИКИ 2011–2016</vt:lpstr>
      <vt:lpstr>ПРАКТИЧНЕ ДОСЛІД-ЖЕННЯ 3  ЛЬВІВСЬКЕ ДЕПО  СТАРТАПІВ. ПОКАЗНИКИ НА КІНЕЦЬ РОКУ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“Marketing &amp; Branding for Investment Attraction”</dc:title>
  <dc:creator>Kent McMullin</dc:creator>
  <cp:lastModifiedBy>Владелец</cp:lastModifiedBy>
  <cp:revision>90</cp:revision>
  <cp:lastPrinted>2019-06-04T19:59:04Z</cp:lastPrinted>
  <dcterms:modified xsi:type="dcterms:W3CDTF">2022-01-26T12:12:00Z</dcterms:modified>
</cp:coreProperties>
</file>