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76" r:id="rId21"/>
    <p:sldId id="277" r:id="rId22"/>
    <p:sldId id="278" r:id="rId23"/>
    <p:sldId id="279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7"/>
  </p:normalViewPr>
  <p:slideViewPr>
    <p:cSldViewPr snapToGrid="0" snapToObjects="1">
      <p:cViewPr varScale="1">
        <p:scale>
          <a:sx n="110" d="100"/>
          <a:sy n="110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Угода про асоціацію та зона вільної торгівлі між Україною та ЄС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Виклики для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Підвищення стандартів якості, безпеки, екології</a:t>
            </a:r>
          </a:p>
          <a:p>
            <a:r>
              <a:t>• Конкуренція з європейськими виробниками</a:t>
            </a:r>
          </a:p>
          <a:p>
            <a:r>
              <a:t>• Необхідність модернізації виробництва та митних процедур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Перспективи розвитку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Розширення співпраці у сфері цифрової економіки та зеленої енергетики</a:t>
            </a:r>
          </a:p>
          <a:p>
            <a:r>
              <a:t>• Підготовка до інтеграції у внутрішній ринок ЄС</a:t>
            </a:r>
          </a:p>
          <a:p>
            <a:r>
              <a:t>• Зміцнення економічної незалежності України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ЗВТ з ЄС – це стратегічний вибір України, який забезпечує економічне зростання, інвестиції та європейську інтеграцію.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Ввізні та вивізні мита в рамках ПВЗВТ між Україною та ЄС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Роль мит у ПВЗВТ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Ввізні мита – податки на імпорт товарів, що захищають внутрішній ринок.</a:t>
            </a:r>
          </a:p>
          <a:p>
            <a:r>
              <a:t>Вивізні мита – збори на експорт, що регулюють вивезення сировини.</a:t>
            </a:r>
          </a:p>
          <a:p>
            <a:endParaRPr/>
          </a:p>
          <a:p>
            <a:r>
              <a:t>У рамках ПВЗВТ сторони домовилися про їх поступове скасування для вільного руху товарів.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зобов’язання сторін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ЄС скасував понад 99% мит</a:t>
            </a:r>
          </a:p>
          <a:p>
            <a:r>
              <a:t>• Україна – понад 98%</a:t>
            </a:r>
          </a:p>
          <a:p>
            <a:r>
              <a:t>• Лібералізація асиметрична: ЄС відкрив ринок швидше</a:t>
            </a:r>
          </a:p>
          <a:p>
            <a:r>
              <a:t>• Початок дії – квітень 2014 (ЄС), січень 2016 (Україна)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Темпи лібералізації мит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Показник | ЄС | Україна</a:t>
            </a:r>
          </a:p>
          <a:p>
            <a:r>
              <a:t>Частка скасованих мит | 99% | 98%</a:t>
            </a:r>
          </a:p>
          <a:p>
            <a:r>
              <a:t>Початок лібералізації | 2014 | 2016</a:t>
            </a:r>
          </a:p>
          <a:p>
            <a:r>
              <a:t>Перехідні періоди | 3–7 років | 3–10 років</a:t>
            </a:r>
          </a:p>
          <a:p>
            <a:r>
              <a:t>Повна лібералізація промислових товарів | 2023 | 2027 (частково)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Промислові товари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ЄС скасував 95% мит ще у 2014 році</a:t>
            </a:r>
          </a:p>
          <a:p>
            <a:r>
              <a:t>• Україна – близько 50% одразу, решта – поступово</a:t>
            </a:r>
          </a:p>
          <a:p>
            <a:r>
              <a:t>• Перехідні періоди: 3–7 років</a:t>
            </a:r>
          </a:p>
          <a:p>
            <a:r>
              <a:t>• Автомобілі: 10-річний період, спецрежим 2017–2031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Сільське господарство та харчова промисловість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ЄС скасував 82% мит одразу</a:t>
            </a:r>
          </a:p>
          <a:p>
            <a:r>
              <a:t>• Україна – близько 50%</a:t>
            </a:r>
          </a:p>
          <a:p>
            <a:r>
              <a:t>• Перехідні періоди до 2023 року</a:t>
            </a:r>
          </a:p>
          <a:p>
            <a:r>
              <a:t>• Часткова лібералізація через тарифні квоти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CF91D-A5AF-F440-B12C-98BB66F7E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Тарифні</a:t>
            </a:r>
            <a:r>
              <a:rPr lang="ru-RU" dirty="0"/>
              <a:t> </a:t>
            </a:r>
            <a:r>
              <a:rPr lang="ru-RU" dirty="0" err="1"/>
              <a:t>квоти</a:t>
            </a:r>
            <a:r>
              <a:rPr lang="ru-RU" dirty="0"/>
              <a:t> (</a:t>
            </a:r>
            <a:r>
              <a:rPr lang="ru-RU" dirty="0" err="1"/>
              <a:t>приклади</a:t>
            </a:r>
            <a:r>
              <a:rPr lang="ru-RU" dirty="0"/>
              <a:t>)</a:t>
            </a:r>
            <a:endParaRPr lang="uk-UA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CAA80C3-27EA-5B45-B626-9EFB1B565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331663"/>
              </p:ext>
            </p:extLst>
          </p:nvPr>
        </p:nvGraphicFramePr>
        <p:xfrm>
          <a:off x="457200" y="2400141"/>
          <a:ext cx="8229600" cy="29260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420223156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11532507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32659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Товар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Квота / режим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/>
                        <a:t>Коментар</a:t>
                      </a:r>
                      <a:endParaRPr lang="ru-RU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0577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М’ясо свинини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Тарифна квота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Безмитний обсяг, далі мито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5519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М’ясо птиці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Тарифна квота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Поступове розширення квоти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677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Цукор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Тарифна квота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Лімітований безмитний обсяг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0827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Молочна продукція, яйця, олії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Часткова лібералізація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Мита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скорочено</a:t>
                      </a:r>
                      <a:r>
                        <a:rPr lang="ru-RU" dirty="0"/>
                        <a:t>, але не </a:t>
                      </a:r>
                      <a:r>
                        <a:rPr lang="ru-RU" dirty="0" err="1"/>
                        <a:t>скасовано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9227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69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Передумови угоди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• Квітень 2014 – автономні торговельні преференції</a:t>
            </a:r>
          </a:p>
          <a:p>
            <a:r>
              <a:t>• 1 січня 2016 – початок тимчасового застосування ПВЗВТ</a:t>
            </a:r>
          </a:p>
          <a:p>
            <a:r>
              <a:t>• 1 вересня 2017 – повне набрання чинності Угодою про асоціацію</a:t>
            </a:r>
          </a:p>
          <a:p>
            <a:endParaRPr/>
          </a:p>
          <a:p>
            <a:r>
              <a:t>Мета: економічна інтеграція України з ЄС, спрощення торгівлі, впровадження європейських стандартів.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Вивізні мита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ЄС не застосовує вивізних мит.</a:t>
            </a:r>
          </a:p>
          <a:p>
            <a:r>
              <a:t>Україна поступово скасовує:</a:t>
            </a:r>
          </a:p>
          <a:p>
            <a:r>
              <a:t>• Жива худоба</a:t>
            </a:r>
          </a:p>
          <a:p>
            <a:r>
              <a:t>• Шкури</a:t>
            </a:r>
          </a:p>
          <a:p>
            <a:r>
              <a:t>• Насіння соняшника</a:t>
            </a:r>
          </a:p>
          <a:p>
            <a:r>
              <a:t>• Металобрухт</a:t>
            </a:r>
          </a:p>
          <a:p>
            <a:endParaRPr/>
          </a:p>
          <a:p>
            <a:r>
              <a:t>Перехідний період – 10 років, з можливим подовженням до 15.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Захисні механізми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Тимчасові мита можливі для захисту галузей</a:t>
            </a:r>
          </a:p>
          <a:p>
            <a:r>
              <a:t>• Приклад – спецрежим на імпорт авто до 2031 року</a:t>
            </a:r>
          </a:p>
          <a:p>
            <a:r>
              <a:t>• Механізм дозволяє утримати мита на рівні 10% при перевищенні граничного імпорту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Проміжні результати (станом на 2025 рік)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100% промислових товарів ЄС – безмитні для України</a:t>
            </a:r>
          </a:p>
          <a:p>
            <a:r>
              <a:t>• &gt;90% українських товарів – безмитно експортуються до ЄС</a:t>
            </a:r>
          </a:p>
          <a:p>
            <a:r>
              <a:t>• Частка ЄС у торгівлі України – понад 60%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ПВЗВТ створила безмитний простір між Україною та ЄС.</a:t>
            </a:r>
          </a:p>
          <a:p>
            <a:r>
              <a:t>Україна отримала швидший доступ до ринку ЄС, зберігши поступовість для захисту своїх виробників.</a:t>
            </a:r>
          </a:p>
          <a:p>
            <a:r>
              <a:t>Лібералізація мит – ключ до економічної інтеграції та зростання експорту.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Тарифні квоти у межах ПВЗВТ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 ПВЗВТ немає традиційних квот — тобто кількісних обмежень. Українські експортери можуть постачати будь-які обсяги, якщо товари безпечні та мають попит. Натомість застосовуються тарифні квоти — це спосіб часткового відкриття ринку через встановлення нульового мита на певний обсяг.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тарифних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Тарифна квота — це поєднання кількісного обмеження і митного стимулу. На певний обсяг товару встановлюють нульове мито, а обсяги понад квоту обкладаються стандартним митом. Таким чином ринок частково відкритий, але контрольований.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Тарифні квоти ЄС та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ПВЗВТ передбачає застосування ЄС тарифних квот на 36 груп сільськогосподарських товарів. Україна ввела тарифні квоти лише на три групи — свинину, м'ясо птиці та цукор.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r>
                        <a:t>Сторона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Кількість груп товарів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Приклади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ЄС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М'ясо, молочні продукти, зернові, мед, цукор, соки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Україна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Свинина, м'ясо птиці, цукор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Механізми розподілу тарифних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Існують два механізми розподілу тарифних квот у межах ПВЗВТ: 1. Принцип «перший прийшов — перший отримав». 2. Ліцензування імпорту для окремих товарів (10 груп, включно з м’ясом, яйцями, зерновими).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r>
                        <a:t>Механізм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Де застосовується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Перший прийшов — перший отримав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Основна частина квот ЄС та всі українські квоти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Ліцензування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 груп товарів у ЄС (м'ясо, яйця, зернові тощо)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тарифних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Щоб оцінити ефект квот, порівнюють обсяг фактичного експорту та обсяг тарифних квот. У більшості випадків експорт перевищує квоту — що свідчить про високу конкурентоспроможність українських товарів.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Приклади використання тарифних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 низці випадків український експорт значно перевищує обсяги квот.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t>Товар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Перевищення квоти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Коментар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Кукурудза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 20 разів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Довгий час діяла нульова ставка мита поза квотою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Мед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 9 разів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Мито поза квотою — близько 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Соки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 4 рази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Стабільне зростання експорту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Пшениця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на 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Найменше перевищення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Що таке зона вільної торгівлі (ЗВТ)?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ЗВТ – це домовленість між країнами про скасування або значне скорочення мит і торговельних бар'єрів.</a:t>
            </a:r>
          </a:p>
          <a:p>
            <a:endParaRPr/>
          </a:p>
          <a:p>
            <a:r>
              <a:t>На відміну від митного союзу, ЗВТ не передбачає єдиної торговельної політики щодо третіх країн.</a:t>
            </a:r>
          </a:p>
          <a:p>
            <a:r>
              <a:t>Кожна країна може мати кілька ЗВТ одночасно.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Динаміка використання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Спочатку квоти часто не заповнювалися. Згодом експорт досягав межі безмитних поставок і продовжував зростати, навіть попри застосування ввізних мит на надлишкові обсяги.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 щодо тарифних квот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Тарифні квоти не створюють суттєвих перепон для українського експорту. Фактичні поставки часто перевищують встановлені обсяги. Однак майбутня динаміка залежить від можливих змін ставок мит у ЄС.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Нетарифні заходи у межах ПВЗВТ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Нетарифні заходи — це політичні та адміністративні інструменти регулювання торгівлі, які не є митами: квоти, ліцензії, стандарти, вимоги до безпечності тощо.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Типи нетарифних заходів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Основні категорії нетарифних заходів у межах ПВЗВТ — це санітарні та фітосанітарні заходи (СФЗ) і технічні бар'єри у торгівлі (ТБТ).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r>
                        <a:t>Категорія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Сфера дії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Мета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СФЗ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Продовольчі товари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Захист життя та здоров’я споживачів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t>ТБТ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Промислові товари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Забезпечення безпечності та якості продукції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Санітарні та фітосанітарні заходи (СФЗ)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Україна зобов’язалася поступово гармонізувати свої правила безпечності продовольчих товарів із нормами ЄС. Це дозволить у майбутньому взаємно визнавати безпечність продукції без повторних перевірок.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Прогрес у сфері СФЗ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Частина українських експортерів вже адаптувалася до вимог ЄС. Зокрема, кількість українських підприємств, що мають дозвіл експорту товарів тваринного походження до ЄС, зросла утричі (2014–2018).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Технічні бар'єри у торгівлі (ТБТ)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Україна також зобов’язалася перейти на регуляторні правила ЄС щодо безпечності промислових товарів. Кінцева мета — укладення Угоди про оцінку відповідності та прийнятності промислової продукції (АСАА).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Угода АСАА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АСАА створить фактичний спільний ринок між Україною та ЄС для певних категорій промислових товарів. Продукцію з України визнаватимуть як таку, що відповідає нормам ЄС.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r>
                        <a:t>Потенційні категорії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Приклади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t>27 категорій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Машини, іграшки, медичне обладнання, ліфти, канатні дороги, посудини під тиском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Кроки для підписання АСАА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Україна має наблизити законодавство до норм ЄС та створити відповідні інституції.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004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t>Завдання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Суть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Уніфікація законодавства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Гармонізувати з нормами ЄС у сфері безпечності товарів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Технічні регламенти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Прийняти 27 регламентів, ідентичних європейським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Стандартизація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Перенести гармонізовані стандарти ЄС, скасувати застарілі ГОСТи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Інституції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Створити ефективні органи з акредитації, метрології, контролю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Поточний стан реформ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Україна вже досягла значного прогресу у сфері технічного регулювання. Очікується, що спершу АСАА буде підписана для кількох секторів, після чого її поширять на інші.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Порівняння: ЗВТ vs Митний союз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Мита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учасниками</a:t>
            </a:r>
            <a:r>
              <a:rPr dirty="0"/>
              <a:t>: </a:t>
            </a:r>
            <a:r>
              <a:rPr dirty="0" err="1"/>
              <a:t>скасовані</a:t>
            </a:r>
            <a:r>
              <a:rPr dirty="0"/>
              <a:t> </a:t>
            </a: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обох</a:t>
            </a:r>
            <a:r>
              <a:rPr dirty="0"/>
              <a:t> </a:t>
            </a:r>
            <a:r>
              <a:rPr dirty="0" err="1"/>
              <a:t>випадках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Єдина</a:t>
            </a:r>
            <a:r>
              <a:rPr dirty="0"/>
              <a:t> </a:t>
            </a:r>
            <a:r>
              <a:rPr dirty="0" err="1"/>
              <a:t>митна</a:t>
            </a:r>
            <a:r>
              <a:rPr dirty="0"/>
              <a:t> </a:t>
            </a:r>
            <a:r>
              <a:rPr dirty="0" err="1"/>
              <a:t>політика</a:t>
            </a:r>
            <a:r>
              <a:rPr dirty="0"/>
              <a:t> </a:t>
            </a:r>
            <a:r>
              <a:rPr dirty="0" err="1"/>
              <a:t>щодо</a:t>
            </a:r>
            <a:r>
              <a:rPr dirty="0"/>
              <a:t> </a:t>
            </a:r>
            <a:r>
              <a:rPr dirty="0" err="1"/>
              <a:t>третіх</a:t>
            </a:r>
            <a:r>
              <a:rPr dirty="0"/>
              <a:t> </a:t>
            </a:r>
            <a:r>
              <a:rPr dirty="0" err="1"/>
              <a:t>країн</a:t>
            </a:r>
            <a:r>
              <a:rPr dirty="0"/>
              <a:t>: </a:t>
            </a:r>
            <a:r>
              <a:rPr dirty="0" err="1"/>
              <a:t>лише</a:t>
            </a:r>
            <a:r>
              <a:rPr dirty="0"/>
              <a:t> </a:t>
            </a: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митному</a:t>
            </a:r>
            <a:r>
              <a:rPr dirty="0"/>
              <a:t> </a:t>
            </a:r>
            <a:r>
              <a:rPr dirty="0" err="1"/>
              <a:t>союзі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Наднаціональний</a:t>
            </a:r>
            <a:r>
              <a:rPr dirty="0"/>
              <a:t> </a:t>
            </a:r>
            <a:r>
              <a:rPr dirty="0" err="1"/>
              <a:t>орган</a:t>
            </a:r>
            <a:r>
              <a:rPr dirty="0"/>
              <a:t>: </a:t>
            </a:r>
            <a:r>
              <a:rPr dirty="0" err="1"/>
              <a:t>є</a:t>
            </a:r>
            <a:r>
              <a:rPr dirty="0"/>
              <a:t> </a:t>
            </a: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митному</a:t>
            </a:r>
            <a:r>
              <a:rPr dirty="0"/>
              <a:t> </a:t>
            </a:r>
            <a:r>
              <a:rPr dirty="0" err="1"/>
              <a:t>союзі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Можливість</a:t>
            </a:r>
            <a:r>
              <a:rPr dirty="0"/>
              <a:t> </a:t>
            </a:r>
            <a:r>
              <a:rPr dirty="0" err="1"/>
              <a:t>укладати</a:t>
            </a:r>
            <a:r>
              <a:rPr dirty="0"/>
              <a:t> </a:t>
            </a:r>
            <a:r>
              <a:rPr dirty="0" err="1"/>
              <a:t>інші</a:t>
            </a:r>
            <a:r>
              <a:rPr dirty="0"/>
              <a:t> ЗВТ: </a:t>
            </a:r>
            <a:r>
              <a:rPr dirty="0" err="1"/>
              <a:t>лише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учасників</a:t>
            </a:r>
            <a:r>
              <a:rPr dirty="0"/>
              <a:t> ЗВТ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C4052-968B-AA46-88FA-50E356133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ЗВТ </a:t>
            </a:r>
            <a:r>
              <a:rPr lang="e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vs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Митний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союз</a:t>
            </a:r>
            <a:endParaRPr lang="uk-UA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FE66B24-CC30-434A-9DDF-C3F88F5A05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122676"/>
              </p:ext>
            </p:extLst>
          </p:nvPr>
        </p:nvGraphicFramePr>
        <p:xfrm>
          <a:off x="457200" y="2491581"/>
          <a:ext cx="8229600" cy="2743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98613327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2043602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1495206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/>
                        <a:t>Ознака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Зона </a:t>
                      </a:r>
                      <a:r>
                        <a:rPr lang="ru-RU" b="1" dirty="0" err="1"/>
                        <a:t>вільної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торгівлі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/>
                        <a:t>Митний</a:t>
                      </a:r>
                      <a:r>
                        <a:rPr lang="ru-RU" b="1" dirty="0"/>
                        <a:t> союз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497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Мита між учасниками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Скасовані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Скасовані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457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Єдина митна політика щодо третіх країн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Ні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Так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4259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Можливість мати інші ЗВТ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Так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Ні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728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Наднаціональний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Відсутній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590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Приклад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Україна–ЄС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ЄС, </a:t>
                      </a:r>
                      <a:r>
                        <a:rPr lang="ru-RU" dirty="0" err="1"/>
                        <a:t>Митний</a:t>
                      </a:r>
                      <a:r>
                        <a:rPr lang="ru-RU" dirty="0"/>
                        <a:t> союз (РФ–</a:t>
                      </a:r>
                      <a:r>
                        <a:rPr lang="ru-RU" dirty="0" err="1"/>
                        <a:t>Білорусь</a:t>
                      </a:r>
                      <a:r>
                        <a:rPr lang="ru-RU" dirty="0"/>
                        <a:t>–Казахстан)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0594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04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Мережа угод про ЗВТ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• 1994 – ЗВТ з Росією</a:t>
            </a:r>
          </a:p>
          <a:p>
            <a:r>
              <a:t>• 1995 – з Туркменістаном, Молдовою</a:t>
            </a:r>
          </a:p>
          <a:p>
            <a:r>
              <a:t>• 1996 – з Азербайджаном, Вірменією, Грузією, Узбекистаном</a:t>
            </a:r>
          </a:p>
          <a:p>
            <a:r>
              <a:t>• 1999 – угода з Білоруссю, СНД</a:t>
            </a:r>
          </a:p>
          <a:p>
            <a:r>
              <a:t>• 2001–2013 – низка угод із Балканами, ГУАМ, Чорногорією</a:t>
            </a:r>
          </a:p>
          <a:p>
            <a:r>
              <a:t>• 2012 – угода з ЄАВТ</a:t>
            </a:r>
          </a:p>
          <a:p>
            <a:r>
              <a:t>• 2017 – угоди з Канадою та ЄС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Ключові партнери України в ЗВТ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Європейський Союз, Канада, Ізраїль, Велика Британія, держави ЄАВТ.</a:t>
            </a:r>
          </a:p>
          <a:p>
            <a:endParaRPr/>
          </a:p>
          <a:p>
            <a:r>
              <a:t>Переговори тривають із Туреччиною, Китаєм, Сербією.</a:t>
            </a:r>
          </a:p>
          <a:p>
            <a:r>
              <a:t>Понад 40 країн мають угоди про вільну торгівлю з Україною.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Економічний ефект ПВЗВТ з ЄС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Експорт до ЄС у 2015 р. – 13 млрд дол.</a:t>
            </a:r>
          </a:p>
          <a:p>
            <a:r>
              <a:t>• Експорт у 2023 р. – понад 28 млрд дол.</a:t>
            </a:r>
          </a:p>
          <a:p>
            <a:r>
              <a:t>• Частка ЄС у торгівлі України – понад 63% (2023 р.)</a:t>
            </a:r>
          </a:p>
          <a:p>
            <a:endParaRPr/>
          </a:p>
          <a:p>
            <a:r>
              <a:t>ТОП-експорт: агропродукція, метали, машини, ІТ-послуги.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Вигоди для українських компаній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Безмитний доступ до ринку ЄС</a:t>
            </a:r>
          </a:p>
          <a:p>
            <a:r>
              <a:t>• Європейська сертифікація товарів</a:t>
            </a:r>
          </a:p>
          <a:p>
            <a:r>
              <a:t>• Нові ринки збуту</a:t>
            </a:r>
          </a:p>
          <a:p>
            <a:r>
              <a:t>• Інвестиції та технології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1509</Words>
  <Application>Microsoft Macintosh PowerPoint</Application>
  <PresentationFormat>Экран (4:3)</PresentationFormat>
  <Paragraphs>218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3" baseType="lpstr">
      <vt:lpstr>-webkit-standard</vt:lpstr>
      <vt:lpstr>Arial</vt:lpstr>
      <vt:lpstr>Calibri</vt:lpstr>
      <vt:lpstr>Office Theme</vt:lpstr>
      <vt:lpstr>Угода про асоціацію та зона вільної торгівлі між Україною та ЄС</vt:lpstr>
      <vt:lpstr>Передумови угоди</vt:lpstr>
      <vt:lpstr>Що таке зона вільної торгівлі (ЗВТ)?</vt:lpstr>
      <vt:lpstr>Порівняння: ЗВТ vs Митний союз</vt:lpstr>
      <vt:lpstr>ЗВТ vs Митний союз</vt:lpstr>
      <vt:lpstr>Мережа угод про ЗВТ України</vt:lpstr>
      <vt:lpstr>Ключові партнери України в ЗВТ</vt:lpstr>
      <vt:lpstr>Економічний ефект ПВЗВТ з ЄС</vt:lpstr>
      <vt:lpstr>Вигоди для українських компаній</vt:lpstr>
      <vt:lpstr>Виклики для України</vt:lpstr>
      <vt:lpstr>Перспективи розвитку</vt:lpstr>
      <vt:lpstr>Презентация PowerPoint</vt:lpstr>
      <vt:lpstr>Ввізні та вивізні мита в рамках ПВЗВТ між Україною та ЄС</vt:lpstr>
      <vt:lpstr>Роль мит у ПВЗВТ</vt:lpstr>
      <vt:lpstr>Основні зобов’язання сторін</vt:lpstr>
      <vt:lpstr>Темпи лібералізації мит</vt:lpstr>
      <vt:lpstr>Промислові товари</vt:lpstr>
      <vt:lpstr>Сільське господарство та харчова промисловість</vt:lpstr>
      <vt:lpstr>Тарифні квоти (приклади)</vt:lpstr>
      <vt:lpstr>Вивізні мита України</vt:lpstr>
      <vt:lpstr>Захисні механізми</vt:lpstr>
      <vt:lpstr>Проміжні результати (станом на 2025 рік)</vt:lpstr>
      <vt:lpstr>Висновки</vt:lpstr>
      <vt:lpstr>Тарифні квоти у межах ПВЗВТ</vt:lpstr>
      <vt:lpstr>Сутність тарифних квот</vt:lpstr>
      <vt:lpstr>Тарифні квоти ЄС та України</vt:lpstr>
      <vt:lpstr>Механізми розподілу тарифних квот</vt:lpstr>
      <vt:lpstr>Використання тарифних квот</vt:lpstr>
      <vt:lpstr>Приклади використання тарифних квот</vt:lpstr>
      <vt:lpstr>Динаміка використання квот</vt:lpstr>
      <vt:lpstr>Висновки щодо тарифних квот</vt:lpstr>
      <vt:lpstr>Нетарифні заходи у межах ПВЗВТ</vt:lpstr>
      <vt:lpstr>Типи нетарифних заходів</vt:lpstr>
      <vt:lpstr>Санітарні та фітосанітарні заходи (СФЗ)</vt:lpstr>
      <vt:lpstr>Прогрес у сфері СФЗ</vt:lpstr>
      <vt:lpstr>Технічні бар'єри у торгівлі (ТБТ)</vt:lpstr>
      <vt:lpstr>Угода АСАА</vt:lpstr>
      <vt:lpstr>Кроки для підписання АСАА</vt:lpstr>
      <vt:lpstr>Поточний стан реформ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Угода про асоціацію та зона вільної торгівлі між Україною та ЄС</dc:title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2025-10-08T06:29:48Z</dcterms:modified>
  <cp:category/>
</cp:coreProperties>
</file>