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303" r:id="rId3"/>
    <p:sldId id="267" r:id="rId4"/>
    <p:sldId id="262" r:id="rId5"/>
    <p:sldId id="257" r:id="rId6"/>
    <p:sldId id="258" r:id="rId7"/>
    <p:sldId id="259" r:id="rId8"/>
    <p:sldId id="260" r:id="rId9"/>
    <p:sldId id="264" r:id="rId10"/>
    <p:sldId id="265" r:id="rId11"/>
    <p:sldId id="278" r:id="rId12"/>
    <p:sldId id="274" r:id="rId13"/>
    <p:sldId id="276" r:id="rId14"/>
    <p:sldId id="271" r:id="rId15"/>
    <p:sldId id="269" r:id="rId16"/>
    <p:sldId id="284" r:id="rId17"/>
    <p:sldId id="285" r:id="rId18"/>
    <p:sldId id="279" r:id="rId19"/>
    <p:sldId id="282" r:id="rId20"/>
    <p:sldId id="287" r:id="rId21"/>
    <p:sldId id="288" r:id="rId22"/>
    <p:sldId id="289" r:id="rId23"/>
    <p:sldId id="290" r:id="rId24"/>
    <p:sldId id="294" r:id="rId25"/>
    <p:sldId id="295" r:id="rId26"/>
    <p:sldId id="300" r:id="rId27"/>
    <p:sldId id="301" r:id="rId28"/>
    <p:sldId id="302" r:id="rId29"/>
    <p:sldId id="297" r:id="rId30"/>
    <p:sldId id="296" r:id="rId3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3195" autoAdjust="0"/>
  </p:normalViewPr>
  <p:slideViewPr>
    <p:cSldViewPr>
      <p:cViewPr varScale="1">
        <p:scale>
          <a:sx n="109" d="100"/>
          <a:sy n="109" d="100"/>
        </p:scale>
        <p:origin x="172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53210C-BC73-4F99-8F5F-F966EFD78543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2D6E9A-D599-41FB-958A-D1847752DC6E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</a:rPr>
            <a:t>НАЦ</a:t>
          </a:r>
          <a:r>
            <a:rPr lang="uk-UA" b="1" dirty="0">
              <a:solidFill>
                <a:schemeClr val="tx1"/>
              </a:solidFill>
            </a:rPr>
            <a:t>ІЇ</a:t>
          </a:r>
          <a:endParaRPr lang="ru-RU" b="1" dirty="0">
            <a:solidFill>
              <a:schemeClr val="tx1"/>
            </a:solidFill>
          </a:endParaRPr>
        </a:p>
      </dgm:t>
    </dgm:pt>
    <dgm:pt modelId="{11FBDD3F-E80A-49A7-8664-C47F42C8B62F}" type="parTrans" cxnId="{76BDA519-9B73-449D-8994-5BEABEB76312}">
      <dgm:prSet/>
      <dgm:spPr/>
      <dgm:t>
        <a:bodyPr/>
        <a:lstStyle/>
        <a:p>
          <a:endParaRPr lang="ru-RU"/>
        </a:p>
      </dgm:t>
    </dgm:pt>
    <dgm:pt modelId="{2152C963-A8B3-463D-9270-83C568F47658}" type="sibTrans" cxnId="{76BDA519-9B73-449D-8994-5BEABEB76312}">
      <dgm:prSet/>
      <dgm:spPr/>
      <dgm:t>
        <a:bodyPr/>
        <a:lstStyle/>
        <a:p>
          <a:endParaRPr lang="ru-RU"/>
        </a:p>
      </dgm:t>
    </dgm:pt>
    <dgm:pt modelId="{4A2FA684-B9F1-4707-8AC5-66DFE4055826}">
      <dgm:prSet phldrT="[Текст]"/>
      <dgm:spPr/>
      <dgm:t>
        <a:bodyPr/>
        <a:lstStyle/>
        <a:p>
          <a:r>
            <a:rPr lang="uk-UA" b="1" dirty="0">
              <a:solidFill>
                <a:schemeClr val="tx1"/>
              </a:solidFill>
            </a:rPr>
            <a:t>ДЕРЖАВИ</a:t>
          </a:r>
          <a:endParaRPr lang="ru-RU" b="1" dirty="0">
            <a:solidFill>
              <a:schemeClr val="tx1"/>
            </a:solidFill>
          </a:endParaRPr>
        </a:p>
      </dgm:t>
    </dgm:pt>
    <dgm:pt modelId="{94D62762-4CFF-4657-8541-7AA972702BE4}" type="parTrans" cxnId="{5CCEA856-F4A7-4658-BCEA-6C8EE9E13C40}">
      <dgm:prSet/>
      <dgm:spPr/>
      <dgm:t>
        <a:bodyPr/>
        <a:lstStyle/>
        <a:p>
          <a:endParaRPr lang="ru-RU"/>
        </a:p>
      </dgm:t>
    </dgm:pt>
    <dgm:pt modelId="{CFAA8D4D-6F54-498A-9BA7-B1D7EDEFA824}" type="sibTrans" cxnId="{5CCEA856-F4A7-4658-BCEA-6C8EE9E13C40}">
      <dgm:prSet/>
      <dgm:spPr/>
      <dgm:t>
        <a:bodyPr/>
        <a:lstStyle/>
        <a:p>
          <a:endParaRPr lang="ru-RU"/>
        </a:p>
      </dgm:t>
    </dgm:pt>
    <dgm:pt modelId="{A1B75E1F-C1BE-4C97-928F-F865BECD7670}">
      <dgm:prSet phldrT="[Текст]"/>
      <dgm:spPr/>
      <dgm:t>
        <a:bodyPr/>
        <a:lstStyle/>
        <a:p>
          <a:r>
            <a:rPr lang="uk-UA" b="1" dirty="0"/>
            <a:t>СОЮЗИ</a:t>
          </a:r>
          <a:r>
            <a:rPr lang="uk-UA" dirty="0"/>
            <a:t> </a:t>
          </a:r>
          <a:r>
            <a:rPr lang="uk-UA" b="1" dirty="0">
              <a:solidFill>
                <a:schemeClr val="tx1"/>
              </a:solidFill>
            </a:rPr>
            <a:t>ДЕРЖАВ</a:t>
          </a:r>
          <a:endParaRPr lang="ru-RU" b="1" dirty="0">
            <a:solidFill>
              <a:schemeClr val="tx1"/>
            </a:solidFill>
          </a:endParaRPr>
        </a:p>
      </dgm:t>
    </dgm:pt>
    <dgm:pt modelId="{BE2D2734-BFD6-47D9-946B-D4C4F539CC36}" type="parTrans" cxnId="{F8FD0144-E317-4761-8B42-7DB2397C1C18}">
      <dgm:prSet/>
      <dgm:spPr/>
      <dgm:t>
        <a:bodyPr/>
        <a:lstStyle/>
        <a:p>
          <a:endParaRPr lang="ru-RU"/>
        </a:p>
      </dgm:t>
    </dgm:pt>
    <dgm:pt modelId="{9E7CCB73-4795-49E1-A532-57094EF35FBF}" type="sibTrans" cxnId="{F8FD0144-E317-4761-8B42-7DB2397C1C18}">
      <dgm:prSet/>
      <dgm:spPr/>
      <dgm:t>
        <a:bodyPr/>
        <a:lstStyle/>
        <a:p>
          <a:endParaRPr lang="ru-RU"/>
        </a:p>
      </dgm:t>
    </dgm:pt>
    <dgm:pt modelId="{BB226C81-DE89-47B4-87FA-B68BFE3DA317}" type="pres">
      <dgm:prSet presAssocID="{B753210C-BC73-4F99-8F5F-F966EFD78543}" presName="Name0" presStyleCnt="0">
        <dgm:presLayoutVars>
          <dgm:dir/>
          <dgm:resizeHandles val="exact"/>
        </dgm:presLayoutVars>
      </dgm:prSet>
      <dgm:spPr/>
    </dgm:pt>
    <dgm:pt modelId="{2C61453E-BD80-4697-9DEC-F2E95C1D0E78}" type="pres">
      <dgm:prSet presAssocID="{E42D6E9A-D599-41FB-958A-D1847752DC6E}" presName="compNode" presStyleCnt="0"/>
      <dgm:spPr/>
    </dgm:pt>
    <dgm:pt modelId="{F7798C20-1A44-4405-AEB4-8CBFFEE2D1DB}" type="pres">
      <dgm:prSet presAssocID="{E42D6E9A-D599-41FB-958A-D1847752DC6E}" presName="pictRect" presStyleLbl="node1" presStyleIdx="0" presStyleCnt="3" custLinFactNeighborX="-50686" custLinFactNeighborY="32566"/>
      <dgm:spPr/>
    </dgm:pt>
    <dgm:pt modelId="{9F3FF15D-91D2-46FF-8F20-781AFCEBC401}" type="pres">
      <dgm:prSet presAssocID="{E42D6E9A-D599-41FB-958A-D1847752DC6E}" presName="textRect" presStyleLbl="revTx" presStyleIdx="0" presStyleCnt="3" custLinFactNeighborX="-50686" custLinFactNeighborY="-88743">
        <dgm:presLayoutVars>
          <dgm:bulletEnabled val="1"/>
        </dgm:presLayoutVars>
      </dgm:prSet>
      <dgm:spPr/>
    </dgm:pt>
    <dgm:pt modelId="{AF0D5AC7-51D6-47D4-AAD8-88542BD2BD5B}" type="pres">
      <dgm:prSet presAssocID="{2152C963-A8B3-463D-9270-83C568F47658}" presName="sibTrans" presStyleLbl="sibTrans2D1" presStyleIdx="0" presStyleCnt="0"/>
      <dgm:spPr/>
    </dgm:pt>
    <dgm:pt modelId="{E9FB8746-461D-47FA-A999-EC0966FFD2D2}" type="pres">
      <dgm:prSet presAssocID="{4A2FA684-B9F1-4707-8AC5-66DFE4055826}" presName="compNode" presStyleCnt="0"/>
      <dgm:spPr/>
    </dgm:pt>
    <dgm:pt modelId="{029EF65A-0227-4981-B3C6-9C1D6B2F1F22}" type="pres">
      <dgm:prSet presAssocID="{4A2FA684-B9F1-4707-8AC5-66DFE4055826}" presName="pictRect" presStyleLbl="node1" presStyleIdx="1" presStyleCnt="3" custLinFactNeighborX="59304" custLinFactNeighborY="32566"/>
      <dgm:spPr/>
    </dgm:pt>
    <dgm:pt modelId="{C1E72F69-F8CD-4EE3-BD71-A45F1F9CB6AA}" type="pres">
      <dgm:prSet presAssocID="{4A2FA684-B9F1-4707-8AC5-66DFE4055826}" presName="textRect" presStyleLbl="revTx" presStyleIdx="1" presStyleCnt="3" custLinFactNeighborX="59304" custLinFactNeighborY="-97866">
        <dgm:presLayoutVars>
          <dgm:bulletEnabled val="1"/>
        </dgm:presLayoutVars>
      </dgm:prSet>
      <dgm:spPr/>
    </dgm:pt>
    <dgm:pt modelId="{C10E53E3-3D68-49B4-99B7-427BF7185273}" type="pres">
      <dgm:prSet presAssocID="{CFAA8D4D-6F54-498A-9BA7-B1D7EDEFA824}" presName="sibTrans" presStyleLbl="sibTrans2D1" presStyleIdx="0" presStyleCnt="0"/>
      <dgm:spPr/>
    </dgm:pt>
    <dgm:pt modelId="{CE3E2F52-8AE7-4A46-AA2D-55493788594D}" type="pres">
      <dgm:prSet presAssocID="{A1B75E1F-C1BE-4C97-928F-F865BECD7670}" presName="compNode" presStyleCnt="0"/>
      <dgm:spPr/>
    </dgm:pt>
    <dgm:pt modelId="{C6B5F78B-49A8-417D-92F8-1A8896AC6C6F}" type="pres">
      <dgm:prSet presAssocID="{A1B75E1F-C1BE-4C97-928F-F865BECD7670}" presName="pictRect" presStyleLbl="node1" presStyleIdx="2" presStyleCnt="3" custLinFactNeighborX="9386" custLinFactNeighborY="-42461"/>
      <dgm:spPr/>
    </dgm:pt>
    <dgm:pt modelId="{64470762-564C-4391-946C-E3C8A260BFA3}" type="pres">
      <dgm:prSet presAssocID="{A1B75E1F-C1BE-4C97-928F-F865BECD7670}" presName="textRect" presStyleLbl="revTx" presStyleIdx="2" presStyleCnt="3" custLinFactY="-100000" custLinFactNeighborX="9386" custLinFactNeighborY="-137203">
        <dgm:presLayoutVars>
          <dgm:bulletEnabled val="1"/>
        </dgm:presLayoutVars>
      </dgm:prSet>
      <dgm:spPr/>
    </dgm:pt>
  </dgm:ptLst>
  <dgm:cxnLst>
    <dgm:cxn modelId="{3D94BF01-D459-4687-A1CB-77EFB253BA42}" type="presOf" srcId="{CFAA8D4D-6F54-498A-9BA7-B1D7EDEFA824}" destId="{C10E53E3-3D68-49B4-99B7-427BF7185273}" srcOrd="0" destOrd="0" presId="urn:microsoft.com/office/officeart/2005/8/layout/pList1"/>
    <dgm:cxn modelId="{76BDA519-9B73-449D-8994-5BEABEB76312}" srcId="{B753210C-BC73-4F99-8F5F-F966EFD78543}" destId="{E42D6E9A-D599-41FB-958A-D1847752DC6E}" srcOrd="0" destOrd="0" parTransId="{11FBDD3F-E80A-49A7-8664-C47F42C8B62F}" sibTransId="{2152C963-A8B3-463D-9270-83C568F47658}"/>
    <dgm:cxn modelId="{F8FD0144-E317-4761-8B42-7DB2397C1C18}" srcId="{B753210C-BC73-4F99-8F5F-F966EFD78543}" destId="{A1B75E1F-C1BE-4C97-928F-F865BECD7670}" srcOrd="2" destOrd="0" parTransId="{BE2D2734-BFD6-47D9-946B-D4C4F539CC36}" sibTransId="{9E7CCB73-4795-49E1-A532-57094EF35FBF}"/>
    <dgm:cxn modelId="{0404A94B-63BF-4567-B286-C64B2DBD92DD}" type="presOf" srcId="{2152C963-A8B3-463D-9270-83C568F47658}" destId="{AF0D5AC7-51D6-47D4-AAD8-88542BD2BD5B}" srcOrd="0" destOrd="0" presId="urn:microsoft.com/office/officeart/2005/8/layout/pList1"/>
    <dgm:cxn modelId="{5CCEA856-F4A7-4658-BCEA-6C8EE9E13C40}" srcId="{B753210C-BC73-4F99-8F5F-F966EFD78543}" destId="{4A2FA684-B9F1-4707-8AC5-66DFE4055826}" srcOrd="1" destOrd="0" parTransId="{94D62762-4CFF-4657-8541-7AA972702BE4}" sibTransId="{CFAA8D4D-6F54-498A-9BA7-B1D7EDEFA824}"/>
    <dgm:cxn modelId="{1E65B957-61E4-4A6D-9FF9-B0D8D0B98305}" type="presOf" srcId="{4A2FA684-B9F1-4707-8AC5-66DFE4055826}" destId="{C1E72F69-F8CD-4EE3-BD71-A45F1F9CB6AA}" srcOrd="0" destOrd="0" presId="urn:microsoft.com/office/officeart/2005/8/layout/pList1"/>
    <dgm:cxn modelId="{7A4E007C-DCFF-44A2-BB1B-2F8AFEE58379}" type="presOf" srcId="{B753210C-BC73-4F99-8F5F-F966EFD78543}" destId="{BB226C81-DE89-47B4-87FA-B68BFE3DA317}" srcOrd="0" destOrd="0" presId="urn:microsoft.com/office/officeart/2005/8/layout/pList1"/>
    <dgm:cxn modelId="{D4932197-3AC2-4EB3-A365-4769C7E51780}" type="presOf" srcId="{E42D6E9A-D599-41FB-958A-D1847752DC6E}" destId="{9F3FF15D-91D2-46FF-8F20-781AFCEBC401}" srcOrd="0" destOrd="0" presId="urn:microsoft.com/office/officeart/2005/8/layout/pList1"/>
    <dgm:cxn modelId="{71ECDEAD-88AA-46FC-859D-B7D6C5928564}" type="presOf" srcId="{A1B75E1F-C1BE-4C97-928F-F865BECD7670}" destId="{64470762-564C-4391-946C-E3C8A260BFA3}" srcOrd="0" destOrd="0" presId="urn:microsoft.com/office/officeart/2005/8/layout/pList1"/>
    <dgm:cxn modelId="{D923A05D-86B3-4797-BD57-F309E255A43C}" type="presParOf" srcId="{BB226C81-DE89-47B4-87FA-B68BFE3DA317}" destId="{2C61453E-BD80-4697-9DEC-F2E95C1D0E78}" srcOrd="0" destOrd="0" presId="urn:microsoft.com/office/officeart/2005/8/layout/pList1"/>
    <dgm:cxn modelId="{CC7AFA4A-D18E-4E83-BA6C-AA40BA1C36DC}" type="presParOf" srcId="{2C61453E-BD80-4697-9DEC-F2E95C1D0E78}" destId="{F7798C20-1A44-4405-AEB4-8CBFFEE2D1DB}" srcOrd="0" destOrd="0" presId="urn:microsoft.com/office/officeart/2005/8/layout/pList1"/>
    <dgm:cxn modelId="{D6FF39C1-44B5-4328-AF93-43BA7593B3B8}" type="presParOf" srcId="{2C61453E-BD80-4697-9DEC-F2E95C1D0E78}" destId="{9F3FF15D-91D2-46FF-8F20-781AFCEBC401}" srcOrd="1" destOrd="0" presId="urn:microsoft.com/office/officeart/2005/8/layout/pList1"/>
    <dgm:cxn modelId="{DE4DAD26-33BB-4F10-A0FF-1D0985D96C44}" type="presParOf" srcId="{BB226C81-DE89-47B4-87FA-B68BFE3DA317}" destId="{AF0D5AC7-51D6-47D4-AAD8-88542BD2BD5B}" srcOrd="1" destOrd="0" presId="urn:microsoft.com/office/officeart/2005/8/layout/pList1"/>
    <dgm:cxn modelId="{7AB3FBFA-D631-4DEF-98AB-2FD590B35956}" type="presParOf" srcId="{BB226C81-DE89-47B4-87FA-B68BFE3DA317}" destId="{E9FB8746-461D-47FA-A999-EC0966FFD2D2}" srcOrd="2" destOrd="0" presId="urn:microsoft.com/office/officeart/2005/8/layout/pList1"/>
    <dgm:cxn modelId="{A70C235D-22C5-4A2F-84E7-83BCF5C948B3}" type="presParOf" srcId="{E9FB8746-461D-47FA-A999-EC0966FFD2D2}" destId="{029EF65A-0227-4981-B3C6-9C1D6B2F1F22}" srcOrd="0" destOrd="0" presId="urn:microsoft.com/office/officeart/2005/8/layout/pList1"/>
    <dgm:cxn modelId="{6F0D0A3A-0326-4302-84CC-CA2734627EAB}" type="presParOf" srcId="{E9FB8746-461D-47FA-A999-EC0966FFD2D2}" destId="{C1E72F69-F8CD-4EE3-BD71-A45F1F9CB6AA}" srcOrd="1" destOrd="0" presId="urn:microsoft.com/office/officeart/2005/8/layout/pList1"/>
    <dgm:cxn modelId="{4F85D92E-560E-4E3C-B07C-DAA3A41BA812}" type="presParOf" srcId="{BB226C81-DE89-47B4-87FA-B68BFE3DA317}" destId="{C10E53E3-3D68-49B4-99B7-427BF7185273}" srcOrd="3" destOrd="0" presId="urn:microsoft.com/office/officeart/2005/8/layout/pList1"/>
    <dgm:cxn modelId="{44DD275C-0892-4D80-B9FA-EA63359E01DF}" type="presParOf" srcId="{BB226C81-DE89-47B4-87FA-B68BFE3DA317}" destId="{CE3E2F52-8AE7-4A46-AA2D-55493788594D}" srcOrd="4" destOrd="0" presId="urn:microsoft.com/office/officeart/2005/8/layout/pList1"/>
    <dgm:cxn modelId="{3600DDE4-6BAE-4B15-A4DD-E5F1A21FDC0D}" type="presParOf" srcId="{CE3E2F52-8AE7-4A46-AA2D-55493788594D}" destId="{C6B5F78B-49A8-417D-92F8-1A8896AC6C6F}" srcOrd="0" destOrd="0" presId="urn:microsoft.com/office/officeart/2005/8/layout/pList1"/>
    <dgm:cxn modelId="{31BCD381-16B6-41D4-B0CA-9C66754BE803}" type="presParOf" srcId="{CE3E2F52-8AE7-4A46-AA2D-55493788594D}" destId="{64470762-564C-4391-946C-E3C8A260BFA3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798C20-1A44-4405-AEB4-8CBFFEE2D1DB}">
      <dsp:nvSpPr>
        <dsp:cNvPr id="0" name=""/>
        <dsp:cNvSpPr/>
      </dsp:nvSpPr>
      <dsp:spPr>
        <a:xfrm>
          <a:off x="76208" y="507997"/>
          <a:ext cx="2251418" cy="15512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3FF15D-91D2-46FF-8F20-781AFCEBC401}">
      <dsp:nvSpPr>
        <dsp:cNvPr id="0" name=""/>
        <dsp:cNvSpPr/>
      </dsp:nvSpPr>
      <dsp:spPr>
        <a:xfrm>
          <a:off x="76208" y="812803"/>
          <a:ext cx="2251418" cy="835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</a:rPr>
            <a:t>НАЦ</a:t>
          </a:r>
          <a:r>
            <a:rPr lang="uk-UA" sz="2400" b="1" kern="1200" dirty="0">
              <a:solidFill>
                <a:schemeClr val="tx1"/>
              </a:solidFill>
            </a:rPr>
            <a:t>ІЇ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76208" y="812803"/>
        <a:ext cx="2251418" cy="835276"/>
      </dsp:txXfrm>
    </dsp:sp>
    <dsp:sp modelId="{029EF65A-0227-4981-B3C6-9C1D6B2F1F22}">
      <dsp:nvSpPr>
        <dsp:cNvPr id="0" name=""/>
        <dsp:cNvSpPr/>
      </dsp:nvSpPr>
      <dsp:spPr>
        <a:xfrm>
          <a:off x="4911381" y="507997"/>
          <a:ext cx="2251418" cy="15512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E72F69-F8CD-4EE3-BD71-A45F1F9CB6AA}">
      <dsp:nvSpPr>
        <dsp:cNvPr id="0" name=""/>
        <dsp:cNvSpPr/>
      </dsp:nvSpPr>
      <dsp:spPr>
        <a:xfrm>
          <a:off x="4911381" y="736601"/>
          <a:ext cx="2251418" cy="835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solidFill>
                <a:schemeClr val="tx1"/>
              </a:solidFill>
            </a:rPr>
            <a:t>ДЕРЖАВИ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4911381" y="736601"/>
        <a:ext cx="2251418" cy="835276"/>
      </dsp:txXfrm>
    </dsp:sp>
    <dsp:sp modelId="{C6B5F78B-49A8-417D-92F8-1A8896AC6C6F}">
      <dsp:nvSpPr>
        <dsp:cNvPr id="0" name=""/>
        <dsp:cNvSpPr/>
      </dsp:nvSpPr>
      <dsp:spPr>
        <a:xfrm>
          <a:off x="2667008" y="1955804"/>
          <a:ext cx="2251418" cy="15512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470762-564C-4391-946C-E3C8A260BFA3}">
      <dsp:nvSpPr>
        <dsp:cNvPr id="0" name=""/>
        <dsp:cNvSpPr/>
      </dsp:nvSpPr>
      <dsp:spPr>
        <a:xfrm>
          <a:off x="2667008" y="2184397"/>
          <a:ext cx="2251418" cy="835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/>
            <a:t>СОЮЗИ</a:t>
          </a:r>
          <a:r>
            <a:rPr lang="uk-UA" sz="2400" kern="1200" dirty="0"/>
            <a:t> </a:t>
          </a:r>
          <a:r>
            <a:rPr lang="uk-UA" sz="2400" b="1" kern="1200" dirty="0">
              <a:solidFill>
                <a:schemeClr val="tx1"/>
              </a:solidFill>
            </a:rPr>
            <a:t>ДЕРЖАВ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2667008" y="2184397"/>
        <a:ext cx="2251418" cy="8352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1524000"/>
            <a:ext cx="9144000" cy="1446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Геополітика</a:t>
            </a:r>
            <a:r>
              <a:rPr lang="ru-RU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 як </a:t>
            </a:r>
            <a:r>
              <a:rPr lang="ru-RU" sz="4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наукова</a:t>
            </a:r>
            <a:r>
              <a:rPr lang="ru-RU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 </a:t>
            </a:r>
            <a:r>
              <a:rPr lang="ru-RU" sz="4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дисципліна</a:t>
            </a:r>
            <a:r>
              <a:rPr lang="ru-RU" sz="44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 </a:t>
            </a:r>
            <a:endParaRPr lang="ru-RU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0"/>
            <a:ext cx="8839200" cy="1905000"/>
          </a:xfrm>
        </p:spPr>
        <p:txBody>
          <a:bodyPr>
            <a:normAutofit/>
          </a:bodyPr>
          <a:lstStyle/>
          <a:p>
            <a:r>
              <a:rPr lang="ru-RU" sz="5400" b="1" dirty="0" err="1">
                <a:solidFill>
                  <a:srgbClr val="C00000"/>
                </a:solidFill>
                <a:latin typeface="Century Gothic" pitchFamily="34" charset="0"/>
              </a:rPr>
              <a:t>Закони</a:t>
            </a:r>
            <a:r>
              <a:rPr lang="ru-RU" sz="5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400" b="1" dirty="0" err="1">
                <a:solidFill>
                  <a:srgbClr val="C00000"/>
                </a:solidFill>
                <a:latin typeface="Century Gothic" pitchFamily="34" charset="0"/>
              </a:rPr>
              <a:t>геополітики</a:t>
            </a:r>
            <a:r>
              <a:rPr lang="ru-RU" sz="5400" b="1" dirty="0">
                <a:solidFill>
                  <a:srgbClr val="C00000"/>
                </a:solidFill>
                <a:latin typeface="Century Gothic" pitchFamily="34" charset="0"/>
              </a:rPr>
              <a:t> :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914400" y="2438400"/>
            <a:ext cx="7315200" cy="2514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sz="3200" dirty="0">
                <a:latin typeface="Century Gothic" pitchFamily="34" charset="0"/>
              </a:rPr>
              <a:t>закон фундаментального </a:t>
            </a:r>
            <a:r>
              <a:rPr lang="ru-RU" sz="3200" dirty="0" err="1">
                <a:latin typeface="Century Gothic" pitchFamily="34" charset="0"/>
              </a:rPr>
              <a:t>дуалізму</a:t>
            </a:r>
            <a:r>
              <a:rPr lang="ru-RU" sz="3200" dirty="0">
                <a:latin typeface="Century Gothic" pitchFamily="34" charset="0"/>
              </a:rPr>
              <a:t>; </a:t>
            </a:r>
          </a:p>
          <a:p>
            <a:r>
              <a:rPr lang="ru-RU" sz="3200" dirty="0">
                <a:latin typeface="Century Gothic" pitchFamily="34" charset="0"/>
              </a:rPr>
              <a:t>закон </a:t>
            </a:r>
            <a:r>
              <a:rPr lang="ru-RU" sz="3200" dirty="0" err="1">
                <a:latin typeface="Century Gothic" pitchFamily="34" charset="0"/>
              </a:rPr>
              <a:t>посилення</a:t>
            </a:r>
            <a:r>
              <a:rPr lang="ru-RU" sz="3200" dirty="0">
                <a:latin typeface="Century Gothic" pitchFamily="34" charset="0"/>
              </a:rPr>
              <a:t> фактору простору в </a:t>
            </a:r>
            <a:r>
              <a:rPr lang="ru-RU" sz="3200" dirty="0" err="1">
                <a:latin typeface="Century Gothic" pitchFamily="34" charset="0"/>
              </a:rPr>
              <a:t>людській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історії</a:t>
            </a:r>
            <a:r>
              <a:rPr lang="ru-RU" sz="3200" dirty="0">
                <a:latin typeface="Century Gothic" pitchFamily="34" charset="0"/>
              </a:rPr>
              <a:t>; </a:t>
            </a:r>
          </a:p>
          <a:p>
            <a:r>
              <a:rPr lang="ru-RU" sz="3200" dirty="0">
                <a:latin typeface="Century Gothic" pitchFamily="34" charset="0"/>
              </a:rPr>
              <a:t> закон синтезу </a:t>
            </a:r>
            <a:r>
              <a:rPr lang="ru-RU" sz="3200" dirty="0" err="1">
                <a:latin typeface="Century Gothic" pitchFamily="34" charset="0"/>
              </a:rPr>
              <a:t>суші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і</a:t>
            </a:r>
            <a:r>
              <a:rPr lang="ru-RU" sz="3200" dirty="0">
                <a:latin typeface="Century Gothic" pitchFamily="34" charset="0"/>
              </a:rPr>
              <a:t> моря.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305800" cy="4038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sz="4000" dirty="0" err="1">
                <a:latin typeface="Century Gothic" pitchFamily="34" charset="0"/>
              </a:rPr>
              <a:t>Геополітичні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амбіції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найбільше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властиві</a:t>
            </a:r>
            <a:r>
              <a:rPr lang="ru-RU" sz="4000" dirty="0">
                <a:latin typeface="Century Gothic" pitchFamily="34" charset="0"/>
              </a:rPr>
              <a:t> великим державам. </a:t>
            </a:r>
            <a:r>
              <a:rPr lang="ru-RU" sz="4000" dirty="0" err="1">
                <a:latin typeface="Century Gothic" pitchFamily="34" charset="0"/>
              </a:rPr>
              <a:t>Найбільшою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мірою</a:t>
            </a:r>
            <a:r>
              <a:rPr lang="ru-RU" sz="4000" dirty="0">
                <a:latin typeface="Century Gothic" pitchFamily="34" charset="0"/>
              </a:rPr>
              <a:t> на </a:t>
            </a:r>
            <a:r>
              <a:rPr lang="ru-RU" sz="4000" dirty="0" err="1">
                <a:latin typeface="Century Gothic" pitchFamily="34" charset="0"/>
              </a:rPr>
              <a:t>формування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сучасної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геополітики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впливають</a:t>
            </a:r>
            <a:r>
              <a:rPr lang="ru-RU" sz="4000" dirty="0">
                <a:latin typeface="Century Gothic" pitchFamily="34" charset="0"/>
              </a:rPr>
              <a:t> </a:t>
            </a:r>
            <a:r>
              <a:rPr lang="ru-RU" sz="4000" b="1" i="1" dirty="0">
                <a:latin typeface="Century Gothic" pitchFamily="34" charset="0"/>
              </a:rPr>
              <a:t>США</a:t>
            </a:r>
            <a:r>
              <a:rPr lang="ru-RU" sz="4000" dirty="0">
                <a:latin typeface="Century Gothic" pitchFamily="34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9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609600" y="914401"/>
            <a:ext cx="8077200" cy="495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3200" dirty="0">
                <a:latin typeface="Century Gothic" pitchFamily="34" charset="0"/>
              </a:rPr>
              <a:t>  У </a:t>
            </a:r>
            <a:r>
              <a:rPr lang="ru-RU" sz="3200" dirty="0" err="1">
                <a:latin typeface="Century Gothic" pitchFamily="34" charset="0"/>
              </a:rPr>
              <a:t>європейських</a:t>
            </a:r>
            <a:r>
              <a:rPr lang="ru-RU" sz="3200" dirty="0">
                <a:latin typeface="Century Gothic" pitchFamily="34" charset="0"/>
              </a:rPr>
              <a:t> справах </a:t>
            </a:r>
            <a:r>
              <a:rPr lang="ru-RU" sz="3200" dirty="0" err="1">
                <a:latin typeface="Century Gothic" pitchFamily="34" charset="0"/>
              </a:rPr>
              <a:t>геополітика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b="1" dirty="0">
                <a:latin typeface="Century Gothic" pitchFamily="34" charset="0"/>
              </a:rPr>
              <a:t>США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здійснювалася</a:t>
            </a:r>
            <a:r>
              <a:rPr lang="ru-RU" sz="3200" dirty="0">
                <a:latin typeface="Century Gothic" pitchFamily="34" charset="0"/>
              </a:rPr>
              <a:t> в </a:t>
            </a:r>
            <a:r>
              <a:rPr lang="ru-RU" sz="3200" dirty="0" err="1">
                <a:latin typeface="Century Gothic" pitchFamily="34" charset="0"/>
              </a:rPr>
              <a:t>напрямі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розширення</a:t>
            </a:r>
            <a:r>
              <a:rPr lang="ru-RU" sz="3200" dirty="0">
                <a:latin typeface="Century Gothic" pitchFamily="34" charset="0"/>
              </a:rPr>
              <a:t> та </a:t>
            </a:r>
            <a:r>
              <a:rPr lang="ru-RU" sz="3200" dirty="0" err="1">
                <a:latin typeface="Century Gothic" pitchFamily="34" charset="0"/>
              </a:rPr>
              <a:t>зміцнення</a:t>
            </a:r>
            <a:r>
              <a:rPr lang="ru-RU" sz="3200" dirty="0">
                <a:latin typeface="Century Gothic" pitchFamily="34" charset="0"/>
              </a:rPr>
              <a:t> НАТО, </a:t>
            </a:r>
            <a:r>
              <a:rPr lang="ru-RU" sz="3200" dirty="0" err="1">
                <a:latin typeface="Century Gothic" pitchFamily="34" charset="0"/>
              </a:rPr>
              <a:t>збереження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союзницьких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взаємин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з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європейськими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лідерами</a:t>
            </a:r>
            <a:r>
              <a:rPr lang="ru-RU" sz="3200" dirty="0">
                <a:latin typeface="Century Gothic" pitchFamily="34" charset="0"/>
              </a:rPr>
              <a:t>. </a:t>
            </a:r>
            <a:r>
              <a:rPr lang="ru-RU" sz="3200" dirty="0" err="1">
                <a:latin typeface="Century Gothic" pitchFamily="34" charset="0"/>
              </a:rPr>
              <a:t>Упродовж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усього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періоду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незалежного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розвитку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України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b="1" dirty="0">
                <a:latin typeface="Century Gothic" pitchFamily="34" charset="0"/>
              </a:rPr>
              <a:t>США </a:t>
            </a:r>
            <a:r>
              <a:rPr lang="ru-RU" sz="3200" b="1" dirty="0" err="1">
                <a:latin typeface="Century Gothic" pitchFamily="34" charset="0"/>
              </a:rPr>
              <a:t>були</a:t>
            </a:r>
            <a:r>
              <a:rPr lang="ru-RU" sz="3200" b="1" dirty="0">
                <a:latin typeface="Century Gothic" pitchFamily="34" charset="0"/>
              </a:rPr>
              <a:t> гарантом </a:t>
            </a:r>
            <a:r>
              <a:rPr lang="ru-RU" sz="3200" b="1" dirty="0" err="1">
                <a:latin typeface="Century Gothic" pitchFamily="34" charset="0"/>
              </a:rPr>
              <a:t>її</a:t>
            </a:r>
            <a:r>
              <a:rPr lang="ru-RU" sz="3200" b="1" dirty="0">
                <a:latin typeface="Century Gothic" pitchFamily="34" charset="0"/>
              </a:rPr>
              <a:t> державного </a:t>
            </a:r>
            <a:r>
              <a:rPr lang="ru-RU" sz="3200" b="1" dirty="0" err="1">
                <a:latin typeface="Century Gothic" pitchFamily="34" charset="0"/>
              </a:rPr>
              <a:t>суверенітету</a:t>
            </a:r>
            <a:r>
              <a:rPr lang="ru-RU" sz="3200" b="1" dirty="0">
                <a:latin typeface="Century Gothic" pitchFamily="34" charset="0"/>
              </a:rPr>
              <a:t> та </a:t>
            </a:r>
            <a:r>
              <a:rPr lang="ru-RU" sz="3200" b="1" dirty="0" err="1">
                <a:latin typeface="Century Gothic" pitchFamily="34" charset="0"/>
              </a:rPr>
              <a:t>цілісності</a:t>
            </a:r>
            <a:r>
              <a:rPr lang="ru-RU" sz="3200" b="1" dirty="0">
                <a:latin typeface="Century Gothic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5000"/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  <a:latin typeface="Bookman Old Style" pitchFamily="18" charset="0"/>
              </a:rPr>
              <a:t>          </a:t>
            </a:r>
            <a:br>
              <a:rPr lang="ru-RU" dirty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dirty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6000" b="1" dirty="0" err="1">
                <a:solidFill>
                  <a:srgbClr val="C00000"/>
                </a:solidFill>
                <a:latin typeface="Century Gothic" pitchFamily="34" charset="0"/>
              </a:rPr>
              <a:t>Геополітика</a:t>
            </a:r>
            <a:r>
              <a:rPr lang="ru-RU" sz="6000" b="1" dirty="0">
                <a:solidFill>
                  <a:srgbClr val="C00000"/>
                </a:solidFill>
                <a:latin typeface="Century Gothic" pitchFamily="34" charset="0"/>
              </a:rPr>
              <a:t> «</a:t>
            </a:r>
            <a:r>
              <a:rPr lang="ru-RU" sz="6000" b="1" dirty="0" err="1">
                <a:solidFill>
                  <a:srgbClr val="C00000"/>
                </a:solidFill>
                <a:latin typeface="Century Gothic" pitchFamily="34" charset="0"/>
              </a:rPr>
              <a:t>сили</a:t>
            </a:r>
            <a:r>
              <a:rPr lang="ru-RU" sz="6000" b="1" dirty="0">
                <a:solidFill>
                  <a:srgbClr val="C00000"/>
                </a:solidFill>
                <a:latin typeface="Century Gothic" pitchFamily="34" charset="0"/>
              </a:rPr>
              <a:t>»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762000" y="2133600"/>
            <a:ext cx="8001000" cy="259080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    </a:t>
            </a:r>
            <a:r>
              <a:rPr lang="ru-RU" sz="3600" dirty="0">
                <a:latin typeface="Century Gothic" pitchFamily="34" charset="0"/>
              </a:rPr>
              <a:t>У </a:t>
            </a:r>
            <a:r>
              <a:rPr lang="ru-RU" sz="3600" dirty="0" err="1">
                <a:latin typeface="Century Gothic" pitchFamily="34" charset="0"/>
              </a:rPr>
              <a:t>світовій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політиці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категорія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сили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має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значення</a:t>
            </a:r>
            <a:r>
              <a:rPr lang="ru-RU" sz="3600" dirty="0">
                <a:latin typeface="Century Gothic" pitchFamily="34" charset="0"/>
              </a:rPr>
              <a:t> в тому </a:t>
            </a:r>
            <a:r>
              <a:rPr lang="ru-RU" sz="3600" dirty="0" err="1">
                <a:latin typeface="Century Gothic" pitchFamily="34" charset="0"/>
              </a:rPr>
              <a:t>разі</a:t>
            </a:r>
            <a:r>
              <a:rPr lang="ru-RU" sz="3600" dirty="0">
                <a:latin typeface="Century Gothic" pitchFamily="34" charset="0"/>
              </a:rPr>
              <a:t>, </a:t>
            </a:r>
            <a:r>
              <a:rPr lang="ru-RU" sz="3600" dirty="0" err="1">
                <a:latin typeface="Century Gothic" pitchFamily="34" charset="0"/>
              </a:rPr>
              <a:t>якщо</a:t>
            </a:r>
            <a:r>
              <a:rPr lang="ru-RU" sz="3600" dirty="0">
                <a:latin typeface="Century Gothic" pitchFamily="34" charset="0"/>
              </a:rPr>
              <a:t> вона </a:t>
            </a:r>
            <a:r>
              <a:rPr lang="ru-RU" sz="3600" dirty="0" err="1">
                <a:latin typeface="Century Gothic" pitchFamily="34" charset="0"/>
              </a:rPr>
              <a:t>дає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змогу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державі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впливати</a:t>
            </a:r>
            <a:r>
              <a:rPr lang="ru-RU" sz="3600" dirty="0">
                <a:latin typeface="Century Gothic" pitchFamily="34" charset="0"/>
              </a:rPr>
              <a:t> на </a:t>
            </a:r>
            <a:r>
              <a:rPr lang="ru-RU" sz="3600" dirty="0" err="1">
                <a:latin typeface="Century Gothic" pitchFamily="34" charset="0"/>
              </a:rPr>
              <a:t>інші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країни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з</a:t>
            </a:r>
            <a:r>
              <a:rPr lang="ru-RU" sz="3600" dirty="0">
                <a:latin typeface="Century Gothic" pitchFamily="34" charset="0"/>
              </a:rPr>
              <a:t> метою </a:t>
            </a:r>
            <a:r>
              <a:rPr lang="ru-RU" sz="3600" dirty="0" err="1">
                <a:latin typeface="Century Gothic" pitchFamily="34" charset="0"/>
              </a:rPr>
              <a:t>досягнення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своїх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цілей</a:t>
            </a:r>
            <a:r>
              <a:rPr lang="ru-RU" sz="3600" dirty="0">
                <a:latin typeface="Century Gothic" pitchFamily="34" charset="0"/>
              </a:rPr>
              <a:t>. 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20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1600200"/>
          </a:xfrm>
        </p:spPr>
        <p:txBody>
          <a:bodyPr>
            <a:noAutofit/>
          </a:bodyPr>
          <a:lstStyle/>
          <a:p>
            <a:r>
              <a:rPr lang="ru-RU" b="1" dirty="0" err="1">
                <a:solidFill>
                  <a:srgbClr val="C00000"/>
                </a:solidFill>
                <a:latin typeface="Century Gothic" pitchFamily="34" charset="0"/>
              </a:rPr>
              <a:t>Кожна</a:t>
            </a:r>
            <a:r>
              <a:rPr lang="ru-RU" b="1" dirty="0">
                <a:solidFill>
                  <a:srgbClr val="C00000"/>
                </a:solidFill>
                <a:latin typeface="Century Gothic" pitchFamily="34" charset="0"/>
              </a:rPr>
              <a:t> держава проводить свою </a:t>
            </a:r>
            <a:r>
              <a:rPr lang="ru-RU" b="1" dirty="0" err="1">
                <a:solidFill>
                  <a:srgbClr val="C00000"/>
                </a:solidFill>
                <a:latin typeface="Century Gothic" pitchFamily="34" charset="0"/>
              </a:rPr>
              <a:t>політику</a:t>
            </a:r>
            <a:r>
              <a:rPr lang="ru-RU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Century Gothic" pitchFamily="34" charset="0"/>
              </a:rPr>
              <a:t>залежно</a:t>
            </a:r>
            <a:r>
              <a:rPr lang="ru-RU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Century Gothic" pitchFamily="34" charset="0"/>
              </a:rPr>
              <a:t>від</a:t>
            </a:r>
            <a:r>
              <a:rPr lang="ru-RU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Century Gothic" pitchFamily="34" charset="0"/>
              </a:rPr>
              <a:t>географічних</a:t>
            </a:r>
            <a:r>
              <a:rPr lang="ru-RU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effectLst/>
                <a:latin typeface="Century Gothic" pitchFamily="34" charset="0"/>
              </a:rPr>
              <a:t>чинників</a:t>
            </a:r>
            <a:r>
              <a:rPr lang="ru-RU" b="1" dirty="0">
                <a:solidFill>
                  <a:srgbClr val="C00000"/>
                </a:solidFill>
                <a:latin typeface="Century Gothic" pitchFamily="34" charset="0"/>
              </a:rPr>
              <a:t>: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57200" y="2667000"/>
            <a:ext cx="8229600" cy="3340291"/>
          </a:xfrm>
        </p:spPr>
        <p:txBody>
          <a:bodyPr>
            <a:normAutofit/>
          </a:bodyPr>
          <a:lstStyle/>
          <a:p>
            <a:r>
              <a:rPr lang="ru-RU" sz="3200" dirty="0" err="1">
                <a:latin typeface="Century Gothic" pitchFamily="34" charset="0"/>
              </a:rPr>
              <a:t>просторового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розташування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країни</a:t>
            </a:r>
            <a:r>
              <a:rPr lang="ru-RU" sz="3200" dirty="0">
                <a:latin typeface="Century Gothic" pitchFamily="34" charset="0"/>
              </a:rPr>
              <a:t>;</a:t>
            </a:r>
          </a:p>
          <a:p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клімату</a:t>
            </a:r>
            <a:r>
              <a:rPr lang="ru-RU" sz="3200" dirty="0">
                <a:latin typeface="Century Gothic" pitchFamily="34" charset="0"/>
              </a:rPr>
              <a:t>;</a:t>
            </a:r>
          </a:p>
          <a:p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кількості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населення</a:t>
            </a:r>
            <a:r>
              <a:rPr lang="ru-RU" sz="3200" dirty="0">
                <a:latin typeface="Century Gothic" pitchFamily="34" charset="0"/>
              </a:rPr>
              <a:t>;</a:t>
            </a:r>
          </a:p>
          <a:p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наявності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природних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ресурсів</a:t>
            </a:r>
            <a:r>
              <a:rPr lang="ru-RU" sz="3200" dirty="0">
                <a:latin typeface="Century Gothic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7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0" y="0"/>
            <a:ext cx="8077200" cy="449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3600" dirty="0">
                <a:latin typeface="Bookman Old Style" pitchFamily="18" charset="0"/>
              </a:rPr>
              <a:t>  </a:t>
            </a:r>
            <a:r>
              <a:rPr lang="ru-RU" sz="3200" dirty="0" err="1">
                <a:latin typeface="Century Gothic" pitchFamily="34" charset="0"/>
              </a:rPr>
              <a:t>Сучасний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етап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розвитку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b="1" dirty="0" err="1">
                <a:latin typeface="Century Gothic" pitchFamily="34" charset="0"/>
              </a:rPr>
              <a:t>геополітики</a:t>
            </a:r>
            <a:r>
              <a:rPr lang="ru-RU" sz="3200" b="1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характеризується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істотною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зміною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геополітичної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структури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світу</a:t>
            </a:r>
            <a:r>
              <a:rPr lang="ru-RU" sz="3200" dirty="0">
                <a:latin typeface="Century Gothic" pitchFamily="34" charset="0"/>
              </a:rPr>
              <a:t>, переглядом </a:t>
            </a:r>
            <a:r>
              <a:rPr lang="ru-RU" sz="3200" dirty="0" err="1">
                <a:latin typeface="Century Gothic" pitchFamily="34" charset="0"/>
              </a:rPr>
              <a:t>основних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класичних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теорій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геополітики</a:t>
            </a:r>
            <a:r>
              <a:rPr lang="ru-RU" sz="3200" dirty="0">
                <a:latin typeface="Century Gothic" pitchFamily="34" charset="0"/>
              </a:rPr>
              <a:t>, </a:t>
            </a:r>
            <a:r>
              <a:rPr lang="ru-RU" sz="3200" dirty="0" err="1">
                <a:latin typeface="Century Gothic" pitchFamily="34" charset="0"/>
              </a:rPr>
              <a:t>формуванням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нових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геополітичних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шкіл</a:t>
            </a:r>
            <a:r>
              <a:rPr lang="ru-RU" sz="3200" dirty="0">
                <a:latin typeface="Century Gothic" pitchFamily="34" charset="0"/>
              </a:rPr>
              <a:t>, </a:t>
            </a:r>
            <a:r>
              <a:rPr lang="ru-RU" sz="3200" dirty="0" err="1">
                <a:latin typeface="Century Gothic" pitchFamily="34" charset="0"/>
              </a:rPr>
              <a:t>відповідних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новим</a:t>
            </a:r>
            <a:r>
              <a:rPr lang="ru-RU" sz="3200" dirty="0">
                <a:latin typeface="Century Gothic" pitchFamily="34" charset="0"/>
              </a:rPr>
              <a:t> авторам </a:t>
            </a:r>
            <a:r>
              <a:rPr lang="ru-RU" sz="3200" dirty="0" err="1">
                <a:latin typeface="Century Gothic" pitchFamily="34" charset="0"/>
              </a:rPr>
              <a:t>сучасної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геополітики</a:t>
            </a:r>
            <a:endParaRPr lang="ru-RU" sz="3200" b="1" dirty="0">
              <a:latin typeface="Bookman Old Style" pitchFamily="18" charset="0"/>
            </a:endParaRPr>
          </a:p>
        </p:txBody>
      </p:sp>
      <p:pic>
        <p:nvPicPr>
          <p:cNvPr id="10242" name="Picture 2" descr="C:\Users\Марьяна\Desktop\сессия\лепська\Міжнар\безпека\безп\original-37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21238" y="3714804"/>
            <a:ext cx="4322762" cy="31431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8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8229600" cy="365759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>
                <a:latin typeface="Bookman Old Style" pitchFamily="18" charset="0"/>
              </a:rPr>
              <a:t>  </a:t>
            </a:r>
            <a:r>
              <a:rPr lang="ru-RU" sz="3600" dirty="0">
                <a:latin typeface="Century Gothic" pitchFamily="34" charset="0"/>
              </a:rPr>
              <a:t>Доктрина </a:t>
            </a:r>
            <a:r>
              <a:rPr lang="ru-RU" sz="3600" dirty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“</a:t>
            </a:r>
            <a:r>
              <a:rPr lang="ru-RU" sz="3600" b="1" dirty="0" err="1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атлантизму</a:t>
            </a:r>
            <a:r>
              <a:rPr lang="ru-RU" sz="3600" dirty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” </a:t>
            </a:r>
            <a:r>
              <a:rPr lang="ru-RU" sz="3600" dirty="0" err="1">
                <a:latin typeface="Century Gothic" pitchFamily="34" charset="0"/>
              </a:rPr>
              <a:t>була</a:t>
            </a:r>
            <a:r>
              <a:rPr lang="ru-RU" sz="3600" dirty="0">
                <a:latin typeface="Century Gothic" pitchFamily="34" charset="0"/>
              </a:rPr>
              <a:t> не просто теоретичною </a:t>
            </a:r>
            <a:r>
              <a:rPr lang="ru-RU" sz="3600" dirty="0" err="1">
                <a:latin typeface="Century Gothic" pitchFamily="34" charset="0"/>
              </a:rPr>
              <a:t>розробкою</a:t>
            </a:r>
            <a:r>
              <a:rPr lang="ru-RU" sz="3600" dirty="0">
                <a:latin typeface="Century Gothic" pitchFamily="34" charset="0"/>
              </a:rPr>
              <a:t>, а </a:t>
            </a:r>
            <a:r>
              <a:rPr lang="ru-RU" sz="3600" dirty="0" err="1">
                <a:latin typeface="Century Gothic" pitchFamily="34" charset="0"/>
              </a:rPr>
              <a:t>ідеєю</a:t>
            </a:r>
            <a:r>
              <a:rPr lang="ru-RU" sz="3600" dirty="0">
                <a:latin typeface="Century Gothic" pitchFamily="34" charset="0"/>
              </a:rPr>
              <a:t>, </a:t>
            </a:r>
            <a:r>
              <a:rPr lang="ru-RU" sz="3600" dirty="0" err="1">
                <a:latin typeface="Century Gothic" pitchFamily="34" charset="0"/>
              </a:rPr>
              <a:t>направленою</a:t>
            </a:r>
            <a:r>
              <a:rPr lang="ru-RU" sz="3600" dirty="0">
                <a:latin typeface="Century Gothic" pitchFamily="34" charset="0"/>
              </a:rPr>
              <a:t> на </a:t>
            </a:r>
            <a:r>
              <a:rPr lang="ru-RU" sz="3600" dirty="0" err="1">
                <a:latin typeface="Century Gothic" pitchFamily="34" charset="0"/>
              </a:rPr>
              <a:t>реальне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втілення</a:t>
            </a:r>
            <a:r>
              <a:rPr lang="ru-RU" sz="3600" dirty="0">
                <a:latin typeface="Century Gothic" pitchFamily="34" charset="0"/>
              </a:rPr>
              <a:t>, </a:t>
            </a:r>
            <a:r>
              <a:rPr lang="ru-RU" sz="3600" dirty="0" err="1">
                <a:latin typeface="Century Gothic" pitchFamily="34" charset="0"/>
              </a:rPr>
              <a:t>тобто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певною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політичною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програмою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урядів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атлантичних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країн</a:t>
            </a:r>
            <a:r>
              <a:rPr lang="ru-RU" sz="3600" dirty="0">
                <a:latin typeface="Century Gothic" pitchFamily="34" charset="0"/>
              </a:rPr>
              <a:t>. </a:t>
            </a:r>
          </a:p>
          <a:p>
            <a:pPr>
              <a:buNone/>
            </a:pPr>
            <a:endParaRPr lang="ru-RU" dirty="0">
              <a:latin typeface="Bookman Old Style" pitchFamily="18" charset="0"/>
            </a:endParaRPr>
          </a:p>
        </p:txBody>
      </p:sp>
      <p:pic>
        <p:nvPicPr>
          <p:cNvPr id="3" name="Picture 2" descr="C:\Users\Марьяна\Desktop\сессия\лепська\Міжнар\безпека\безп\загружено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3939363"/>
            <a:ext cx="5029200" cy="29186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4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3276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600" dirty="0" err="1">
                <a:latin typeface="Century Gothic" pitchFamily="34" charset="0"/>
              </a:rPr>
              <a:t>Ідеї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атлантизму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з</a:t>
            </a:r>
            <a:r>
              <a:rPr lang="ru-RU" sz="3600" dirty="0">
                <a:latin typeface="Century Gothic" pitchFamily="34" charset="0"/>
              </a:rPr>
              <a:t> самого початку </a:t>
            </a:r>
            <a:r>
              <a:rPr lang="ru-RU" sz="3600" dirty="0" err="1">
                <a:latin typeface="Century Gothic" pitchFamily="34" charset="0"/>
              </a:rPr>
              <a:t>містили</a:t>
            </a:r>
            <a:r>
              <a:rPr lang="ru-RU" sz="3600" dirty="0">
                <a:latin typeface="Century Gothic" pitchFamily="34" charset="0"/>
              </a:rPr>
              <a:t> в </a:t>
            </a:r>
            <a:r>
              <a:rPr lang="ru-RU" sz="3600" dirty="0" err="1">
                <a:latin typeface="Century Gothic" pitchFamily="34" charset="0"/>
              </a:rPr>
              <a:t>собі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військово-політичні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риси</a:t>
            </a:r>
            <a:r>
              <a:rPr lang="ru-RU" sz="3600" dirty="0">
                <a:latin typeface="Century Gothic" pitchFamily="34" charset="0"/>
              </a:rPr>
              <a:t>. </a:t>
            </a:r>
            <a:r>
              <a:rPr lang="ru-RU" sz="3600" dirty="0" err="1">
                <a:latin typeface="Century Gothic" pitchFamily="34" charset="0"/>
              </a:rPr>
              <a:t>Крім</a:t>
            </a:r>
            <a:r>
              <a:rPr lang="ru-RU" sz="3600" dirty="0">
                <a:latin typeface="Century Gothic" pitchFamily="34" charset="0"/>
              </a:rPr>
              <a:t> того, </a:t>
            </a:r>
            <a:r>
              <a:rPr lang="ru-RU" sz="3600" dirty="0" err="1">
                <a:latin typeface="Century Gothic" pitchFamily="34" charset="0"/>
              </a:rPr>
              <a:t>атлантизм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мав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виразну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антикомуністичну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і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антирадянську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направленість</a:t>
            </a:r>
            <a:endParaRPr lang="ru-RU" sz="36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2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304800" y="685800"/>
            <a:ext cx="8839200" cy="5321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>
                <a:latin typeface="Century Gothic" pitchFamily="34" charset="0"/>
              </a:rPr>
              <a:t>  </a:t>
            </a:r>
            <a:r>
              <a:rPr lang="ru-RU" sz="4000" b="1" dirty="0" err="1">
                <a:latin typeface="Century Gothic" pitchFamily="34" charset="0"/>
              </a:rPr>
              <a:t>Творець</a:t>
            </a:r>
            <a:r>
              <a:rPr lang="ru-RU" sz="4000" b="1" dirty="0">
                <a:latin typeface="Century Gothic" pitchFamily="34" charset="0"/>
              </a:rPr>
              <a:t>  </a:t>
            </a:r>
            <a:r>
              <a:rPr lang="ru-RU" sz="4000" b="1" dirty="0" err="1">
                <a:latin typeface="Century Gothic" pitchFamily="34" charset="0"/>
              </a:rPr>
              <a:t>сучасного</a:t>
            </a:r>
            <a:r>
              <a:rPr lang="ru-RU" sz="4000" b="1" dirty="0">
                <a:latin typeface="Century Gothic" pitchFamily="34" charset="0"/>
              </a:rPr>
              <a:t> </a:t>
            </a:r>
            <a:r>
              <a:rPr lang="ru-RU" sz="4000" b="1" dirty="0" err="1">
                <a:latin typeface="Century Gothic" pitchFamily="34" charset="0"/>
              </a:rPr>
              <a:t>атлантизму</a:t>
            </a:r>
            <a:r>
              <a:rPr lang="ru-RU" sz="4000" b="1" dirty="0">
                <a:latin typeface="Century Gothic" pitchFamily="34" charset="0"/>
              </a:rPr>
              <a:t> як </a:t>
            </a:r>
            <a:r>
              <a:rPr lang="ru-RU" sz="4000" b="1" dirty="0" err="1">
                <a:latin typeface="Century Gothic" pitchFamily="34" charset="0"/>
              </a:rPr>
              <a:t>геополітичної</a:t>
            </a:r>
            <a:r>
              <a:rPr lang="ru-RU" sz="4000" b="1" dirty="0">
                <a:latin typeface="Century Gothic" pitchFamily="34" charset="0"/>
              </a:rPr>
              <a:t> та </a:t>
            </a:r>
            <a:r>
              <a:rPr lang="ru-RU" sz="4000" b="1" dirty="0" err="1">
                <a:latin typeface="Century Gothic" pitchFamily="34" charset="0"/>
              </a:rPr>
              <a:t>стратегічної</a:t>
            </a:r>
            <a:r>
              <a:rPr lang="ru-RU" sz="4000" b="1" dirty="0">
                <a:latin typeface="Century Gothic" pitchFamily="34" charset="0"/>
              </a:rPr>
              <a:t> </a:t>
            </a:r>
            <a:r>
              <a:rPr lang="ru-RU" sz="4000" b="1" dirty="0" err="1">
                <a:latin typeface="Century Gothic" pitchFamily="34" charset="0"/>
              </a:rPr>
              <a:t>доктрини</a:t>
            </a:r>
            <a:r>
              <a:rPr lang="ru-RU" sz="4000" b="1" dirty="0">
                <a:latin typeface="Century Gothic" pitchFamily="34" charset="0"/>
              </a:rPr>
              <a:t> А. </a:t>
            </a:r>
            <a:r>
              <a:rPr lang="ru-RU" sz="4000" b="1" dirty="0" err="1">
                <a:latin typeface="Century Gothic" pitchFamily="34" charset="0"/>
              </a:rPr>
              <a:t>Мехен</a:t>
            </a:r>
            <a:endParaRPr lang="ru-RU" sz="4000" b="1" dirty="0">
              <a:latin typeface="Century Gothic" pitchFamily="34" charset="0"/>
            </a:endParaRPr>
          </a:p>
        </p:txBody>
      </p:sp>
      <p:pic>
        <p:nvPicPr>
          <p:cNvPr id="14338" name="Picture 2" descr="ÐÐ­Ð¥Ð­Ð ÐÐÐ¬Ð¤Ð ÐÐ Ð¢ÐÐÐÐ  - ÐÑÐµ Ð²ÐµÐ»Ð¸ÐºÐ¸Ðµ Ð¿Ð¾Ð»ÐºÐ¾Ð²Ð¾Ð´ÑÑ - ÐÑÐ°ÑÐºÐ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2819400"/>
            <a:ext cx="3352800" cy="37338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3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762000" y="1295400"/>
            <a:ext cx="7772400" cy="4038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>
                <a:latin typeface="Century Gothic" pitchFamily="34" charset="0"/>
              </a:rPr>
              <a:t>А.Мехен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вважав</a:t>
            </a:r>
            <a:r>
              <a:rPr lang="ru-RU" dirty="0">
                <a:latin typeface="Century Gothic" pitchFamily="34" charset="0"/>
              </a:rPr>
              <a:t>, </a:t>
            </a:r>
            <a:r>
              <a:rPr lang="ru-RU" dirty="0" err="1">
                <a:latin typeface="Century Gothic" pitchFamily="34" charset="0"/>
              </a:rPr>
              <a:t>що</a:t>
            </a:r>
            <a:r>
              <a:rPr lang="ru-RU" dirty="0">
                <a:latin typeface="Century Gothic" pitchFamily="34" charset="0"/>
              </a:rPr>
              <a:t> у </a:t>
            </a:r>
            <a:r>
              <a:rPr lang="ru-RU" dirty="0" err="1">
                <a:latin typeface="Century Gothic" pitchFamily="34" charset="0"/>
              </a:rPr>
              <a:t>цивілізаційному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розвитку</a:t>
            </a:r>
            <a:r>
              <a:rPr lang="ru-RU" dirty="0">
                <a:latin typeface="Century Gothic" pitchFamily="34" charset="0"/>
              </a:rPr>
              <a:t> США </a:t>
            </a:r>
            <a:r>
              <a:rPr lang="ru-RU" dirty="0" err="1">
                <a:latin typeface="Century Gothic" pitchFamily="34" charset="0"/>
              </a:rPr>
              <a:t>відведена</a:t>
            </a:r>
            <a:r>
              <a:rPr lang="ru-RU" dirty="0">
                <a:latin typeface="Century Gothic" pitchFamily="34" charset="0"/>
              </a:rPr>
              <a:t> " </a:t>
            </a:r>
            <a:r>
              <a:rPr lang="ru-RU" dirty="0" err="1">
                <a:latin typeface="Century Gothic" pitchFamily="34" charset="0"/>
              </a:rPr>
              <a:t>морська</a:t>
            </a:r>
            <a:r>
              <a:rPr lang="ru-RU" dirty="0">
                <a:latin typeface="Century Gothic" pitchFamily="34" charset="0"/>
              </a:rPr>
              <a:t> доля ", яка </a:t>
            </a:r>
            <a:r>
              <a:rPr lang="ru-RU" dirty="0" err="1">
                <a:latin typeface="Century Gothic" pitchFamily="34" charset="0"/>
              </a:rPr>
              <a:t>спочатку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полягає</a:t>
            </a:r>
            <a:r>
              <a:rPr lang="ru-RU" dirty="0">
                <a:latin typeface="Century Gothic" pitchFamily="34" charset="0"/>
              </a:rPr>
              <a:t> в </a:t>
            </a:r>
            <a:r>
              <a:rPr lang="ru-RU" dirty="0" err="1">
                <a:latin typeface="Century Gothic" pitchFamily="34" charset="0"/>
              </a:rPr>
              <a:t>стратегічній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інтеграції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усього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Американського</a:t>
            </a:r>
            <a:r>
              <a:rPr lang="ru-RU" dirty="0">
                <a:latin typeface="Century Gothic" pitchFamily="34" charset="0"/>
              </a:rPr>
              <a:t> континенту, а </a:t>
            </a:r>
            <a:r>
              <a:rPr lang="ru-RU" dirty="0" err="1">
                <a:latin typeface="Century Gothic" pitchFamily="34" charset="0"/>
              </a:rPr>
              <a:t>потім</a:t>
            </a:r>
            <a:r>
              <a:rPr lang="ru-RU" dirty="0">
                <a:latin typeface="Century Gothic" pitchFamily="34" charset="0"/>
              </a:rPr>
              <a:t> у </a:t>
            </a:r>
            <a:r>
              <a:rPr lang="ru-RU" dirty="0" err="1">
                <a:latin typeface="Century Gothic" pitchFamily="34" charset="0"/>
              </a:rPr>
              <a:t>встановленні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світового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панування</a:t>
            </a:r>
            <a:r>
              <a:rPr lang="ru-RU" dirty="0">
                <a:latin typeface="Century Gothic" pitchFamily="34" charset="0"/>
              </a:rPr>
              <a:t> США. Головну </a:t>
            </a:r>
            <a:r>
              <a:rPr lang="ru-RU" dirty="0" err="1">
                <a:latin typeface="Century Gothic" pitchFamily="34" charset="0"/>
              </a:rPr>
              <a:t>небезпеку</a:t>
            </a:r>
            <a:r>
              <a:rPr lang="ru-RU" dirty="0">
                <a:latin typeface="Century Gothic" pitchFamily="34" charset="0"/>
              </a:rPr>
              <a:t> для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"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морської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 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цивілізації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"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складають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континентальні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держави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Євразії</a:t>
            </a:r>
            <a:r>
              <a:rPr lang="ru-RU" dirty="0">
                <a:latin typeface="Century Gothic" pitchFamily="34" charset="0"/>
              </a:rPr>
              <a:t> - </a:t>
            </a:r>
            <a:r>
              <a:rPr lang="ru-RU" dirty="0" err="1">
                <a:latin typeface="Century Gothic" pitchFamily="34" charset="0"/>
              </a:rPr>
              <a:t>Росія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і</a:t>
            </a:r>
            <a:r>
              <a:rPr lang="ru-RU" dirty="0">
                <a:latin typeface="Century Gothic" pitchFamily="34" charset="0"/>
              </a:rPr>
              <a:t> Китай, а </a:t>
            </a:r>
            <a:r>
              <a:rPr lang="ru-RU" dirty="0" err="1">
                <a:latin typeface="Century Gothic" pitchFamily="34" charset="0"/>
              </a:rPr>
              <a:t>потім</a:t>
            </a:r>
            <a:r>
              <a:rPr lang="ru-RU">
                <a:latin typeface="Century Gothic" pitchFamily="34" charset="0"/>
              </a:rPr>
              <a:t>   Німеччина</a:t>
            </a:r>
            <a:r>
              <a:rPr lang="ru-RU" dirty="0">
                <a:latin typeface="Century Gothic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геополітики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становлення</a:t>
            </a:r>
            <a:r>
              <a:rPr lang="ru-RU" dirty="0"/>
              <a:t> як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та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міждержавних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2.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закони</a:t>
            </a:r>
            <a:r>
              <a:rPr lang="ru-RU" dirty="0"/>
              <a:t> та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геополітики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3. </a:t>
            </a:r>
            <a:r>
              <a:rPr lang="ru-RU" dirty="0" err="1"/>
              <a:t>Провідні</a:t>
            </a:r>
            <a:r>
              <a:rPr lang="ru-RU" dirty="0"/>
              <a:t> напрямки </a:t>
            </a:r>
            <a:r>
              <a:rPr lang="ru-RU" dirty="0" err="1"/>
              <a:t>геополітичних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(континентальна та </a:t>
            </a:r>
            <a:r>
              <a:rPr lang="ru-RU" dirty="0" err="1"/>
              <a:t>атлантистська</a:t>
            </a:r>
            <a:r>
              <a:rPr lang="ru-RU" dirty="0"/>
              <a:t>): </a:t>
            </a:r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сучасність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4. </a:t>
            </a:r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геополітичних</a:t>
            </a:r>
            <a:r>
              <a:rPr lang="ru-RU" dirty="0"/>
              <a:t> </a:t>
            </a:r>
            <a:r>
              <a:rPr lang="ru-RU" dirty="0" err="1"/>
              <a:t>міждержавних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Феномен </a:t>
            </a:r>
            <a:r>
              <a:rPr lang="ru-RU" dirty="0" err="1"/>
              <a:t>наддержавності</a:t>
            </a:r>
            <a:r>
              <a:rPr lang="ru-RU" dirty="0"/>
              <a:t>, </a:t>
            </a:r>
            <a:r>
              <a:rPr lang="ru-RU" dirty="0" err="1"/>
              <a:t>гегемонізму</a:t>
            </a:r>
            <a:r>
              <a:rPr lang="ru-RU" dirty="0"/>
              <a:t>, глобального </a:t>
            </a:r>
            <a:r>
              <a:rPr lang="ru-RU" dirty="0" err="1"/>
              <a:t>панування</a:t>
            </a:r>
            <a:r>
              <a:rPr lang="ru-RU" dirty="0"/>
              <a:t> та </a:t>
            </a:r>
            <a:r>
              <a:rPr lang="ru-RU" dirty="0" err="1"/>
              <a:t>лідерства</a:t>
            </a:r>
            <a:r>
              <a:rPr lang="ru-RU" dirty="0"/>
              <a:t>, </a:t>
            </a:r>
            <a:r>
              <a:rPr lang="ru-RU" dirty="0" err="1"/>
              <a:t>геополітичної</a:t>
            </a:r>
            <a:r>
              <a:rPr lang="ru-RU" dirty="0"/>
              <a:t> </a:t>
            </a:r>
            <a:r>
              <a:rPr lang="ru-RU" dirty="0" err="1"/>
              <a:t>конфронтації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ізоляції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1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8153400" cy="2057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200" dirty="0">
                <a:latin typeface="Century Gothic" pitchFamily="34" charset="0"/>
              </a:rPr>
              <a:t>  У 60 - 80-х </a:t>
            </a:r>
            <a:r>
              <a:rPr lang="ru-RU" sz="3200" dirty="0" err="1">
                <a:latin typeface="Century Gothic" pitchFamily="34" charset="0"/>
              </a:rPr>
              <a:t>рр</a:t>
            </a:r>
            <a:r>
              <a:rPr lang="ru-RU" sz="3200" dirty="0">
                <a:latin typeface="Century Gothic" pitchFamily="34" charset="0"/>
              </a:rPr>
              <a:t>. ХХ ст. </a:t>
            </a:r>
            <a:r>
              <a:rPr lang="ru-RU" sz="3200" dirty="0" err="1">
                <a:latin typeface="Century Gothic" pitchFamily="34" charset="0"/>
              </a:rPr>
              <a:t>набув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розвитку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континенталізм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. </a:t>
            </a:r>
            <a:r>
              <a:rPr lang="ru-RU" sz="3200" dirty="0" err="1">
                <a:latin typeface="Century Gothic" pitchFamily="34" charset="0"/>
              </a:rPr>
              <a:t>Його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завданням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було</a:t>
            </a:r>
            <a:r>
              <a:rPr lang="ru-RU" sz="3200" dirty="0">
                <a:latin typeface="Century Gothic" pitchFamily="34" charset="0"/>
              </a:rPr>
              <a:t> на </a:t>
            </a:r>
            <a:r>
              <a:rPr lang="ru-RU" sz="3200" dirty="0" err="1">
                <a:latin typeface="Century Gothic" pitchFamily="34" charset="0"/>
              </a:rPr>
              <a:t>ідеологічному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рівні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протистояти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атлантизму</a:t>
            </a:r>
            <a:r>
              <a:rPr lang="ru-RU" sz="3200" dirty="0">
                <a:latin typeface="Century Gothic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3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57200" y="1600199"/>
            <a:ext cx="8229600" cy="266700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200" dirty="0">
                <a:latin typeface="Book Antiqua" pitchFamily="18" charset="0"/>
              </a:rPr>
              <a:t>  </a:t>
            </a:r>
            <a:r>
              <a:rPr lang="ru-RU" sz="3200" dirty="0" err="1">
                <a:latin typeface="Century Gothic" pitchFamily="34" charset="0"/>
              </a:rPr>
              <a:t>Представниками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є</a:t>
            </a:r>
            <a:r>
              <a:rPr lang="ru-RU" sz="3200" dirty="0">
                <a:latin typeface="Century Gothic" pitchFamily="34" charset="0"/>
              </a:rPr>
              <a:t> так </a:t>
            </a:r>
            <a:r>
              <a:rPr lang="ru-RU" sz="3200" dirty="0" err="1">
                <a:latin typeface="Century Gothic" pitchFamily="34" charset="0"/>
              </a:rPr>
              <a:t>звані</a:t>
            </a:r>
            <a:r>
              <a:rPr lang="ru-RU" sz="3200" dirty="0">
                <a:latin typeface="Century Gothic" pitchFamily="34" charset="0"/>
              </a:rPr>
              <a:t> «</a:t>
            </a:r>
            <a:r>
              <a:rPr lang="ru-RU" sz="3200" dirty="0" err="1">
                <a:latin typeface="Century Gothic" pitchFamily="34" charset="0"/>
              </a:rPr>
              <a:t>нові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праві</a:t>
            </a:r>
            <a:r>
              <a:rPr lang="ru-RU" sz="3200" dirty="0">
                <a:latin typeface="Century Gothic" pitchFamily="34" charset="0"/>
              </a:rPr>
              <a:t>», </a:t>
            </a:r>
            <a:r>
              <a:rPr lang="ru-RU" sz="3200" dirty="0" err="1">
                <a:latin typeface="Century Gothic" pitchFamily="34" charset="0"/>
              </a:rPr>
              <a:t>що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чітко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сформувалися</a:t>
            </a:r>
            <a:r>
              <a:rPr lang="ru-RU" sz="3200" dirty="0">
                <a:latin typeface="Century Gothic" pitchFamily="34" charset="0"/>
              </a:rPr>
              <a:t> як </a:t>
            </a:r>
            <a:r>
              <a:rPr lang="ru-RU" sz="3200" dirty="0" err="1">
                <a:latin typeface="Century Gothic" pitchFamily="34" charset="0"/>
              </a:rPr>
              <a:t>течія</a:t>
            </a:r>
            <a:r>
              <a:rPr lang="ru-RU" sz="3200" dirty="0">
                <a:latin typeface="Century Gothic" pitchFamily="34" charset="0"/>
              </a:rPr>
              <a:t> у </a:t>
            </a:r>
            <a:r>
              <a:rPr lang="ru-RU" sz="3200" dirty="0" err="1">
                <a:latin typeface="Century Gothic" pitchFamily="34" charset="0"/>
              </a:rPr>
              <a:t>Франції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наприкінці</a:t>
            </a:r>
            <a:r>
              <a:rPr lang="ru-RU" sz="3200" dirty="0">
                <a:latin typeface="Century Gothic" pitchFamily="34" charset="0"/>
              </a:rPr>
              <a:t> 60-х </a:t>
            </a:r>
            <a:r>
              <a:rPr lang="ru-RU" sz="3200" dirty="0" err="1">
                <a:latin typeface="Century Gothic" pitchFamily="34" charset="0"/>
              </a:rPr>
              <a:t>рр</a:t>
            </a:r>
            <a:r>
              <a:rPr lang="ru-RU" sz="3200" dirty="0">
                <a:latin typeface="Century Gothic" pitchFamily="34" charset="0"/>
              </a:rPr>
              <a:t>. ХХ ст. </a:t>
            </a:r>
            <a:r>
              <a:rPr lang="ru-RU" sz="3200" dirty="0" err="1">
                <a:latin typeface="Century Gothic" pitchFamily="34" charset="0"/>
              </a:rPr>
              <a:t>під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впливом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поглядів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лідера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цього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руху</a:t>
            </a:r>
            <a:r>
              <a:rPr lang="ru-RU" sz="3200" dirty="0">
                <a:latin typeface="Century Gothic" pitchFamily="34" charset="0"/>
              </a:rPr>
              <a:t> - </a:t>
            </a:r>
            <a:r>
              <a:rPr lang="ru-RU" sz="3200" dirty="0" err="1">
                <a:latin typeface="Century Gothic" pitchFamily="34" charset="0"/>
              </a:rPr>
              <a:t>філософа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публіциста</a:t>
            </a:r>
            <a:r>
              <a:rPr lang="ru-RU" sz="3200" dirty="0">
                <a:latin typeface="Century Gothic" pitchFamily="34" charset="0"/>
              </a:rPr>
              <a:t> Алена де Бенуа. 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20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077200" cy="2895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200" dirty="0">
                <a:latin typeface="Bookman Old Style" pitchFamily="18" charset="0"/>
              </a:rPr>
              <a:t>  </a:t>
            </a:r>
            <a:r>
              <a:rPr lang="ru-RU" sz="3200" dirty="0" err="1">
                <a:latin typeface="Century Gothic" pitchFamily="34" charset="0"/>
              </a:rPr>
              <a:t>Фундаментальних</a:t>
            </a:r>
            <a:r>
              <a:rPr lang="ru-RU" sz="3200" dirty="0">
                <a:latin typeface="Century Gothic" pitchFamily="34" charset="0"/>
              </a:rPr>
              <a:t> принципом </a:t>
            </a:r>
            <a:r>
              <a:rPr lang="ru-RU" sz="3200" dirty="0" err="1">
                <a:latin typeface="Century Gothic" pitchFamily="34" charset="0"/>
              </a:rPr>
              <a:t>ідеології</a:t>
            </a:r>
            <a:r>
              <a:rPr lang="ru-RU" sz="3200" dirty="0">
                <a:latin typeface="Century Gothic" pitchFamily="34" charset="0"/>
              </a:rPr>
              <a:t> «</a:t>
            </a:r>
            <a:r>
              <a:rPr lang="ru-RU" sz="3200" dirty="0" err="1">
                <a:latin typeface="Century Gothic" pitchFamily="34" charset="0"/>
              </a:rPr>
              <a:t>нових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правих</a:t>
            </a:r>
            <a:r>
              <a:rPr lang="ru-RU" sz="3200" dirty="0">
                <a:latin typeface="Century Gothic" pitchFamily="34" charset="0"/>
              </a:rPr>
              <a:t>», аналоги </a:t>
            </a:r>
            <a:r>
              <a:rPr lang="ru-RU" sz="3200" dirty="0" err="1">
                <a:latin typeface="Century Gothic" pitchFamily="34" charset="0"/>
              </a:rPr>
              <a:t>якої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незабаром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з’явилися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і</a:t>
            </a:r>
            <a:r>
              <a:rPr lang="ru-RU" sz="3200" dirty="0">
                <a:latin typeface="Century Gothic" pitchFamily="34" charset="0"/>
              </a:rPr>
              <a:t> в </a:t>
            </a:r>
            <a:r>
              <a:rPr lang="ru-RU" sz="3200" dirty="0" err="1">
                <a:latin typeface="Century Gothic" pitchFamily="34" charset="0"/>
              </a:rPr>
              <a:t>інших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європейських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країнах</a:t>
            </a:r>
            <a:r>
              <a:rPr lang="ru-RU" sz="3200" dirty="0">
                <a:latin typeface="Century Gothic" pitchFamily="34" charset="0"/>
              </a:rPr>
              <a:t>, </a:t>
            </a:r>
            <a:r>
              <a:rPr lang="ru-RU" sz="3200" dirty="0" err="1">
                <a:latin typeface="Century Gothic" pitchFamily="34" charset="0"/>
              </a:rPr>
              <a:t>був</a:t>
            </a:r>
            <a:r>
              <a:rPr lang="ru-RU" sz="3200" dirty="0">
                <a:latin typeface="Century Gothic" pitchFamily="34" charset="0"/>
              </a:rPr>
              <a:t> принцип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«</a:t>
            </a:r>
            <a:r>
              <a:rPr lang="ru-RU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континентальної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 </a:t>
            </a:r>
            <a:r>
              <a:rPr lang="ru-RU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геополітики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»</a:t>
            </a:r>
          </a:p>
        </p:txBody>
      </p:sp>
      <p:pic>
        <p:nvPicPr>
          <p:cNvPr id="11266" name="Picture 2" descr="C:\Users\Марьяна\Desktop\сессия\лепська\Міжнар\безпека\безп\загружено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4114800"/>
            <a:ext cx="4038600" cy="2431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29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8458200" cy="4038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000" dirty="0">
                <a:latin typeface="Century Gothic" pitchFamily="34" charset="0"/>
              </a:rPr>
              <a:t>  Проектом </a:t>
            </a:r>
            <a:r>
              <a:rPr lang="ru-RU" sz="4000" b="1" dirty="0">
                <a:latin typeface="Century Gothic" pitchFamily="34" charset="0"/>
              </a:rPr>
              <a:t>«</a:t>
            </a:r>
            <a:r>
              <a:rPr lang="ru-RU" sz="4000" b="1" dirty="0" err="1">
                <a:latin typeface="Century Gothic" pitchFamily="34" charset="0"/>
              </a:rPr>
              <a:t>нових</a:t>
            </a:r>
            <a:r>
              <a:rPr lang="ru-RU" sz="4000" b="1" dirty="0">
                <a:latin typeface="Century Gothic" pitchFamily="34" charset="0"/>
              </a:rPr>
              <a:t> </a:t>
            </a:r>
            <a:r>
              <a:rPr lang="ru-RU" sz="4000" b="1" dirty="0" err="1">
                <a:latin typeface="Century Gothic" pitchFamily="34" charset="0"/>
              </a:rPr>
              <a:t>правих</a:t>
            </a:r>
            <a:r>
              <a:rPr lang="ru-RU" sz="4000" b="1" dirty="0">
                <a:latin typeface="Century Gothic" pitchFamily="34" charset="0"/>
              </a:rPr>
              <a:t>» </a:t>
            </a:r>
            <a:r>
              <a:rPr lang="ru-RU" sz="4000" dirty="0">
                <a:latin typeface="Century Gothic" pitchFamily="34" charset="0"/>
              </a:rPr>
              <a:t>стала </a:t>
            </a:r>
            <a:r>
              <a:rPr lang="ru-RU" sz="4000" dirty="0" err="1">
                <a:latin typeface="Century Gothic" pitchFamily="34" charset="0"/>
              </a:rPr>
              <a:t>інтеграція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Європи</a:t>
            </a:r>
            <a:r>
              <a:rPr lang="ru-RU" sz="4000" dirty="0">
                <a:latin typeface="Century Gothic" pitchFamily="34" charset="0"/>
              </a:rPr>
              <a:t> до </a:t>
            </a:r>
            <a:r>
              <a:rPr lang="ru-RU" sz="4000" b="1" dirty="0">
                <a:latin typeface="Century Gothic" pitchFamily="34" charset="0"/>
              </a:rPr>
              <a:t>«</a:t>
            </a:r>
            <a:r>
              <a:rPr lang="ru-RU" sz="4000" b="1" dirty="0" err="1">
                <a:latin typeface="Century Gothic" pitchFamily="34" charset="0"/>
              </a:rPr>
              <a:t>Федеральної</a:t>
            </a:r>
            <a:r>
              <a:rPr lang="ru-RU" sz="4000" b="1" dirty="0">
                <a:latin typeface="Century Gothic" pitchFamily="34" charset="0"/>
              </a:rPr>
              <a:t> </a:t>
            </a:r>
            <a:r>
              <a:rPr lang="ru-RU" sz="4000" b="1" dirty="0" err="1">
                <a:latin typeface="Century Gothic" pitchFamily="34" charset="0"/>
              </a:rPr>
              <a:t>Імперії</a:t>
            </a:r>
            <a:r>
              <a:rPr lang="ru-RU" sz="4000" b="1" dirty="0">
                <a:latin typeface="Century Gothic" pitchFamily="34" charset="0"/>
              </a:rPr>
              <a:t>»</a:t>
            </a:r>
            <a:r>
              <a:rPr lang="ru-RU" sz="4000" dirty="0">
                <a:latin typeface="Century Gothic" pitchFamily="34" charset="0"/>
              </a:rPr>
              <a:t>, </a:t>
            </a:r>
            <a:r>
              <a:rPr lang="ru-RU" sz="4000" dirty="0" err="1">
                <a:latin typeface="Century Gothic" pitchFamily="34" charset="0"/>
              </a:rPr>
              <a:t>спроможної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протистояти</a:t>
            </a:r>
            <a:r>
              <a:rPr lang="ru-RU" sz="4000" dirty="0">
                <a:latin typeface="Century Gothic" pitchFamily="34" charset="0"/>
              </a:rPr>
              <a:t> Заходу </a:t>
            </a:r>
            <a:r>
              <a:rPr lang="ru-RU" sz="4000" dirty="0" err="1">
                <a:latin typeface="Century Gothic" pitchFamily="34" charset="0"/>
              </a:rPr>
              <a:t>і</a:t>
            </a:r>
            <a:r>
              <a:rPr lang="ru-RU" sz="4000" dirty="0">
                <a:latin typeface="Century Gothic" pitchFamily="34" charset="0"/>
              </a:rPr>
              <a:t> США.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8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304800" y="533400"/>
            <a:ext cx="5791200" cy="5715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600" dirty="0">
                <a:latin typeface="Century Gothic" pitchFamily="34" charset="0"/>
              </a:rPr>
              <a:t>  </a:t>
            </a:r>
            <a:r>
              <a:rPr lang="ru-RU" sz="3600" dirty="0" err="1">
                <a:latin typeface="Century Gothic" pitchFamily="34" charset="0"/>
              </a:rPr>
              <a:t>Континенталістська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орієнтація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бельгійського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геополітика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і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публіциста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b="1" dirty="0" err="1">
                <a:latin typeface="Century Gothic" pitchFamily="34" charset="0"/>
              </a:rPr>
              <a:t>Робера</a:t>
            </a:r>
            <a:r>
              <a:rPr lang="ru-RU" sz="3600" b="1" dirty="0">
                <a:latin typeface="Century Gothic" pitchFamily="34" charset="0"/>
              </a:rPr>
              <a:t> </a:t>
            </a:r>
            <a:r>
              <a:rPr lang="ru-RU" sz="3600" b="1" dirty="0" err="1">
                <a:latin typeface="Century Gothic" pitchFamily="34" charset="0"/>
              </a:rPr>
              <a:t>Стойкерса</a:t>
            </a:r>
            <a:r>
              <a:rPr lang="ru-RU" sz="3600" b="1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полягає</a:t>
            </a:r>
            <a:r>
              <a:rPr lang="ru-RU" sz="3600" dirty="0">
                <a:latin typeface="Century Gothic" pitchFamily="34" charset="0"/>
              </a:rPr>
              <a:t> в </a:t>
            </a:r>
            <a:r>
              <a:rPr lang="ru-RU" sz="3600" dirty="0" err="1">
                <a:latin typeface="Century Gothic" pitchFamily="34" charset="0"/>
              </a:rPr>
              <a:t>активізації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співробітництва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Європи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з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країнами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Третього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Світу</a:t>
            </a:r>
            <a:endParaRPr lang="ru-RU" sz="3600" dirty="0">
              <a:latin typeface="Century Gothic" pitchFamily="34" charset="0"/>
            </a:endParaRPr>
          </a:p>
        </p:txBody>
      </p:sp>
      <p:pic>
        <p:nvPicPr>
          <p:cNvPr id="6146" name="Picture 2" descr="C:\Users\Марьяна\Desktop\сессия\лепська\Міжнар\безпека\безп\загружено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1676400"/>
            <a:ext cx="2609850" cy="349773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Прямоугольник 3"/>
          <p:cNvSpPr/>
          <p:nvPr/>
        </p:nvSpPr>
        <p:spPr>
          <a:xfrm>
            <a:off x="6553200" y="5257800"/>
            <a:ext cx="2135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latin typeface="Century Gothic" pitchFamily="34" charset="0"/>
              </a:rPr>
              <a:t>Робер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Стойкерс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20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Марьяна\Desktop\сессия\лепська\Міжнар\безпека\безп\загружено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3343677"/>
            <a:ext cx="5638800" cy="35143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0" y="457200"/>
            <a:ext cx="7924800" cy="2743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>
                <a:latin typeface="Bookman Old Style" pitchFamily="18" charset="0"/>
              </a:rPr>
              <a:t>   </a:t>
            </a:r>
            <a:r>
              <a:rPr lang="ru-RU" sz="3200" dirty="0" err="1">
                <a:latin typeface="Century Gothic" pitchFamily="34" charset="0"/>
              </a:rPr>
              <a:t>Американська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версія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атлантизму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опанувала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провідні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ідеологічні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позиції</a:t>
            </a:r>
            <a:r>
              <a:rPr lang="ru-RU" sz="3200" dirty="0">
                <a:latin typeface="Century Gothic" pitchFamily="34" charset="0"/>
              </a:rPr>
              <a:t> в </a:t>
            </a:r>
            <a:r>
              <a:rPr lang="ru-RU" sz="3200" dirty="0" err="1">
                <a:latin typeface="Century Gothic" pitchFamily="34" charset="0"/>
              </a:rPr>
              <a:t>Європі</a:t>
            </a:r>
            <a:r>
              <a:rPr lang="ru-RU" sz="3200" dirty="0">
                <a:latin typeface="Century Gothic" pitchFamily="34" charset="0"/>
              </a:rPr>
              <a:t>, </a:t>
            </a:r>
            <a:r>
              <a:rPr lang="ru-RU" sz="3200" dirty="0" err="1">
                <a:latin typeface="Century Gothic" pitchFamily="34" charset="0"/>
              </a:rPr>
              <a:t>залишивши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проекти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континенталістів</a:t>
            </a:r>
            <a:r>
              <a:rPr lang="ru-RU" sz="3200" dirty="0">
                <a:latin typeface="Century Gothic" pitchFamily="34" charset="0"/>
              </a:rPr>
              <a:t> у </a:t>
            </a:r>
            <a:r>
              <a:rPr lang="ru-RU" sz="3200" dirty="0" err="1">
                <a:latin typeface="Century Gothic" pitchFamily="34" charset="0"/>
              </a:rPr>
              <a:t>спадщину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окремим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опозиційним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угрупованням</a:t>
            </a:r>
            <a:r>
              <a:rPr lang="ru-RU" sz="3200" dirty="0">
                <a:latin typeface="Century Gothic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5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686800" cy="312420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latin typeface="Bookman Old Style" pitchFamily="18" charset="0"/>
              </a:rPr>
              <a:t>  </a:t>
            </a:r>
            <a:r>
              <a:rPr lang="ru-RU" sz="4000" dirty="0">
                <a:latin typeface="Century Gothic" pitchFamily="34" charset="0"/>
              </a:rPr>
              <a:t>Одним </a:t>
            </a:r>
            <a:r>
              <a:rPr lang="ru-RU" sz="4000" dirty="0" err="1">
                <a:latin typeface="Century Gothic" pitchFamily="34" charset="0"/>
              </a:rPr>
              <a:t>з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ключових</a:t>
            </a:r>
            <a:r>
              <a:rPr lang="ru-RU" sz="4000" dirty="0">
                <a:latin typeface="Century Gothic" pitchFamily="34" charset="0"/>
              </a:rPr>
              <a:t> понять </a:t>
            </a:r>
            <a:r>
              <a:rPr lang="ru-RU" sz="4000" dirty="0" err="1">
                <a:latin typeface="Century Gothic" pitchFamily="34" charset="0"/>
              </a:rPr>
              <a:t>сучасної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світової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політики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dirty="0" err="1">
                <a:latin typeface="Century Gothic" pitchFamily="34" charset="0"/>
              </a:rPr>
              <a:t>є</a:t>
            </a:r>
            <a:r>
              <a:rPr lang="ru-RU" sz="4000" dirty="0">
                <a:latin typeface="Century Gothic" pitchFamily="34" charset="0"/>
              </a:rPr>
              <a:t> </a:t>
            </a:r>
            <a:r>
              <a:rPr lang="ru-RU" sz="4000" b="1" dirty="0" err="1">
                <a:solidFill>
                  <a:srgbClr val="C00000"/>
                </a:solidFill>
                <a:latin typeface="Century Gothic" pitchFamily="34" charset="0"/>
              </a:rPr>
              <a:t>лідерство</a:t>
            </a:r>
            <a:r>
              <a:rPr lang="ru-RU" sz="40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т</a:t>
            </a:r>
            <a:r>
              <a:rPr lang="ru-RU" sz="4000" dirty="0">
                <a:latin typeface="Century Gothic" pitchFamily="34" charset="0"/>
              </a:rPr>
              <a:t>а </a:t>
            </a:r>
            <a:r>
              <a:rPr lang="ru-RU" sz="4000" b="1" dirty="0" err="1">
                <a:solidFill>
                  <a:srgbClr val="C00000"/>
                </a:solidFill>
                <a:latin typeface="Century Gothic" pitchFamily="34" charset="0"/>
              </a:rPr>
              <a:t>держави-лідери</a:t>
            </a:r>
            <a:r>
              <a:rPr lang="ru-RU" sz="40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4000" b="1" dirty="0" err="1">
                <a:solidFill>
                  <a:srgbClr val="C00000"/>
                </a:solidFill>
                <a:latin typeface="Century Gothic" pitchFamily="34" charset="0"/>
              </a:rPr>
              <a:t>міжнародної</a:t>
            </a:r>
            <a:r>
              <a:rPr lang="ru-RU" sz="40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4000" b="1" dirty="0" err="1">
                <a:solidFill>
                  <a:srgbClr val="C00000"/>
                </a:solidFill>
                <a:latin typeface="Century Gothic" pitchFamily="34" charset="0"/>
              </a:rPr>
              <a:t>спільноти</a:t>
            </a:r>
            <a:r>
              <a:rPr lang="ru-RU" sz="4000" dirty="0">
                <a:latin typeface="Century Gothic" pitchFamily="34" charset="0"/>
              </a:rPr>
              <a:t>.</a:t>
            </a:r>
          </a:p>
          <a:p>
            <a:endParaRPr lang="ru-RU" sz="4000" dirty="0">
              <a:latin typeface="Century Gothic" pitchFamily="34" charset="0"/>
            </a:endParaRPr>
          </a:p>
          <a:p>
            <a:pPr>
              <a:buNone/>
            </a:pPr>
            <a:endParaRPr lang="ru-RU" sz="40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9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3886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200" b="1" dirty="0">
                <a:solidFill>
                  <a:srgbClr val="C00000"/>
                </a:solidFill>
                <a:latin typeface="Century Gothic" pitchFamily="34" charset="0"/>
              </a:rPr>
              <a:t>  </a:t>
            </a:r>
            <a:r>
              <a:rPr lang="ru-RU" sz="4800" b="1" dirty="0" err="1">
                <a:solidFill>
                  <a:srgbClr val="C00000"/>
                </a:solidFill>
                <a:latin typeface="Century Gothic" pitchFamily="34" charset="0"/>
              </a:rPr>
              <a:t>Лідерство</a:t>
            </a:r>
            <a:r>
              <a:rPr lang="ru-RU" sz="48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200" dirty="0">
                <a:latin typeface="Century Gothic" pitchFamily="34" charset="0"/>
              </a:rPr>
              <a:t>в широкому </a:t>
            </a:r>
            <a:r>
              <a:rPr lang="ru-RU" sz="3200" dirty="0" err="1">
                <a:latin typeface="Century Gothic" pitchFamily="34" charset="0"/>
              </a:rPr>
              <a:t>сенсі</a:t>
            </a:r>
            <a:r>
              <a:rPr lang="ru-RU" sz="3200" dirty="0">
                <a:latin typeface="Century Gothic" pitchFamily="34" charset="0"/>
              </a:rPr>
              <a:t> ми </a:t>
            </a:r>
            <a:r>
              <a:rPr lang="ru-RU" sz="3200" dirty="0" err="1">
                <a:latin typeface="Century Gothic" pitchFamily="34" charset="0"/>
              </a:rPr>
              <a:t>можемо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визначити</a:t>
            </a:r>
            <a:r>
              <a:rPr lang="ru-RU" sz="3200" dirty="0">
                <a:latin typeface="Century Gothic" pitchFamily="34" charset="0"/>
              </a:rPr>
              <a:t>, як </a:t>
            </a:r>
            <a:r>
              <a:rPr lang="ru-RU" sz="3200" dirty="0" err="1">
                <a:latin typeface="Century Gothic" pitchFamily="34" charset="0"/>
              </a:rPr>
              <a:t>невідчужені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суб’єктно-об’єктні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відносини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домінування</a:t>
            </a:r>
            <a:r>
              <a:rPr lang="ru-RU" sz="3200" dirty="0">
                <a:latin typeface="Century Gothic" pitchFamily="34" charset="0"/>
              </a:rPr>
              <a:t> та </a:t>
            </a:r>
            <a:r>
              <a:rPr lang="ru-RU" sz="3200" dirty="0" err="1">
                <a:latin typeface="Century Gothic" pitchFamily="34" charset="0"/>
              </a:rPr>
              <a:t>підкорення</a:t>
            </a:r>
            <a:r>
              <a:rPr lang="ru-RU" sz="3200" dirty="0">
                <a:latin typeface="Century Gothic" pitchFamily="34" charset="0"/>
              </a:rPr>
              <a:t>, </a:t>
            </a:r>
            <a:r>
              <a:rPr lang="ru-RU" sz="3200" dirty="0" err="1">
                <a:latin typeface="Century Gothic" pitchFamily="34" charset="0"/>
              </a:rPr>
              <a:t>впливу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та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слідування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із</a:t>
            </a:r>
            <a:r>
              <a:rPr lang="ru-RU" sz="3200" dirty="0">
                <a:latin typeface="Century Gothic" pitchFamily="34" charset="0"/>
              </a:rPr>
              <a:t> приводу </a:t>
            </a:r>
            <a:r>
              <a:rPr lang="ru-RU" sz="3200" dirty="0" err="1">
                <a:latin typeface="Century Gothic" pitchFamily="34" charset="0"/>
              </a:rPr>
              <a:t>завоювання</a:t>
            </a:r>
            <a:r>
              <a:rPr lang="ru-RU" sz="3200" dirty="0">
                <a:latin typeface="Century Gothic" pitchFamily="34" charset="0"/>
              </a:rPr>
              <a:t>, </a:t>
            </a:r>
            <a:r>
              <a:rPr lang="ru-RU" sz="3200" dirty="0" err="1">
                <a:latin typeface="Century Gothic" pitchFamily="34" charset="0"/>
              </a:rPr>
              <a:t>утримання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й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використання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влади</a:t>
            </a:r>
            <a:r>
              <a:rPr lang="ru-RU" sz="3200" dirty="0">
                <a:latin typeface="Century Gothic" pitchFamily="34" charset="0"/>
              </a:rPr>
              <a:t>”</a:t>
            </a:r>
          </a:p>
        </p:txBody>
      </p:sp>
      <p:pic>
        <p:nvPicPr>
          <p:cNvPr id="12290" name="Picture 2" descr="C:\Users\Марьяна\Desktop\сессия\лепська\Міжнар\безпека\безп\загружен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1" y="3292086"/>
            <a:ext cx="6781800" cy="35659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4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>
            <a:normAutofit/>
          </a:bodyPr>
          <a:lstStyle/>
          <a:p>
            <a:r>
              <a:rPr lang="ru-RU" sz="4800" b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К</a:t>
            </a:r>
            <a:r>
              <a:rPr lang="ru-RU" sz="4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ритерії</a:t>
            </a: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 </a:t>
            </a:r>
            <a:r>
              <a:rPr lang="ru-RU" sz="4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лідерства</a:t>
            </a: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: 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7848600" cy="396239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dirty="0" err="1">
                <a:latin typeface="Century Gothic" pitchFamily="34" charset="0"/>
              </a:rPr>
              <a:t>військова</a:t>
            </a:r>
            <a:r>
              <a:rPr lang="ru-RU" sz="3600" dirty="0">
                <a:latin typeface="Century Gothic" pitchFamily="34" charset="0"/>
              </a:rPr>
              <a:t> сила;</a:t>
            </a:r>
          </a:p>
          <a:p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науковотехнічний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потенціал</a:t>
            </a:r>
            <a:r>
              <a:rPr lang="ru-RU" sz="3600" dirty="0">
                <a:latin typeface="Century Gothic" pitchFamily="34" charset="0"/>
              </a:rPr>
              <a:t>;</a:t>
            </a:r>
          </a:p>
          <a:p>
            <a:r>
              <a:rPr lang="ru-RU" sz="3600" dirty="0" err="1">
                <a:latin typeface="Century Gothic" pitchFamily="34" charset="0"/>
              </a:rPr>
              <a:t>виробничоекономічний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потенціал</a:t>
            </a:r>
            <a:r>
              <a:rPr lang="ru-RU" sz="3600" dirty="0">
                <a:latin typeface="Century Gothic" pitchFamily="34" charset="0"/>
              </a:rPr>
              <a:t>;</a:t>
            </a:r>
          </a:p>
          <a:p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організаційний</a:t>
            </a:r>
            <a:r>
              <a:rPr lang="ru-RU" sz="3600" dirty="0">
                <a:latin typeface="Century Gothic" pitchFamily="34" charset="0"/>
              </a:rPr>
              <a:t> ресурс;</a:t>
            </a:r>
          </a:p>
          <a:p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сукупний</a:t>
            </a:r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3600" dirty="0" err="1">
                <a:latin typeface="Century Gothic" pitchFamily="34" charset="0"/>
              </a:rPr>
              <a:t>креативний</a:t>
            </a:r>
            <a:r>
              <a:rPr lang="ru-RU" sz="3600" dirty="0">
                <a:latin typeface="Century Gothic" pitchFamily="34" charset="0"/>
              </a:rPr>
              <a:t> ресурс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3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0" y="0"/>
            <a:ext cx="8229600" cy="380999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>
                <a:latin typeface="Bookman Old Style" pitchFamily="18" charset="0"/>
              </a:rPr>
              <a:t>  </a:t>
            </a:r>
            <a:r>
              <a:rPr lang="ru-RU" sz="3200" dirty="0" err="1">
                <a:latin typeface="Century Gothic" pitchFamily="34" charset="0"/>
              </a:rPr>
              <a:t>Тісно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пов’язана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з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громадянським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суспільством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b="1" dirty="0" err="1">
                <a:latin typeface="Century Gothic" pitchFamily="34" charset="0"/>
              </a:rPr>
              <a:t>гегемонія</a:t>
            </a:r>
            <a:r>
              <a:rPr lang="ru-RU" sz="3200" b="1" dirty="0">
                <a:latin typeface="Century Gothic" pitchFamily="34" charset="0"/>
              </a:rPr>
              <a:t>.</a:t>
            </a:r>
            <a:r>
              <a:rPr lang="ru-RU" sz="3200" dirty="0">
                <a:latin typeface="Century Gothic" pitchFamily="34" charset="0"/>
              </a:rPr>
              <a:t> Сила </a:t>
            </a:r>
            <a:r>
              <a:rPr lang="ru-RU" sz="3200" dirty="0" err="1">
                <a:latin typeface="Century Gothic" pitchFamily="34" charset="0"/>
              </a:rPr>
              <a:t>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життєздатність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громадянського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суспільства</a:t>
            </a:r>
            <a:r>
              <a:rPr lang="ru-RU" sz="3200" dirty="0">
                <a:latin typeface="Century Gothic" pitchFamily="34" charset="0"/>
              </a:rPr>
              <a:t> (</a:t>
            </a:r>
            <a:r>
              <a:rPr lang="ru-RU" sz="3200" dirty="0" err="1">
                <a:latin typeface="Century Gothic" pitchFamily="34" charset="0"/>
              </a:rPr>
              <a:t>тобто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ступінь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складності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соціальних</a:t>
            </a:r>
            <a:r>
              <a:rPr lang="ru-RU" sz="3200" dirty="0">
                <a:latin typeface="Century Gothic" pitchFamily="34" charset="0"/>
              </a:rPr>
              <a:t>, </a:t>
            </a:r>
            <a:r>
              <a:rPr lang="ru-RU" sz="3200" dirty="0" err="1">
                <a:latin typeface="Century Gothic" pitchFamily="34" charset="0"/>
              </a:rPr>
              <a:t>економічних</a:t>
            </a:r>
            <a:r>
              <a:rPr lang="ru-RU" sz="3200" dirty="0">
                <a:latin typeface="Century Gothic" pitchFamily="34" charset="0"/>
              </a:rPr>
              <a:t> та </a:t>
            </a:r>
            <a:r>
              <a:rPr lang="ru-RU" sz="3200" dirty="0" err="1">
                <a:latin typeface="Century Gothic" pitchFamily="34" charset="0"/>
              </a:rPr>
              <a:t>культурних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груп</a:t>
            </a:r>
            <a:r>
              <a:rPr lang="ru-RU" sz="3200" dirty="0">
                <a:latin typeface="Century Gothic" pitchFamily="34" charset="0"/>
              </a:rPr>
              <a:t>) </a:t>
            </a:r>
            <a:r>
              <a:rPr lang="ru-RU" sz="3200" dirty="0" err="1">
                <a:latin typeface="Century Gothic" pitchFamily="34" charset="0"/>
              </a:rPr>
              <a:t>безпосередньо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пов’язана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зі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ступенем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гегемонічної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влади</a:t>
            </a:r>
            <a:endParaRPr lang="ru-RU" sz="3200" dirty="0">
              <a:latin typeface="Century Gothic" pitchFamily="34" charset="0"/>
            </a:endParaRPr>
          </a:p>
        </p:txBody>
      </p:sp>
      <p:pic>
        <p:nvPicPr>
          <p:cNvPr id="7170" name="Picture 2" descr="C:\Users\Марьяна\Desktop\сессия\лепська\Міжнар\безпека\безп\загружено (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3119071"/>
            <a:ext cx="3200400" cy="37389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0" y="381000"/>
            <a:ext cx="9144000" cy="4800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latin typeface="Bookman Old Style" pitchFamily="18" charset="0"/>
              </a:rPr>
              <a:t>   </a:t>
            </a:r>
            <a:r>
              <a:rPr lang="ru-RU" sz="3200" b="1" dirty="0">
                <a:latin typeface="Bookman Old Style" pitchFamily="18" charset="0"/>
              </a:rPr>
              <a:t>      </a:t>
            </a:r>
            <a:r>
              <a:rPr lang="ru-RU" sz="3600" b="1" dirty="0" err="1">
                <a:latin typeface="Century Gothic" pitchFamily="34" charset="0"/>
                <a:cs typeface="MV Boli" pitchFamily="2" charset="0"/>
              </a:rPr>
              <a:t>Творцями</a:t>
            </a:r>
            <a:r>
              <a:rPr lang="ru-RU" sz="3600" b="1" dirty="0">
                <a:latin typeface="Century Gothic" pitchFamily="34" charset="0"/>
                <a:cs typeface="MV Boli" pitchFamily="2" charset="0"/>
              </a:rPr>
              <a:t> </a:t>
            </a:r>
            <a:r>
              <a:rPr lang="ru-RU" sz="3600" b="1" dirty="0" err="1">
                <a:latin typeface="Century Gothic" pitchFamily="34" charset="0"/>
                <a:cs typeface="MV Boli" pitchFamily="2" charset="0"/>
              </a:rPr>
              <a:t>геополітики</a:t>
            </a:r>
            <a:r>
              <a:rPr lang="ru-RU" sz="3600" b="1" dirty="0">
                <a:latin typeface="Century Gothic" pitchFamily="34" charset="0"/>
                <a:cs typeface="MV Boli" pitchFamily="2" charset="0"/>
              </a:rPr>
              <a:t> </a:t>
            </a:r>
            <a:r>
              <a:rPr lang="ru-RU" sz="3600" b="1" dirty="0" err="1">
                <a:latin typeface="Century Gothic" pitchFamily="34" charset="0"/>
                <a:cs typeface="MV Boli" pitchFamily="2" charset="0"/>
              </a:rPr>
              <a:t>були</a:t>
            </a:r>
            <a:r>
              <a:rPr lang="ru-RU" sz="3600" b="1" dirty="0">
                <a:latin typeface="Century Gothic" pitchFamily="34" charset="0"/>
                <a:cs typeface="MV Boli" pitchFamily="2" charset="0"/>
              </a:rPr>
              <a:t>:</a:t>
            </a:r>
            <a:endParaRPr lang="ru-RU" sz="3200" b="1" dirty="0">
              <a:latin typeface="Century Gothic" pitchFamily="34" charset="0"/>
              <a:cs typeface="MV Boli" pitchFamily="2" charset="0"/>
            </a:endParaRPr>
          </a:p>
          <a:p>
            <a:pPr>
              <a:buNone/>
            </a:pPr>
            <a:r>
              <a:rPr lang="ru-RU" dirty="0">
                <a:latin typeface="Century Gothic" pitchFamily="34" charset="0"/>
                <a:cs typeface="MV Boli" pitchFamily="2" charset="0"/>
              </a:rPr>
              <a:t> -</a:t>
            </a:r>
            <a:r>
              <a:rPr lang="ru-RU" sz="2800" b="1" dirty="0" err="1">
                <a:latin typeface="Century Gothic" pitchFamily="34" charset="0"/>
                <a:cs typeface="MV Boli" pitchFamily="2" charset="0"/>
              </a:rPr>
              <a:t>шведський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 географ </a:t>
            </a:r>
            <a:r>
              <a:rPr lang="ru-RU" sz="2800" b="1" dirty="0" err="1">
                <a:latin typeface="Century Gothic" pitchFamily="34" charset="0"/>
                <a:cs typeface="MV Boli" pitchFamily="2" charset="0"/>
              </a:rPr>
              <a:t>і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 </a:t>
            </a:r>
            <a:r>
              <a:rPr lang="ru-RU" sz="2800" b="1" dirty="0" err="1">
                <a:latin typeface="Century Gothic" pitchFamily="34" charset="0"/>
                <a:cs typeface="MV Boli" pitchFamily="2" charset="0"/>
              </a:rPr>
              <a:t>державознавець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 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Рудольф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Челлен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;</a:t>
            </a:r>
          </a:p>
          <a:p>
            <a:pPr>
              <a:buNone/>
            </a:pPr>
            <a:r>
              <a:rPr lang="ru-RU" sz="2800" b="1" dirty="0">
                <a:latin typeface="Century Gothic" pitchFamily="34" charset="0"/>
                <a:cs typeface="MV Boli" pitchFamily="2" charset="0"/>
              </a:rPr>
              <a:t> -</a:t>
            </a:r>
            <a:r>
              <a:rPr lang="ru-RU" sz="2800" b="1" dirty="0" err="1">
                <a:latin typeface="Century Gothic" pitchFamily="34" charset="0"/>
                <a:cs typeface="MV Boli" pitchFamily="2" charset="0"/>
              </a:rPr>
              <a:t>американський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 </a:t>
            </a:r>
            <a:r>
              <a:rPr lang="ru-RU" sz="2800" b="1" dirty="0" err="1">
                <a:latin typeface="Century Gothic" pitchFamily="34" charset="0"/>
                <a:cs typeface="MV Boli" pitchFamily="2" charset="0"/>
              </a:rPr>
              <a:t>адмірал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 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Альфред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Мехен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;</a:t>
            </a:r>
          </a:p>
          <a:p>
            <a:pPr>
              <a:buNone/>
            </a:pPr>
            <a:r>
              <a:rPr lang="ru-RU" sz="2800" b="1" dirty="0">
                <a:latin typeface="Century Gothic" pitchFamily="34" charset="0"/>
                <a:cs typeface="MV Boli" pitchFamily="2" charset="0"/>
              </a:rPr>
              <a:t> -</a:t>
            </a:r>
            <a:r>
              <a:rPr lang="ru-RU" sz="2800" b="1" dirty="0" err="1">
                <a:latin typeface="Century Gothic" pitchFamily="34" charset="0"/>
                <a:cs typeface="MV Boli" pitchFamily="2" charset="0"/>
              </a:rPr>
              <a:t>британський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  </a:t>
            </a:r>
            <a:r>
              <a:rPr lang="ru-RU" sz="2800" b="1" dirty="0" err="1">
                <a:latin typeface="Century Gothic" pitchFamily="34" charset="0"/>
                <a:cs typeface="MV Boli" pitchFamily="2" charset="0"/>
              </a:rPr>
              <a:t>політик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Хелфорд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Маккіндер</a:t>
            </a:r>
            <a:r>
              <a:rPr lang="ru-RU" sz="2800" b="1" i="1" dirty="0">
                <a:latin typeface="Century Gothic" pitchFamily="34" charset="0"/>
                <a:cs typeface="MV Boli" pitchFamily="2" charset="0"/>
              </a:rPr>
              <a:t>; </a:t>
            </a:r>
          </a:p>
          <a:p>
            <a:pPr>
              <a:buNone/>
            </a:pPr>
            <a:r>
              <a:rPr lang="ru-RU" sz="2800" b="1" dirty="0">
                <a:latin typeface="Century Gothic" pitchFamily="34" charset="0"/>
                <a:cs typeface="MV Boli" pitchFamily="2" charset="0"/>
              </a:rPr>
              <a:t> -</a:t>
            </a:r>
            <a:r>
              <a:rPr lang="ru-RU" sz="2800" b="1" dirty="0" err="1">
                <a:latin typeface="Century Gothic" pitchFamily="34" charset="0"/>
                <a:cs typeface="MV Boli" pitchFamily="2" charset="0"/>
              </a:rPr>
              <a:t>німецький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 </a:t>
            </a:r>
            <a:r>
              <a:rPr lang="ru-RU" sz="2800" b="1" dirty="0" err="1">
                <a:latin typeface="Century Gothic" pitchFamily="34" charset="0"/>
                <a:cs typeface="MV Boli" pitchFamily="2" charset="0"/>
              </a:rPr>
              <a:t>дослідник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 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Карл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Хаусхофер</a:t>
            </a:r>
            <a:r>
              <a:rPr lang="ru-RU" sz="2800" b="1" i="1" dirty="0">
                <a:latin typeface="Century Gothic" pitchFamily="34" charset="0"/>
                <a:cs typeface="MV Boli" pitchFamily="2" charset="0"/>
              </a:rPr>
              <a:t>;</a:t>
            </a:r>
          </a:p>
          <a:p>
            <a:pPr>
              <a:buNone/>
            </a:pPr>
            <a:r>
              <a:rPr lang="ru-RU" sz="2800" b="1" i="1" dirty="0">
                <a:latin typeface="Century Gothic" pitchFamily="34" charset="0"/>
                <a:cs typeface="MV Boli" pitchFamily="2" charset="0"/>
              </a:rPr>
              <a:t> - </a:t>
            </a:r>
            <a:r>
              <a:rPr lang="ru-RU" sz="2800" b="1" dirty="0" err="1">
                <a:latin typeface="Century Gothic" pitchFamily="34" charset="0"/>
                <a:cs typeface="MV Boli" pitchFamily="2" charset="0"/>
              </a:rPr>
              <a:t>французький</a:t>
            </a:r>
            <a:r>
              <a:rPr lang="ru-RU" sz="2800" b="1" dirty="0">
                <a:latin typeface="Century Gothic" pitchFamily="34" charset="0"/>
                <a:cs typeface="MV Boli" pitchFamily="2" charset="0"/>
              </a:rPr>
              <a:t> географ 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Поль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Відаль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 де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ла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Блаш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.</a:t>
            </a:r>
          </a:p>
        </p:txBody>
      </p:sp>
      <p:pic>
        <p:nvPicPr>
          <p:cNvPr id="3074" name="Picture 2" descr="C:\Users\Марьяна\Desktop\сессия\лепська\Міжнар\безпека\безп\челлен-гл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038600"/>
            <a:ext cx="1374775" cy="18891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075" name="Picture 3" descr="C:\Users\Марьяна\Desktop\сессия\лепська\Міжнар\безпека\безп\загружено (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4600" y="3962400"/>
            <a:ext cx="1347787" cy="194600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076" name="Picture 4" descr="C:\Users\Марьяна\Desktop\сессия\лепська\Міжнар\безпека\безп\загружено (6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00600" y="3962400"/>
            <a:ext cx="1525703" cy="19812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077" name="Picture 5" descr="C:\Users\Марьяна\Desktop\сессия\лепська\Міжнар\безпека\безп\загружено (7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2800" y="4038601"/>
            <a:ext cx="1438275" cy="1905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Прямоугольник 6"/>
          <p:cNvSpPr/>
          <p:nvPr/>
        </p:nvSpPr>
        <p:spPr>
          <a:xfrm>
            <a:off x="0" y="6096000"/>
            <a:ext cx="2105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Рудольф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Челлен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57400" y="6096000"/>
            <a:ext cx="2114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Альфред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Мехен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419600" y="6096000"/>
            <a:ext cx="2220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Карл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Хаусхофер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010400" y="5943600"/>
            <a:ext cx="15937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Поль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Відаль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 </a:t>
            </a:r>
          </a:p>
          <a:p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де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ла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MV Boli" pitchFamily="2" charset="0"/>
              </a:rPr>
              <a:t>Блаш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219200"/>
            <a:ext cx="8229600" cy="3505200"/>
          </a:xfrm>
        </p:spPr>
        <p:txBody>
          <a:bodyPr>
            <a:noAutofit/>
          </a:bodyPr>
          <a:lstStyle/>
          <a:p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Гегемонія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-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домінування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однієї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групи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над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іншою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, часто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підтримується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легітимістичними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нормами та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ідеями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. У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різних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словниках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термін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гегемонія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має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безліч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effectLst/>
                <a:latin typeface="Century Gothic" pitchFamily="34" charset="0"/>
              </a:rPr>
              <a:t>значень</a:t>
            </a:r>
            <a:r>
              <a:rPr lang="ru-RU" sz="3600" dirty="0">
                <a:solidFill>
                  <a:schemeClr val="tx1"/>
                </a:solidFill>
                <a:effectLst/>
                <a:latin typeface="Century Gothic" pitchFamily="34" charset="0"/>
              </a:rPr>
              <a:t>: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першість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,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перевага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 в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силі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,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вплив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керівна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effectLst/>
                <a:latin typeface="Century Gothic" pitchFamily="34" charset="0"/>
              </a:rPr>
              <a:t> роль </a:t>
            </a:r>
          </a:p>
        </p:txBody>
      </p:sp>
      <p:pic>
        <p:nvPicPr>
          <p:cNvPr id="8194" name="Picture 2" descr="C:\Users\Марьяна\Desktop\сессия\лепська\Міжнар\безпека\безп\загружено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4018372"/>
            <a:ext cx="4267200" cy="28396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0" y="304800"/>
            <a:ext cx="8915400" cy="524529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b="1" dirty="0">
                <a:latin typeface="Century Gothic" pitchFamily="34" charset="0"/>
              </a:rPr>
              <a:t>  </a:t>
            </a:r>
            <a:r>
              <a:rPr lang="ru-RU" sz="3600" b="1" dirty="0">
                <a:latin typeface="Century Gothic" pitchFamily="34" charset="0"/>
              </a:rPr>
              <a:t>В 1916 р. </a:t>
            </a:r>
            <a:r>
              <a:rPr lang="ru-RU" sz="3600" b="1" dirty="0" err="1">
                <a:latin typeface="Century Gothic" pitchFamily="34" charset="0"/>
              </a:rPr>
              <a:t>шведський</a:t>
            </a:r>
            <a:r>
              <a:rPr lang="ru-RU" sz="3600" b="1" dirty="0">
                <a:latin typeface="Century Gothic" pitchFamily="34" charset="0"/>
              </a:rPr>
              <a:t> учений </a:t>
            </a: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Рудольф </a:t>
            </a:r>
            <a:r>
              <a:rPr lang="ru-RU" sz="3600" b="1" dirty="0" err="1">
                <a:solidFill>
                  <a:srgbClr val="C00000"/>
                </a:solidFill>
                <a:latin typeface="Century Gothic" pitchFamily="34" charset="0"/>
              </a:rPr>
              <a:t>Челлен</a:t>
            </a: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b="1" dirty="0">
                <a:latin typeface="Century Gothic" pitchFamily="34" charset="0"/>
              </a:rPr>
              <a:t> </a:t>
            </a:r>
            <a:r>
              <a:rPr lang="ru-RU" sz="3600" b="1" dirty="0" err="1">
                <a:latin typeface="Century Gothic" pitchFamily="34" charset="0"/>
              </a:rPr>
              <a:t>ввів</a:t>
            </a:r>
            <a:r>
              <a:rPr lang="ru-RU" sz="3600" b="1" dirty="0">
                <a:latin typeface="Century Gothic" pitchFamily="34" charset="0"/>
              </a:rPr>
              <a:t> у науку </a:t>
            </a:r>
            <a:r>
              <a:rPr lang="ru-RU" sz="3600" b="1" dirty="0" err="1">
                <a:latin typeface="Century Gothic" pitchFamily="34" charset="0"/>
              </a:rPr>
              <a:t>поняття</a:t>
            </a:r>
            <a:r>
              <a:rPr lang="ru-RU" sz="3600" b="1" dirty="0">
                <a:latin typeface="Century Gothic" pitchFamily="34" charset="0"/>
              </a:rPr>
              <a:t> "</a:t>
            </a:r>
            <a:r>
              <a:rPr lang="ru-RU" sz="3600" b="1" dirty="0" err="1">
                <a:latin typeface="Century Gothic" pitchFamily="34" charset="0"/>
              </a:rPr>
              <a:t>геополітика</a:t>
            </a:r>
            <a:r>
              <a:rPr lang="ru-RU" sz="3600" b="1" dirty="0">
                <a:latin typeface="Century Gothic" pitchFamily="34" charset="0"/>
              </a:rPr>
              <a:t>" </a:t>
            </a:r>
            <a:r>
              <a:rPr lang="ru-RU" sz="3600" b="1" dirty="0" err="1">
                <a:latin typeface="Century Gothic" pitchFamily="34" charset="0"/>
              </a:rPr>
              <a:t>розуміючи</a:t>
            </a:r>
            <a:r>
              <a:rPr lang="ru-RU" sz="3600" b="1" dirty="0">
                <a:latin typeface="Century Gothic" pitchFamily="34" charset="0"/>
              </a:rPr>
              <a:t> </a:t>
            </a:r>
            <a:r>
              <a:rPr lang="ru-RU" sz="3600" b="1" dirty="0" err="1">
                <a:latin typeface="Century Gothic" pitchFamily="34" charset="0"/>
              </a:rPr>
              <a:t>під</a:t>
            </a:r>
            <a:r>
              <a:rPr lang="ru-RU" sz="3600" b="1" dirty="0">
                <a:latin typeface="Century Gothic" pitchFamily="34" charset="0"/>
              </a:rPr>
              <a:t> нею "</a:t>
            </a: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доктрину, </a:t>
            </a:r>
            <a:r>
              <a:rPr lang="ru-RU" sz="3600" b="1" dirty="0" err="1">
                <a:solidFill>
                  <a:srgbClr val="C00000"/>
                </a:solidFill>
                <a:latin typeface="Century Gothic" pitchFamily="34" charset="0"/>
              </a:rPr>
              <a:t>що</a:t>
            </a:r>
            <a:endParaRPr lang="ru-RU" sz="3600" b="1" dirty="0">
              <a:solidFill>
                <a:srgbClr val="C00000"/>
              </a:solidFill>
              <a:latin typeface="Century Gothic" pitchFamily="34" charset="0"/>
            </a:endParaRP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  </a:t>
            </a:r>
            <a:r>
              <a:rPr lang="ru-RU" sz="3600" b="1" dirty="0" err="1">
                <a:solidFill>
                  <a:srgbClr val="C00000"/>
                </a:solidFill>
                <a:latin typeface="Century Gothic" pitchFamily="34" charset="0"/>
              </a:rPr>
              <a:t>розглядає</a:t>
            </a: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 державу як </a:t>
            </a:r>
            <a:r>
              <a:rPr lang="ru-RU" sz="3600" b="1" dirty="0" err="1">
                <a:solidFill>
                  <a:srgbClr val="C00000"/>
                </a:solidFill>
                <a:latin typeface="Century Gothic" pitchFamily="34" charset="0"/>
              </a:rPr>
              <a:t>географічний</a:t>
            </a: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b="1" dirty="0" err="1">
                <a:solidFill>
                  <a:srgbClr val="C00000"/>
                </a:solidFill>
                <a:latin typeface="Century Gothic" pitchFamily="34" charset="0"/>
              </a:rPr>
              <a:t>організм</a:t>
            </a: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   </a:t>
            </a:r>
            <a:r>
              <a:rPr lang="ru-RU" sz="3600" b="1" dirty="0" err="1">
                <a:solidFill>
                  <a:srgbClr val="C00000"/>
                </a:solidFill>
                <a:latin typeface="Century Gothic" pitchFamily="34" charset="0"/>
              </a:rPr>
              <a:t>чи</a:t>
            </a: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3600" b="1" dirty="0" err="1">
                <a:solidFill>
                  <a:srgbClr val="C00000"/>
                </a:solidFill>
                <a:latin typeface="Century Gothic" pitchFamily="34" charset="0"/>
              </a:rPr>
              <a:t>просторовий</a:t>
            </a: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latin typeface="Century Gothic" pitchFamily="34" charset="0"/>
              </a:rPr>
              <a:t>   феномен"</a:t>
            </a:r>
          </a:p>
        </p:txBody>
      </p:sp>
      <p:pic>
        <p:nvPicPr>
          <p:cNvPr id="3" name="Picture 2" descr="C:\Users\Марьяна\Desktop\сессия\лепська\Міжнар\безпека\безп\челлен-гл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4225" y="2351150"/>
            <a:ext cx="3279775" cy="45068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20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3400" y="762000"/>
            <a:ext cx="8001000" cy="304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 err="1">
                <a:latin typeface="Century Gothic" pitchFamily="34" charset="0"/>
              </a:rPr>
              <a:t>Геополітика</a:t>
            </a:r>
            <a:r>
              <a:rPr lang="ru-RU" sz="3200" b="1" dirty="0">
                <a:latin typeface="Century Gothic" pitchFamily="34" charset="0"/>
              </a:rPr>
              <a:t> – </a:t>
            </a:r>
            <a:r>
              <a:rPr lang="ru-RU" sz="3200" i="1" dirty="0" err="1">
                <a:latin typeface="Century Gothic" pitchFamily="34" charset="0"/>
              </a:rPr>
              <a:t>дисципліна</a:t>
            </a:r>
            <a:r>
              <a:rPr lang="ru-RU" sz="3200" i="1" dirty="0">
                <a:latin typeface="Century Gothic" pitchFamily="34" charset="0"/>
              </a:rPr>
              <a:t> , </a:t>
            </a:r>
            <a:r>
              <a:rPr lang="ru-RU" sz="3200" i="1" dirty="0" err="1">
                <a:latin typeface="Century Gothic" pitchFamily="34" charset="0"/>
              </a:rPr>
              <a:t>що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вивчає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відносини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між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континентальними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і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морськими</a:t>
            </a:r>
            <a:r>
              <a:rPr lang="ru-RU" sz="3200" i="1" dirty="0">
                <a:latin typeface="Century Gothic" pitchFamily="34" charset="0"/>
              </a:rPr>
              <a:t> ареалами </a:t>
            </a:r>
            <a:r>
              <a:rPr lang="ru-RU" sz="3200" i="1" dirty="0" err="1">
                <a:latin typeface="Century Gothic" pitchFamily="34" charset="0"/>
              </a:rPr>
              <a:t>і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політикою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з</a:t>
            </a:r>
            <a:r>
              <a:rPr lang="ru-RU" sz="3200" i="1" dirty="0">
                <a:latin typeface="Century Gothic" pitchFamily="34" charset="0"/>
              </a:rPr>
              <a:t> метою </a:t>
            </a:r>
            <a:r>
              <a:rPr lang="ru-RU" sz="3200" i="1" dirty="0" err="1">
                <a:latin typeface="Century Gothic" pitchFamily="34" charset="0"/>
              </a:rPr>
              <a:t>проведення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відповідної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зовнішньої</a:t>
            </a:r>
            <a:r>
              <a:rPr lang="ru-RU" sz="3200" i="1" dirty="0">
                <a:latin typeface="Century Gothic" pitchFamily="34" charset="0"/>
              </a:rPr>
              <a:t> </a:t>
            </a:r>
            <a:r>
              <a:rPr lang="ru-RU" sz="3200" i="1" dirty="0" err="1">
                <a:latin typeface="Century Gothic" pitchFamily="34" charset="0"/>
              </a:rPr>
              <a:t>політики</a:t>
            </a:r>
            <a:r>
              <a:rPr lang="ru-RU" sz="3200" i="1" dirty="0">
                <a:latin typeface="Century Gothic" pitchFamily="34" charset="0"/>
              </a:rPr>
              <a:t>.</a:t>
            </a:r>
            <a:endParaRPr lang="uk-UA" sz="3200" i="1" dirty="0">
              <a:latin typeface="Century Gothic" pitchFamily="34" charset="0"/>
            </a:endParaRPr>
          </a:p>
        </p:txBody>
      </p:sp>
      <p:pic>
        <p:nvPicPr>
          <p:cNvPr id="4100" name="Picture 4" descr="C:\Users\Марьяна\Desktop\сессия\лепська\Міжнар\безпека\безп\загружено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3890025"/>
            <a:ext cx="3962400" cy="29679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67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0" y="1676400"/>
            <a:ext cx="9144000" cy="2590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200" dirty="0">
                <a:latin typeface="Bookman Old Style" pitchFamily="18" charset="0"/>
              </a:rPr>
              <a:t>  </a:t>
            </a:r>
            <a:r>
              <a:rPr lang="ru-RU" sz="3200" dirty="0" err="1">
                <a:latin typeface="Century Gothic" pitchFamily="34" charset="0"/>
              </a:rPr>
              <a:t>Визначення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сутності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геополітики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представляє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складну</a:t>
            </a:r>
            <a:r>
              <a:rPr lang="ru-RU" sz="3200" dirty="0">
                <a:latin typeface="Century Gothic" pitchFamily="34" charset="0"/>
              </a:rPr>
              <a:t> задачу, яка </a:t>
            </a:r>
            <a:r>
              <a:rPr lang="ru-RU" sz="3200" dirty="0" err="1">
                <a:latin typeface="Century Gothic" pitchFamily="34" charset="0"/>
              </a:rPr>
              <a:t>багато</a:t>
            </a:r>
            <a:r>
              <a:rPr lang="ru-RU" sz="3200" dirty="0">
                <a:latin typeface="Century Gothic" pitchFamily="34" charset="0"/>
              </a:rPr>
              <a:t> в </a:t>
            </a:r>
            <a:r>
              <a:rPr lang="ru-RU" sz="3200" dirty="0" err="1">
                <a:latin typeface="Century Gothic" pitchFamily="34" charset="0"/>
              </a:rPr>
              <a:t>чому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пояснюється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багатозначністю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розуміння</a:t>
            </a:r>
            <a:r>
              <a:rPr lang="ru-RU" sz="3200" dirty="0">
                <a:latin typeface="Century Gothic" pitchFamily="34" charset="0"/>
              </a:rPr>
              <a:t> </a:t>
            </a:r>
            <a:r>
              <a:rPr lang="ru-RU" sz="3200" dirty="0" err="1">
                <a:latin typeface="Century Gothic" pitchFamily="34" charset="0"/>
              </a:rPr>
              <a:t>геополітики</a:t>
            </a:r>
            <a:r>
              <a:rPr lang="ru-RU" sz="3200" dirty="0">
                <a:latin typeface="Century Gothic" pitchFamily="34" charset="0"/>
              </a:rPr>
              <a:t> як науки.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63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525000" cy="1752600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C00000"/>
                </a:solidFill>
                <a:latin typeface="Century Gothic" pitchFamily="34" charset="0"/>
              </a:rPr>
              <a:t>   </a:t>
            </a:r>
            <a:r>
              <a:rPr lang="ru-RU" sz="5400" b="1" dirty="0" err="1">
                <a:solidFill>
                  <a:srgbClr val="C00000"/>
                </a:solidFill>
                <a:latin typeface="Century Gothic" pitchFamily="34" charset="0"/>
              </a:rPr>
              <a:t>Суб'єктами</a:t>
            </a:r>
            <a:r>
              <a:rPr lang="ru-RU" sz="5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400" b="1" dirty="0" err="1">
                <a:solidFill>
                  <a:srgbClr val="C00000"/>
                </a:solidFill>
                <a:latin typeface="Century Gothic" pitchFamily="34" charset="0"/>
              </a:rPr>
              <a:t>геополітики</a:t>
            </a:r>
            <a:r>
              <a:rPr lang="ru-RU" sz="5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5400" b="1" dirty="0" err="1">
                <a:solidFill>
                  <a:srgbClr val="C00000"/>
                </a:solidFill>
                <a:latin typeface="Century Gothic" pitchFamily="34" charset="0"/>
              </a:rPr>
              <a:t>є</a:t>
            </a:r>
            <a:r>
              <a:rPr lang="uk-UA" sz="5400" b="1" dirty="0">
                <a:solidFill>
                  <a:srgbClr val="C00000"/>
                </a:solidFill>
                <a:latin typeface="Bookman Old Style" pitchFamily="18" charset="0"/>
              </a:rPr>
              <a:t>:</a:t>
            </a:r>
            <a:endParaRPr lang="ru-RU" sz="54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315655739"/>
              </p:ext>
            </p:extLst>
          </p:nvPr>
        </p:nvGraphicFramePr>
        <p:xfrm>
          <a:off x="762000" y="1854200"/>
          <a:ext cx="7162800" cy="500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3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304800" y="1828800"/>
            <a:ext cx="8610600" cy="2438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ru-RU" sz="3200" b="1" dirty="0">
                <a:solidFill>
                  <a:srgbClr val="C00000"/>
                </a:solidFill>
                <a:latin typeface="Century Gothic" pitchFamily="34" charset="0"/>
              </a:rPr>
              <a:t>   Предметом </a:t>
            </a:r>
            <a:r>
              <a:rPr lang="ru-RU" sz="3200" b="1" dirty="0" err="1">
                <a:solidFill>
                  <a:srgbClr val="C00000"/>
                </a:solidFill>
                <a:latin typeface="Century Gothic" pitchFamily="34" charset="0"/>
              </a:rPr>
              <a:t>дослідження</a:t>
            </a:r>
            <a:r>
              <a:rPr lang="ru-RU" b="1" dirty="0">
                <a:solidFill>
                  <a:srgbClr val="C00000"/>
                </a:solidFill>
                <a:latin typeface="Century Gothic" pitchFamily="34" charset="0"/>
              </a:rPr>
              <a:t> </a:t>
            </a:r>
            <a:r>
              <a:rPr lang="ru-RU" b="1" dirty="0" err="1">
                <a:latin typeface="Century Gothic" pitchFamily="34" charset="0"/>
              </a:rPr>
              <a:t>геополітики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є</a:t>
            </a:r>
            <a:r>
              <a:rPr lang="ru-RU" b="1" dirty="0">
                <a:latin typeface="Century Gothic" pitchFamily="34" charset="0"/>
              </a:rPr>
              <a:t> система </a:t>
            </a:r>
            <a:r>
              <a:rPr lang="ru-RU" b="1" dirty="0" err="1">
                <a:latin typeface="Century Gothic" pitchFamily="34" charset="0"/>
              </a:rPr>
              <a:t>відносин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між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геополітичними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суб'єктами</a:t>
            </a:r>
            <a:r>
              <a:rPr lang="ru-RU" b="1" dirty="0">
                <a:latin typeface="Century Gothic" pitchFamily="34" charset="0"/>
              </a:rPr>
              <a:t> на глобальному та </a:t>
            </a:r>
            <a:r>
              <a:rPr lang="ru-RU" b="1" dirty="0" err="1">
                <a:latin typeface="Century Gothic" pitchFamily="34" charset="0"/>
              </a:rPr>
              <a:t>регіональному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рівнях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під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впливом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насамперед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географічних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чинників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з</a:t>
            </a:r>
            <a:r>
              <a:rPr lang="ru-RU" b="1" dirty="0">
                <a:latin typeface="Century Gothic" pitchFamily="34" charset="0"/>
              </a:rPr>
              <a:t> приводу </a:t>
            </a:r>
            <a:r>
              <a:rPr lang="ru-RU" b="1" dirty="0" err="1">
                <a:latin typeface="Century Gothic" pitchFamily="34" charset="0"/>
              </a:rPr>
              <a:t>досягнення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або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перерозподілу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влади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і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впливу</a:t>
            </a:r>
            <a:r>
              <a:rPr lang="ru-RU" b="1" dirty="0">
                <a:latin typeface="Century Gothic" pitchFamily="34" charset="0"/>
              </a:rPr>
              <a:t> на тих </a:t>
            </a:r>
            <a:r>
              <a:rPr lang="ru-RU" b="1" dirty="0" err="1">
                <a:latin typeface="Century Gothic" pitchFamily="34" charset="0"/>
              </a:rPr>
              <a:t>чи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інших</a:t>
            </a:r>
            <a:r>
              <a:rPr lang="ru-RU" b="1" dirty="0">
                <a:latin typeface="Century Gothic" pitchFamily="34" charset="0"/>
              </a:rPr>
              <a:t> </a:t>
            </a:r>
            <a:r>
              <a:rPr lang="ru-RU" b="1" dirty="0" err="1">
                <a:latin typeface="Century Gothic" pitchFamily="34" charset="0"/>
              </a:rPr>
              <a:t>територіях</a:t>
            </a:r>
            <a:r>
              <a:rPr lang="ru-RU" b="1" dirty="0">
                <a:latin typeface="Century Gothic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5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096962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Century Gothic" pitchFamily="34" charset="0"/>
              </a:rPr>
              <a:t>3 </a:t>
            </a:r>
            <a:r>
              <a:rPr lang="ru-RU" sz="4400" b="1" dirty="0" err="1">
                <a:solidFill>
                  <a:srgbClr val="C00000"/>
                </a:solidFill>
                <a:latin typeface="Century Gothic" pitchFamily="34" charset="0"/>
              </a:rPr>
              <a:t>групи</a:t>
            </a:r>
            <a:r>
              <a:rPr lang="ru-RU" sz="4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4400" b="1" dirty="0" err="1">
                <a:solidFill>
                  <a:srgbClr val="C00000"/>
                </a:solidFill>
                <a:latin typeface="Century Gothic" pitchFamily="34" charset="0"/>
              </a:rPr>
              <a:t>методів</a:t>
            </a:r>
            <a:r>
              <a:rPr lang="ru-RU" sz="4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4400" b="1" dirty="0" err="1">
                <a:solidFill>
                  <a:srgbClr val="C00000"/>
                </a:solidFill>
                <a:latin typeface="Century Gothic" pitchFamily="34" charset="0"/>
              </a:rPr>
              <a:t>геополітики</a:t>
            </a:r>
            <a:r>
              <a:rPr lang="ru-RU" sz="4400" b="1" dirty="0">
                <a:solidFill>
                  <a:srgbClr val="C00000"/>
                </a:solidFill>
                <a:latin typeface="Century Gothic" pitchFamily="34" charset="0"/>
              </a:rPr>
              <a:t>: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914400" y="2362200"/>
            <a:ext cx="7772400" cy="2438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err="1">
                <a:solidFill>
                  <a:srgbClr val="C00000"/>
                </a:solidFill>
                <a:latin typeface="Century Gothic" pitchFamily="34" charset="0"/>
              </a:rPr>
              <a:t>загальнонаукові</a:t>
            </a:r>
            <a:endParaRPr lang="ru-RU" sz="4400" dirty="0">
              <a:latin typeface="Century Gothic" pitchFamily="34" charset="0"/>
            </a:endParaRPr>
          </a:p>
          <a:p>
            <a:r>
              <a:rPr lang="ru-RU" sz="4400" b="1" dirty="0" err="1">
                <a:solidFill>
                  <a:srgbClr val="C00000"/>
                </a:solidFill>
                <a:latin typeface="Century Gothic" pitchFamily="34" charset="0"/>
              </a:rPr>
              <a:t>логічні</a:t>
            </a:r>
            <a:endParaRPr lang="ru-RU" sz="4400" dirty="0">
              <a:latin typeface="Century Gothic" pitchFamily="34" charset="0"/>
            </a:endParaRPr>
          </a:p>
          <a:p>
            <a:r>
              <a:rPr lang="ru-RU" sz="4400" dirty="0">
                <a:latin typeface="Century Gothic" pitchFamily="34" charset="0"/>
              </a:rPr>
              <a:t> </a:t>
            </a:r>
            <a:r>
              <a:rPr lang="ru-RU" sz="4400" b="1" dirty="0" err="1">
                <a:solidFill>
                  <a:srgbClr val="C00000"/>
                </a:solidFill>
                <a:latin typeface="Century Gothic" pitchFamily="34" charset="0"/>
              </a:rPr>
              <a:t>емпіричні</a:t>
            </a:r>
            <a:r>
              <a:rPr lang="ru-RU" sz="4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4400" b="1" dirty="0" err="1">
                <a:solidFill>
                  <a:srgbClr val="C00000"/>
                </a:solidFill>
                <a:latin typeface="Century Gothic" pitchFamily="34" charset="0"/>
              </a:rPr>
              <a:t>дослідження</a:t>
            </a:r>
            <a:endParaRPr lang="ru-RU" sz="44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</TotalTime>
  <Words>802</Words>
  <Application>Microsoft Macintosh PowerPoint</Application>
  <PresentationFormat>Экран (4:3)</PresentationFormat>
  <Paragraphs>63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40" baseType="lpstr">
      <vt:lpstr>Arial Black</vt:lpstr>
      <vt:lpstr>Book Antiqua</vt:lpstr>
      <vt:lpstr>Bookman Old Style</vt:lpstr>
      <vt:lpstr>Calibri</vt:lpstr>
      <vt:lpstr>Cambria</vt:lpstr>
      <vt:lpstr>Century Gothic</vt:lpstr>
      <vt:lpstr>Franklin Gothic Book</vt:lpstr>
      <vt:lpstr>Perpetua</vt:lpstr>
      <vt:lpstr>Wingdings 2</vt:lpstr>
      <vt:lpstr>Справедливость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Суб'єктами геополітики є:</vt:lpstr>
      <vt:lpstr>Презентация PowerPoint</vt:lpstr>
      <vt:lpstr>3 групи методів геополітики:</vt:lpstr>
      <vt:lpstr>Закони геополітики :</vt:lpstr>
      <vt:lpstr>Презентация PowerPoint</vt:lpstr>
      <vt:lpstr>Презентация PowerPoint</vt:lpstr>
      <vt:lpstr>            Геополітика «сили»</vt:lpstr>
      <vt:lpstr>Кожна держава проводить свою політику залежно від географічних чинників: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Критерії лідерства: </vt:lpstr>
      <vt:lpstr>Презентация PowerPoint</vt:lpstr>
      <vt:lpstr>Гегемонія - домінування однієї групи над іншою, часто підтримується легітимістичними нормами та ідеями. У різних словниках термін гегемонія має безліч значень: першість, перевага в силі, вплив керівна роль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Геополітика та проблеми геополітичних відносин у сучасному світі.</dc:title>
  <dc:creator>Karina</dc:creator>
  <cp:lastModifiedBy>Microsoft Office User</cp:lastModifiedBy>
  <cp:revision>64</cp:revision>
  <dcterms:created xsi:type="dcterms:W3CDTF">2020-05-07T14:02:35Z</dcterms:created>
  <dcterms:modified xsi:type="dcterms:W3CDTF">2023-02-07T22:41:20Z</dcterms:modified>
</cp:coreProperties>
</file>