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59" r:id="rId5"/>
    <p:sldId id="260" r:id="rId6"/>
    <p:sldId id="266" r:id="rId7"/>
    <p:sldId id="264" r:id="rId8"/>
    <p:sldId id="267" r:id="rId9"/>
    <p:sldId id="268" r:id="rId10"/>
    <p:sldId id="275"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8" autoAdjust="0"/>
  </p:normalViewPr>
  <p:slideViewPr>
    <p:cSldViewPr snapToGrid="0">
      <p:cViewPr varScale="1">
        <p:scale>
          <a:sx n="80" d="100"/>
          <a:sy n="80"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02.03.2021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02.03.2021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02.03.2021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02.03.2021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02.03.2021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02.03.2021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02.03.2021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02.03.2021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02.03.2021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02.03.2021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02.03.2021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1005841" y="755375"/>
            <a:ext cx="10498772" cy="1510748"/>
          </a:xfrm>
        </p:spPr>
        <p:txBody>
          <a:bodyPr>
            <a:normAutofit/>
          </a:bodyPr>
          <a:lstStyle/>
          <a:p>
            <a:r>
              <a:rPr lang="uk-UA" dirty="0" smtClean="0">
                <a:latin typeface="Times New Roman" panose="02020603050405020304" pitchFamily="18" charset="0"/>
                <a:cs typeface="Times New Roman" panose="02020603050405020304" pitchFamily="18" charset="0"/>
              </a:rPr>
              <a:t>ПОРІВНЯЛЬНІ ДОСЛІДЖЕННЯ</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1107440" y="2464905"/>
            <a:ext cx="9497612" cy="964095"/>
          </a:xfrm>
        </p:spPr>
        <p:txBody>
          <a:bodyPr>
            <a:normAutofit/>
          </a:bodyPr>
          <a:lstStyle/>
          <a:p>
            <a:r>
              <a:rPr lang="uk-UA" sz="5400" dirty="0" smtClean="0">
                <a:solidFill>
                  <a:schemeClr val="tx1"/>
                </a:solidFill>
                <a:latin typeface="Times New Roman" panose="02020603050405020304" pitchFamily="18" charset="0"/>
                <a:cs typeface="Times New Roman" panose="02020603050405020304" pitchFamily="18" charset="0"/>
              </a:rPr>
              <a:t>В ГУМАНІТРАНИХ НАУКАХ</a:t>
            </a:r>
            <a:endParaRPr lang="ru-RU" sz="5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0200" y="365125"/>
            <a:ext cx="10068636" cy="6281335"/>
          </a:xfrm>
        </p:spPr>
        <p:txBody>
          <a:bodyPr>
            <a:normAutofit fontScale="90000"/>
          </a:bodyPr>
          <a:lstStyle/>
          <a:p>
            <a:r>
              <a:rPr lang="uk-UA" sz="2400" dirty="0" smtClean="0">
                <a:latin typeface="Times New Roman" panose="02020603050405020304" pitchFamily="18" charset="0"/>
                <a:cs typeface="Times New Roman" panose="02020603050405020304" pitchFamily="18" charset="0"/>
              </a:rPr>
              <a:t>Ф. </a:t>
            </a:r>
            <a:r>
              <a:rPr lang="uk-UA" sz="2400" dirty="0" err="1">
                <a:latin typeface="Times New Roman" panose="02020603050405020304" pitchFamily="18" charset="0"/>
                <a:cs typeface="Times New Roman" panose="02020603050405020304" pitchFamily="18" charset="0"/>
              </a:rPr>
              <a:t>Рінтелен</a:t>
            </a: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1</a:t>
            </a:r>
            <a:r>
              <a:rPr lang="uk-UA" sz="2400" dirty="0">
                <a:latin typeface="Times New Roman" panose="02020603050405020304" pitchFamily="18" charset="0"/>
                <a:cs typeface="Times New Roman" panose="02020603050405020304" pitchFamily="18" charset="0"/>
              </a:rPr>
              <a:t>) Схід і Захід повинні зберегти вірність своїй культурі одночасно з повагою до інших культур;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2</a:t>
            </a:r>
            <a:r>
              <a:rPr lang="uk-UA" sz="2400" dirty="0">
                <a:latin typeface="Times New Roman" panose="02020603050405020304" pitchFamily="18" charset="0"/>
                <a:cs typeface="Times New Roman" panose="02020603050405020304" pitchFamily="18" charset="0"/>
              </a:rPr>
              <a:t>) зближення </a:t>
            </a:r>
            <a:r>
              <a:rPr lang="uk-UA" sz="2400" dirty="0" smtClean="0">
                <a:latin typeface="Times New Roman" panose="02020603050405020304" pitchFamily="18" charset="0"/>
                <a:cs typeface="Times New Roman" panose="02020603050405020304" pitchFamily="18" charset="0"/>
              </a:rPr>
              <a:t>Сходу </a:t>
            </a:r>
            <a:r>
              <a:rPr lang="uk-UA" sz="2400" dirty="0">
                <a:latin typeface="Times New Roman" panose="02020603050405020304" pitchFamily="18" charset="0"/>
                <a:cs typeface="Times New Roman" panose="02020603050405020304" pitchFamily="18" charset="0"/>
              </a:rPr>
              <a:t>і </a:t>
            </a:r>
            <a:r>
              <a:rPr lang="uk-UA" sz="2400" dirty="0" smtClean="0">
                <a:latin typeface="Times New Roman" panose="02020603050405020304" pitchFamily="18" charset="0"/>
                <a:cs typeface="Times New Roman" panose="02020603050405020304" pitchFamily="18" charset="0"/>
              </a:rPr>
              <a:t>Заходу </a:t>
            </a:r>
            <a:r>
              <a:rPr lang="uk-UA" sz="2400" dirty="0">
                <a:latin typeface="Times New Roman" panose="02020603050405020304" pitchFamily="18" charset="0"/>
                <a:cs typeface="Times New Roman" panose="02020603050405020304" pitchFamily="18" charset="0"/>
              </a:rPr>
              <a:t>можливо в філософії, так як саме в ній максимально відображена культура народу;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3</a:t>
            </a:r>
            <a:r>
              <a:rPr lang="uk-UA" sz="2400" dirty="0">
                <a:latin typeface="Times New Roman" panose="02020603050405020304" pitchFamily="18" charset="0"/>
                <a:cs typeface="Times New Roman" panose="02020603050405020304" pitchFamily="18" charset="0"/>
              </a:rPr>
              <a:t>) обмін ідеями повинен бути пов'язаний з цінностями різних </a:t>
            </a:r>
            <a:r>
              <a:rPr lang="uk-UA" sz="2400" dirty="0" smtClean="0">
                <a:latin typeface="Times New Roman" panose="02020603050405020304" pitchFamily="18" charset="0"/>
                <a:cs typeface="Times New Roman" panose="02020603050405020304" pitchFamily="18" charset="0"/>
              </a:rPr>
              <a:t>культур;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4</a:t>
            </a:r>
            <a:r>
              <a:rPr lang="uk-UA" sz="2400" dirty="0">
                <a:latin typeface="Times New Roman" panose="02020603050405020304" pitchFamily="18" charset="0"/>
                <a:cs typeface="Times New Roman" panose="02020603050405020304" pitchFamily="18" charset="0"/>
              </a:rPr>
              <a:t>) відкидання забобонів і максимально повне занурення в іншу культуру, яка повинна стати об'єктом особистого переживання;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5</a:t>
            </a:r>
            <a:r>
              <a:rPr lang="uk-UA" sz="2400" dirty="0">
                <a:latin typeface="Times New Roman" panose="02020603050405020304" pitchFamily="18" charset="0"/>
                <a:cs typeface="Times New Roman" panose="02020603050405020304" pitchFamily="18" charset="0"/>
              </a:rPr>
              <a:t>) виявлення подібних цінностей можливо тільки при дослідженні відмінностей; </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6</a:t>
            </a:r>
            <a:r>
              <a:rPr lang="uk-UA" sz="2400" dirty="0">
                <a:latin typeface="Times New Roman" panose="02020603050405020304" pitchFamily="18" charset="0"/>
                <a:cs typeface="Times New Roman" panose="02020603050405020304" pitchFamily="18" charset="0"/>
              </a:rPr>
              <a:t>) виявлення способів вираження позачасових фундаментальних цінностей; 7) досягнення взаєморозуміння можливо лише в сфері цінностей, так як в саме в цій сфері людина може розкрити себе з максимальною повнотою.</a:t>
            </a:r>
            <a:r>
              <a:rPr lang="uk-UA" sz="2000" dirty="0"/>
              <a:t/>
            </a:r>
            <a:br>
              <a:rPr lang="uk-UA" sz="2000" dirty="0"/>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650599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0200" y="365125"/>
            <a:ext cx="10068636" cy="6281335"/>
          </a:xfrm>
        </p:spPr>
        <p:txBody>
          <a:bodyPr>
            <a:normAutofit fontScale="90000"/>
          </a:bodyPr>
          <a:lstStyle/>
          <a:p>
            <a:r>
              <a:rPr lang="uk-UA" sz="2700" dirty="0" err="1">
                <a:latin typeface="Times New Roman" panose="02020603050405020304" pitchFamily="18" charset="0"/>
                <a:cs typeface="Times New Roman" panose="02020603050405020304" pitchFamily="18" charset="0"/>
              </a:rPr>
              <a:t>Ч.Мур</a:t>
            </a:r>
            <a:r>
              <a:rPr lang="uk-UA" sz="2700" dirty="0">
                <a:latin typeface="Times New Roman" panose="02020603050405020304" pitchFamily="18" charset="0"/>
                <a:cs typeface="Times New Roman" panose="02020603050405020304" pitchFamily="18" charset="0"/>
              </a:rPr>
              <a:t> </a:t>
            </a:r>
            <a:r>
              <a:rPr lang="uk-UA" sz="2700" dirty="0" smtClean="0">
                <a:latin typeface="Times New Roman" panose="02020603050405020304" pitchFamily="18" charset="0"/>
                <a:cs typeface="Times New Roman" panose="02020603050405020304" pitchFamily="18" charset="0"/>
              </a:rPr>
              <a:t>сформував </a:t>
            </a:r>
            <a:r>
              <a:rPr lang="uk-UA" sz="2700" dirty="0">
                <a:latin typeface="Times New Roman" panose="02020603050405020304" pitchFamily="18" charset="0"/>
                <a:cs typeface="Times New Roman" panose="02020603050405020304" pitchFamily="18" charset="0"/>
              </a:rPr>
              <a:t>узагальнення, властиві </a:t>
            </a:r>
            <a:r>
              <a:rPr lang="uk-UA" sz="2700" dirty="0" smtClean="0">
                <a:latin typeface="Times New Roman" panose="02020603050405020304" pitchFamily="18" charset="0"/>
                <a:cs typeface="Times New Roman" panose="02020603050405020304" pitchFamily="18" charset="0"/>
              </a:rPr>
              <a:t>сучасній філософській компаративістиці: </a:t>
            </a:r>
            <a:br>
              <a:rPr lang="uk-UA" sz="2700" dirty="0" smtClean="0">
                <a:latin typeface="Times New Roman" panose="02020603050405020304" pitchFamily="18" charset="0"/>
                <a:cs typeface="Times New Roman" panose="02020603050405020304" pitchFamily="18" charset="0"/>
              </a:rPr>
            </a:br>
            <a:r>
              <a:rPr lang="uk-UA" sz="2700" dirty="0" smtClean="0">
                <a:latin typeface="Times New Roman" panose="02020603050405020304" pitchFamily="18" charset="0"/>
                <a:cs typeface="Times New Roman" panose="02020603050405020304" pitchFamily="18" charset="0"/>
              </a:rPr>
              <a:t>1</a:t>
            </a:r>
            <a:r>
              <a:rPr lang="uk-UA" sz="2700" dirty="0">
                <a:latin typeface="Times New Roman" panose="02020603050405020304" pitchFamily="18" charset="0"/>
                <a:cs typeface="Times New Roman" panose="02020603050405020304" pitchFamily="18" charset="0"/>
              </a:rPr>
              <a:t>) абсолютизація приватних аспектів національно-регіональної філософії; 2) змішання філософії з культурою і релігією (на Сході), філософії з наукою (на Заході); </a:t>
            </a:r>
            <a:r>
              <a:rPr lang="uk-UA" sz="2700" dirty="0" smtClean="0">
                <a:latin typeface="Times New Roman" panose="02020603050405020304" pitchFamily="18" charset="0"/>
                <a:cs typeface="Times New Roman" panose="02020603050405020304" pitchFamily="18" charset="0"/>
              </a:rPr>
              <a:t/>
            </a:r>
            <a:br>
              <a:rPr lang="uk-UA" sz="2700" dirty="0" smtClean="0">
                <a:latin typeface="Times New Roman" panose="02020603050405020304" pitchFamily="18" charset="0"/>
                <a:cs typeface="Times New Roman" panose="02020603050405020304" pitchFamily="18" charset="0"/>
              </a:rPr>
            </a:br>
            <a:r>
              <a:rPr lang="uk-UA" sz="2700" dirty="0" smtClean="0">
                <a:latin typeface="Times New Roman" panose="02020603050405020304" pitchFamily="18" charset="0"/>
                <a:cs typeface="Times New Roman" panose="02020603050405020304" pitchFamily="18" charset="0"/>
              </a:rPr>
              <a:t>3</a:t>
            </a:r>
            <a:r>
              <a:rPr lang="uk-UA" sz="2700" dirty="0">
                <a:latin typeface="Times New Roman" panose="02020603050405020304" pitchFamily="18" charset="0"/>
                <a:cs typeface="Times New Roman" panose="02020603050405020304" pitchFamily="18" charset="0"/>
              </a:rPr>
              <a:t>) надмірне підкреслення відмінностей між Європою і Азією, хоча помітні відмінності між східними та західними культурами. </a:t>
            </a:r>
            <a:r>
              <a:rPr lang="uk-UA" sz="2700" dirty="0" smtClean="0">
                <a:latin typeface="Times New Roman" panose="02020603050405020304" pitchFamily="18" charset="0"/>
                <a:cs typeface="Times New Roman" panose="02020603050405020304" pitchFamily="18" charset="0"/>
              </a:rPr>
              <a:t/>
            </a:r>
            <a:br>
              <a:rPr lang="uk-UA" sz="2700" dirty="0" smtClean="0">
                <a:latin typeface="Times New Roman" panose="02020603050405020304" pitchFamily="18" charset="0"/>
                <a:cs typeface="Times New Roman" panose="02020603050405020304" pitchFamily="18" charset="0"/>
              </a:rPr>
            </a:br>
            <a:r>
              <a:rPr lang="uk-UA" sz="2700" dirty="0" err="1" smtClean="0">
                <a:latin typeface="Times New Roman" panose="02020603050405020304" pitchFamily="18" charset="0"/>
                <a:cs typeface="Times New Roman" panose="02020603050405020304" pitchFamily="18" charset="0"/>
              </a:rPr>
              <a:t>Х.Накамура</a:t>
            </a:r>
            <a:r>
              <a:rPr lang="uk-UA" sz="2700" dirty="0" smtClean="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 </a:t>
            </a:r>
            <a:r>
              <a:rPr lang="uk-UA" sz="2700" dirty="0" smtClean="0">
                <a:latin typeface="Times New Roman" panose="02020603050405020304" pitchFamily="18" charset="0"/>
                <a:cs typeface="Times New Roman" panose="02020603050405020304" pitchFamily="18" charset="0"/>
              </a:rPr>
              <a:t>поняття </a:t>
            </a:r>
            <a:r>
              <a:rPr lang="uk-UA" sz="2700" dirty="0">
                <a:latin typeface="Times New Roman" panose="02020603050405020304" pitchFamily="18" charset="0"/>
                <a:cs typeface="Times New Roman" panose="02020603050405020304" pitchFamily="18" charset="0"/>
              </a:rPr>
              <a:t>«Схід» і «Захід» є швидше метафорами, ніж строгими науковими категоріями, оскільки факти історії цивілізацій переконують, що в різних регіонах планети в різні історичні періоди виникають схожі концепції буття, аналогічні інтелектуальні проблеми, вимальовуються родинні методологічні варіанти їх вирішення. Самі ж культури Сходу і Заходу розвивалися і мігрували, так що жодна риса не може </a:t>
            </a:r>
            <a:r>
              <a:rPr lang="uk-UA" sz="2700" dirty="0" smtClean="0">
                <a:latin typeface="Times New Roman" panose="02020603050405020304" pitchFamily="18" charset="0"/>
                <a:cs typeface="Times New Roman" panose="02020603050405020304" pitchFamily="18" charset="0"/>
              </a:rPr>
              <a:t>бути визначена </a:t>
            </a:r>
            <a:r>
              <a:rPr lang="uk-UA" sz="2700" dirty="0">
                <a:latin typeface="Times New Roman" panose="02020603050405020304" pitchFamily="18" charset="0"/>
                <a:cs typeface="Times New Roman" panose="02020603050405020304" pitchFamily="18" charset="0"/>
              </a:rPr>
              <a:t>як </a:t>
            </a:r>
            <a:r>
              <a:rPr lang="uk-UA" sz="2700" dirty="0" smtClean="0">
                <a:latin typeface="Times New Roman" panose="02020603050405020304" pitchFamily="18" charset="0"/>
                <a:cs typeface="Times New Roman" panose="02020603050405020304" pitchFamily="18" charset="0"/>
              </a:rPr>
              <a:t>виняткова </a:t>
            </a:r>
            <a:r>
              <a:rPr lang="uk-UA" sz="2700" dirty="0">
                <a:latin typeface="Times New Roman" panose="02020603050405020304" pitchFamily="18" charset="0"/>
                <a:cs typeface="Times New Roman" panose="02020603050405020304" pitchFamily="18" charset="0"/>
              </a:rPr>
              <a:t>і постійна характеристика. Але можна стверджувати, що в конкретні періоди історії культури актуальними стають універсальні інтелектуальні пошуки.</a:t>
            </a:r>
            <a:r>
              <a:rPr lang="uk-UA" sz="2700" dirty="0">
                <a:latin typeface="Times New Roman" panose="02020603050405020304" pitchFamily="18" charset="0"/>
                <a:cs typeface="Times New Roman" panose="02020603050405020304" pitchFamily="18" charset="0"/>
              </a:rPr>
              <a:t/>
            </a:r>
            <a:br>
              <a:rPr lang="uk-UA" sz="2700" dirty="0">
                <a:latin typeface="Times New Roman" panose="02020603050405020304" pitchFamily="18" charset="0"/>
                <a:cs typeface="Times New Roman" panose="02020603050405020304" pitchFamily="18" charset="0"/>
              </a:rPr>
            </a:br>
            <a:r>
              <a:rPr lang="uk-UA" sz="2000" dirty="0"/>
              <a:t/>
            </a:r>
            <a:br>
              <a:rPr lang="uk-UA" sz="2000" dirty="0"/>
            </a:br>
            <a:r>
              <a:rPr lang="uk-UA" sz="2000" dirty="0"/>
              <a:t/>
            </a:r>
            <a:br>
              <a:rPr lang="uk-UA" sz="2000" dirty="0"/>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42210443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a:bodyPr>
          <a:lstStyle/>
          <a:p>
            <a:r>
              <a:rPr lang="uk-UA" dirty="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ru-RU" dirty="0" smtClean="0">
                <a:solidFill>
                  <a:schemeClr val="tx1"/>
                </a:solidFill>
                <a:latin typeface="Times New Roman" panose="02020603050405020304" pitchFamily="18" charset="0"/>
                <a:cs typeface="Times New Roman" panose="02020603050405020304" pitchFamily="18" charset="0"/>
              </a:rPr>
              <a:t>1. </a:t>
            </a:r>
            <a:r>
              <a:rPr lang="ru-RU" dirty="0" err="1" smtClean="0">
                <a:solidFill>
                  <a:schemeClr val="tx1"/>
                </a:solidFill>
                <a:latin typeface="Times New Roman" panose="02020603050405020304" pitchFamily="18" charset="0"/>
                <a:cs typeface="Times New Roman" panose="02020603050405020304" pitchFamily="18" charset="0"/>
              </a:rPr>
              <a:t>Компаративний</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аналіз</a:t>
            </a:r>
            <a:r>
              <a:rPr lang="ru-RU" dirty="0" smtClean="0">
                <a:solidFill>
                  <a:schemeClr val="tx1"/>
                </a:solidFill>
                <a:latin typeface="Times New Roman" panose="02020603050405020304" pitchFamily="18" charset="0"/>
                <a:cs typeface="Times New Roman" panose="02020603050405020304" pitchFamily="18" charset="0"/>
              </a:rPr>
              <a:t> та </a:t>
            </a:r>
            <a:r>
              <a:rPr lang="ru-RU" dirty="0" err="1" smtClean="0">
                <a:solidFill>
                  <a:schemeClr val="tx1"/>
                </a:solidFill>
                <a:latin typeface="Times New Roman" panose="02020603050405020304" pitchFamily="18" charset="0"/>
                <a:cs typeface="Times New Roman" panose="02020603050405020304" pitchFamily="18" charset="0"/>
              </a:rPr>
              <a:t>його</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види</a:t>
            </a:r>
            <a:r>
              <a:rPr lang="ru-RU" dirty="0" smtClean="0">
                <a:solidFill>
                  <a:schemeClr val="tx1"/>
                </a:solidFill>
                <a:latin typeface="Times New Roman" panose="02020603050405020304" pitchFamily="18" charset="0"/>
                <a:cs typeface="Times New Roman" panose="02020603050405020304" pitchFamily="18" charset="0"/>
              </a:rPr>
              <a:t>.</a:t>
            </a:r>
            <a:br>
              <a:rPr lang="ru-RU" dirty="0" smtClean="0">
                <a:solidFill>
                  <a:schemeClr val="tx1"/>
                </a:solidFill>
                <a:latin typeface="Times New Roman" panose="02020603050405020304" pitchFamily="18" charset="0"/>
                <a:cs typeface="Times New Roman" panose="02020603050405020304" pitchFamily="18" charset="0"/>
              </a:rPr>
            </a:br>
            <a:r>
              <a:rPr lang="ru-RU" dirty="0" smtClean="0">
                <a:solidFill>
                  <a:schemeClr val="tx1"/>
                </a:solidFill>
                <a:latin typeface="Times New Roman" panose="02020603050405020304" pitchFamily="18" charset="0"/>
                <a:cs typeface="Times New Roman" panose="02020603050405020304" pitchFamily="18" charset="0"/>
              </a:rPr>
              <a:t>2. </a:t>
            </a:r>
            <a:r>
              <a:rPr lang="ru-RU" dirty="0" err="1" smtClean="0">
                <a:solidFill>
                  <a:schemeClr val="tx1"/>
                </a:solidFill>
                <a:latin typeface="Times New Roman" panose="02020603050405020304" pitchFamily="18" charset="0"/>
                <a:cs typeface="Times New Roman" panose="02020603050405020304" pitchFamily="18" charset="0"/>
              </a:rPr>
              <a:t>Види</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порівняння</a:t>
            </a:r>
            <a:r>
              <a:rPr lang="ru-RU" dirty="0" smtClean="0">
                <a:solidFill>
                  <a:schemeClr val="tx1"/>
                </a:solidFill>
                <a:latin typeface="Times New Roman" panose="02020603050405020304" pitchFamily="18" charset="0"/>
                <a:cs typeface="Times New Roman" panose="02020603050405020304" pitchFamily="18" charset="0"/>
              </a:rPr>
              <a:t> за </a:t>
            </a:r>
            <a:r>
              <a:rPr lang="ru-RU" dirty="0" err="1" smtClean="0">
                <a:solidFill>
                  <a:schemeClr val="tx1"/>
                </a:solidFill>
                <a:latin typeface="Times New Roman" panose="02020603050405020304" pitchFamily="18" charset="0"/>
                <a:cs typeface="Times New Roman" panose="02020603050405020304" pitchFamily="18" charset="0"/>
              </a:rPr>
              <a:t>О.Контом</a:t>
            </a:r>
            <a:r>
              <a:rPr lang="ru-RU" dirty="0" smtClean="0">
                <a:solidFill>
                  <a:schemeClr val="tx1"/>
                </a:solidFill>
                <a:latin typeface="Times New Roman" panose="02020603050405020304" pitchFamily="18" charset="0"/>
                <a:cs typeface="Times New Roman" panose="02020603050405020304" pitchFamily="18" charset="0"/>
              </a:rPr>
              <a:t>.</a:t>
            </a:r>
            <a:br>
              <a:rPr lang="ru-RU" dirty="0" smtClean="0">
                <a:solidFill>
                  <a:schemeClr val="tx1"/>
                </a:solidFill>
                <a:latin typeface="Times New Roman" panose="02020603050405020304" pitchFamily="18" charset="0"/>
                <a:cs typeface="Times New Roman" panose="02020603050405020304" pitchFamily="18" charset="0"/>
              </a:rPr>
            </a:br>
            <a:r>
              <a:rPr lang="ru-RU" dirty="0" smtClean="0">
                <a:solidFill>
                  <a:schemeClr val="tx1"/>
                </a:solidFill>
                <a:latin typeface="Times New Roman" panose="02020603050405020304" pitchFamily="18" charset="0"/>
                <a:cs typeface="Times New Roman" panose="02020603050405020304" pitchFamily="18" charset="0"/>
              </a:rPr>
              <a:t>3. </a:t>
            </a:r>
            <a:r>
              <a:rPr lang="ru-RU" dirty="0" err="1" smtClean="0">
                <a:solidFill>
                  <a:schemeClr val="tx1"/>
                </a:solidFill>
                <a:latin typeface="Times New Roman" panose="02020603050405020304" pitchFamily="18" charset="0"/>
                <a:cs typeface="Times New Roman" panose="02020603050405020304" pitchFamily="18" charset="0"/>
              </a:rPr>
              <a:t>Крос-культурні</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дослідження</a:t>
            </a:r>
            <a:r>
              <a:rPr lang="ru-RU" dirty="0" smtClean="0">
                <a:solidFill>
                  <a:schemeClr val="tx1"/>
                </a:solidFill>
                <a:latin typeface="Times New Roman" panose="02020603050405020304" pitchFamily="18" charset="0"/>
                <a:cs typeface="Times New Roman" panose="02020603050405020304" pitchFamily="18" charset="0"/>
              </a:rPr>
              <a:t>.</a:t>
            </a:r>
            <a:br>
              <a:rPr lang="ru-RU" dirty="0" smtClean="0">
                <a:solidFill>
                  <a:schemeClr val="tx1"/>
                </a:solidFill>
                <a:latin typeface="Times New Roman" panose="02020603050405020304" pitchFamily="18" charset="0"/>
                <a:cs typeface="Times New Roman" panose="02020603050405020304" pitchFamily="18" charset="0"/>
              </a:rPr>
            </a:br>
            <a:r>
              <a:rPr lang="ru-RU" dirty="0" smtClean="0">
                <a:solidFill>
                  <a:schemeClr val="tx1"/>
                </a:solidFill>
                <a:latin typeface="Times New Roman" panose="02020603050405020304" pitchFamily="18" charset="0"/>
                <a:cs typeface="Times New Roman" panose="02020603050405020304" pitchFamily="18" charset="0"/>
              </a:rPr>
              <a:t>4. </a:t>
            </a:r>
            <a:r>
              <a:rPr lang="ru-RU" dirty="0" err="1" smtClean="0">
                <a:solidFill>
                  <a:schemeClr val="tx1"/>
                </a:solidFill>
                <a:latin typeface="Times New Roman" panose="02020603050405020304" pitchFamily="18" charset="0"/>
                <a:cs typeface="Times New Roman" panose="02020603050405020304" pitchFamily="18" charset="0"/>
              </a:rPr>
              <a:t>Філософська</a:t>
            </a:r>
            <a:r>
              <a:rPr lang="ru-RU"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tx1"/>
                </a:solidFill>
                <a:latin typeface="Times New Roman" panose="02020603050405020304" pitchFamily="18" charset="0"/>
                <a:cs typeface="Times New Roman" panose="02020603050405020304" pitchFamily="18" charset="0"/>
              </a:rPr>
              <a:t>компаративістика</a:t>
            </a:r>
            <a:r>
              <a:rPr lang="ru-RU" dirty="0" smtClean="0">
                <a:solidFill>
                  <a:schemeClr val="tx1"/>
                </a:solidFill>
                <a:latin typeface="Times New Roman" panose="02020603050405020304" pitchFamily="18" charset="0"/>
                <a:cs typeface="Times New Roman" panose="02020603050405020304" pitchFamily="18" charset="0"/>
              </a:rPr>
              <a:t>.</a:t>
            </a:r>
            <a:br>
              <a:rPr lang="ru-RU" dirty="0" smtClean="0">
                <a:solidFill>
                  <a:schemeClr val="tx1"/>
                </a:solidFill>
                <a:latin typeface="Times New Roman" panose="02020603050405020304" pitchFamily="18" charset="0"/>
                <a:cs typeface="Times New Roman" panose="02020603050405020304" pitchFamily="18" charset="0"/>
              </a:rPr>
            </a:br>
            <a:r>
              <a:rPr lang="uk-UA" dirty="0"/>
              <a:t/>
            </a:r>
            <a:br>
              <a:rPr lang="uk-UA" dirty="0"/>
            </a:br>
            <a:r>
              <a:rPr lang="ru-RU" dirty="0"/>
              <a:t/>
            </a: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uk-UA" sz="2400" b="1" dirty="0" smtClean="0">
                <a:latin typeface="Times New Roman" panose="02020603050405020304" pitchFamily="18" charset="0"/>
                <a:cs typeface="Times New Roman" panose="02020603050405020304" pitchFamily="18" charset="0"/>
              </a:rPr>
              <a:t>Питання 1</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r>
            <a:br>
              <a:rPr lang="uk-UA" sz="2400" dirty="0">
                <a:latin typeface="Times New Roman" panose="02020603050405020304" pitchFamily="18" charset="0"/>
                <a:cs typeface="Times New Roman" panose="02020603050405020304" pitchFamily="18" charset="0"/>
              </a:rPr>
            </a:br>
            <a:r>
              <a:rPr lang="uk-UA" sz="2400" b="1" dirty="0" smtClean="0">
                <a:latin typeface="Times New Roman" panose="02020603050405020304" pitchFamily="18" charset="0"/>
                <a:cs typeface="Times New Roman" panose="02020603050405020304" pitchFamily="18" charset="0"/>
              </a:rPr>
              <a:t>Порівняльні (компаративні) дослідження </a:t>
            </a:r>
            <a:r>
              <a:rPr lang="uk-UA" sz="2400" dirty="0" smtClean="0">
                <a:latin typeface="Times New Roman" panose="02020603050405020304" pitchFamily="18" charset="0"/>
                <a:cs typeface="Times New Roman" panose="02020603050405020304" pitchFamily="18" charset="0"/>
              </a:rPr>
              <a:t>– напрям, що визначається методом, а не специфікою предметного поля науки.</a:t>
            </a:r>
            <a:br>
              <a:rPr lang="uk-UA" sz="2400" dirty="0" smtClean="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r>
            <a:br>
              <a:rPr lang="uk-UA" sz="2400" dirty="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Порівняння – метод наукового дослідження, яких полягає у аналізі </a:t>
            </a:r>
            <a:r>
              <a:rPr lang="uk-UA" sz="2400" dirty="0" err="1" smtClean="0">
                <a:latin typeface="Times New Roman" panose="02020603050405020304" pitchFamily="18" charset="0"/>
                <a:cs typeface="Times New Roman" panose="02020603050405020304" pitchFamily="18" charset="0"/>
              </a:rPr>
              <a:t>подібностей</a:t>
            </a:r>
            <a:r>
              <a:rPr lang="uk-UA" sz="2400" dirty="0" smtClean="0">
                <a:latin typeface="Times New Roman" panose="02020603050405020304" pitchFamily="18" charset="0"/>
                <a:cs typeface="Times New Roman" panose="02020603050405020304" pitchFamily="18" charset="0"/>
              </a:rPr>
              <a:t> та відмінностей у соціальних явищах та процесах.</a:t>
            </a:r>
            <a:br>
              <a:rPr lang="uk-UA" sz="2400" dirty="0" smtClean="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r>
            <a:br>
              <a:rPr lang="uk-UA" sz="2400" dirty="0">
                <a:latin typeface="Times New Roman" panose="02020603050405020304" pitchFamily="18" charset="0"/>
                <a:cs typeface="Times New Roman" panose="02020603050405020304" pitchFamily="18" charset="0"/>
              </a:rPr>
            </a:br>
            <a:r>
              <a:rPr lang="uk-UA" sz="2400" b="1" dirty="0" smtClean="0">
                <a:latin typeface="Times New Roman" panose="02020603050405020304" pitchFamily="18" charset="0"/>
                <a:cs typeface="Times New Roman" panose="02020603050405020304" pitchFamily="18" charset="0"/>
              </a:rPr>
              <a:t>Напрями:</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антропологія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крос-культурний</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аналіз</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соціологія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крос-соціальний</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аналіз</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політологія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крос-страновий</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аналіз</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історія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порівняльна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історія</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психологія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порівняльна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психологія</a:t>
            </a:r>
            <a:r>
              <a:rPr lang="ru-RU" sz="2400" dirty="0" smtClean="0">
                <a:latin typeface="Times New Roman" panose="02020603050405020304" pitchFamily="18" charset="0"/>
                <a:cs typeface="Times New Roman" panose="02020603050405020304" pitchFamily="18" charset="0"/>
              </a:rPr>
              <a:t>)</a:t>
            </a:r>
            <a:r>
              <a:rPr lang="ru-RU" sz="2400" dirty="0"/>
              <a:t/>
            </a:r>
            <a:br>
              <a:rPr lang="ru-RU" sz="2400" dirty="0"/>
            </a:b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r>
            <a:br>
              <a:rPr lang="uk-UA" sz="24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585CBA-434A-4F69-A7F7-F32FC16882AF}"/>
              </a:ext>
            </a:extLst>
          </p:cNvPr>
          <p:cNvSpPr>
            <a:spLocks noGrp="1"/>
          </p:cNvSpPr>
          <p:nvPr>
            <p:ph type="title"/>
          </p:nvPr>
        </p:nvSpPr>
        <p:spPr>
          <a:xfrm>
            <a:off x="528320" y="365125"/>
            <a:ext cx="10825480" cy="6025736"/>
          </a:xfrm>
        </p:spPr>
        <p:txBody>
          <a:bodyPr>
            <a:normAutofit fontScale="90000"/>
          </a:bodyPr>
          <a:lstStyle/>
          <a:p>
            <a:r>
              <a:rPr lang="uk-UA" b="1" dirty="0" smtClean="0">
                <a:latin typeface="Times New Roman" panose="02020603050405020304" pitchFamily="18" charset="0"/>
                <a:cs typeface="Times New Roman" panose="02020603050405020304" pitchFamily="18" charset="0"/>
              </a:rPr>
              <a:t>Методологічні напрями</a:t>
            </a: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Радикальний позитивізм </a:t>
            </a:r>
            <a:r>
              <a:rPr lang="uk-UA" dirty="0" smtClean="0">
                <a:latin typeface="Times New Roman" panose="02020603050405020304" pitchFamily="18" charset="0"/>
                <a:cs typeface="Times New Roman" panose="02020603050405020304" pitchFamily="18" charset="0"/>
              </a:rPr>
              <a:t>(</a:t>
            </a:r>
            <a:r>
              <a:rPr lang="uk-UA" dirty="0" err="1" smtClean="0">
                <a:latin typeface="Times New Roman" panose="02020603050405020304" pitchFamily="18" charset="0"/>
                <a:cs typeface="Times New Roman" panose="02020603050405020304" pitchFamily="18" charset="0"/>
              </a:rPr>
              <a:t>Е.Дюркгейм</a:t>
            </a:r>
            <a:r>
              <a:rPr lang="uk-UA" dirty="0" smtClean="0">
                <a:latin typeface="Times New Roman" panose="02020603050405020304" pitchFamily="18" charset="0"/>
                <a:cs typeface="Times New Roman" panose="02020603050405020304" pitchFamily="18" charset="0"/>
              </a:rPr>
              <a:t>): з</a:t>
            </a:r>
            <a:r>
              <a:rPr lang="uk-UA" dirty="0" smtClean="0">
                <a:latin typeface="Times New Roman" panose="02020603050405020304" pitchFamily="18" charset="0"/>
                <a:cs typeface="Times New Roman" panose="02020603050405020304" pitchFamily="18" charset="0"/>
              </a:rPr>
              <a:t>авдання соціолога – пошук індикатора явища, який можна представити у цифровому значенні, а потім заставити дані.</a:t>
            </a:r>
            <a:br>
              <a:rPr lang="uk-UA"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Радикальний релятивізм: </a:t>
            </a:r>
            <a:r>
              <a:rPr lang="uk-UA" dirty="0" smtClean="0">
                <a:latin typeface="Times New Roman" panose="02020603050405020304" pitchFamily="18" charset="0"/>
                <a:cs typeface="Times New Roman" panose="02020603050405020304" pitchFamily="18" charset="0"/>
              </a:rPr>
              <a:t>оскільки всі країни відрізняються за соціокультурним контекстом, то коректні порівняння неможливі.</a:t>
            </a:r>
            <a:br>
              <a:rPr lang="uk-UA" dirty="0" smtClean="0">
                <a:latin typeface="Times New Roman" panose="02020603050405020304" pitchFamily="18" charset="0"/>
                <a:cs typeface="Times New Roman" panose="02020603050405020304" pitchFamily="18" charset="0"/>
              </a:rPr>
            </a:br>
            <a:r>
              <a:rPr lang="ru-RU" b="1" dirty="0" err="1">
                <a:latin typeface="Times New Roman" panose="02020603050405020304" pitchFamily="18" charset="0"/>
                <a:cs typeface="Times New Roman" panose="02020603050405020304" pitchFamily="18" charset="0"/>
              </a:rPr>
              <a:t>Концептуальні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підходи</a:t>
            </a:r>
            <a:r>
              <a:rPr lang="ru-RU" b="1" dirty="0">
                <a:latin typeface="Times New Roman" panose="02020603050405020304" pitchFamily="18" charset="0"/>
                <a:cs typeface="Times New Roman" panose="02020603050405020304" pitchFamily="18" charset="0"/>
              </a:rPr>
              <a:t> до причинно-</a:t>
            </a:r>
            <a:r>
              <a:rPr lang="ru-RU" b="1" dirty="0" err="1">
                <a:latin typeface="Times New Roman" panose="02020603050405020304" pitchFamily="18" charset="0"/>
                <a:cs typeface="Times New Roman" panose="02020603050405020304" pitchFamily="18" charset="0"/>
              </a:rPr>
              <a:t>наслідкових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зв’язків</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суспільстві</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Е.Дюркгейм</a:t>
            </a:r>
            <a:r>
              <a:rPr lang="ru-RU" dirty="0">
                <a:latin typeface="Times New Roman" panose="02020603050405020304" pitchFamily="18" charset="0"/>
                <a:cs typeface="Times New Roman" panose="02020603050405020304" pitchFamily="18" charset="0"/>
              </a:rPr>
              <a:t>: одна причина – один </a:t>
            </a:r>
            <a:r>
              <a:rPr lang="ru-RU" dirty="0" err="1">
                <a:latin typeface="Times New Roman" panose="02020603050405020304" pitchFamily="18" charset="0"/>
                <a:cs typeface="Times New Roman" panose="02020603050405020304" pitchFamily="18" charset="0"/>
              </a:rPr>
              <a:t>наслідок</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Д.С.Мілль</a:t>
            </a:r>
            <a:r>
              <a:rPr lang="ru-RU" dirty="0">
                <a:latin typeface="Times New Roman" panose="02020603050405020304" pitchFamily="18" charset="0"/>
                <a:cs typeface="Times New Roman" panose="02020603050405020304" pitchFamily="18" charset="0"/>
              </a:rPr>
              <a:t>: одна причина – </a:t>
            </a:r>
            <a:r>
              <a:rPr lang="ru-RU" dirty="0" err="1">
                <a:latin typeface="Times New Roman" panose="02020603050405020304" pitchFamily="18" charset="0"/>
                <a:cs typeface="Times New Roman" panose="02020603050405020304" pitchFamily="18" charset="0"/>
              </a:rPr>
              <a:t>багато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наслідків</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Н.Смелзер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багато</a:t>
            </a:r>
            <a:r>
              <a:rPr lang="ru-RU" dirty="0">
                <a:latin typeface="Times New Roman" panose="02020603050405020304" pitchFamily="18" charset="0"/>
                <a:cs typeface="Times New Roman" panose="02020603050405020304" pitchFamily="18" charset="0"/>
              </a:rPr>
              <a:t> причин – </a:t>
            </a:r>
            <a:r>
              <a:rPr lang="ru-RU" dirty="0" err="1">
                <a:latin typeface="Times New Roman" panose="02020603050405020304" pitchFamily="18" charset="0"/>
                <a:cs typeface="Times New Roman" panose="02020603050405020304" pitchFamily="18" charset="0"/>
              </a:rPr>
              <a:t>багато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наслідків</a:t>
            </a:r>
            <a:r>
              <a:rPr lang="ru-RU" dirty="0">
                <a:latin typeface="Times New Roman" panose="02020603050405020304" pitchFamily="18" charset="0"/>
                <a:cs typeface="Times New Roman" panose="02020603050405020304" pitchFamily="18" charset="0"/>
              </a:rPr>
              <a:t>.</a:t>
            </a:r>
            <a:r>
              <a:rPr lang="uk-UA" dirty="0" smtClean="0"/>
              <a:t/>
            </a:r>
            <a:br>
              <a:rPr lang="uk-UA" dirty="0" smtClean="0"/>
            </a:br>
            <a:r>
              <a:rPr lang="uk-UA" dirty="0"/>
              <a:t/>
            </a:r>
            <a:br>
              <a:rPr lang="uk-UA" dirty="0"/>
            </a:br>
            <a:r>
              <a:rPr lang="ru-RU" dirty="0"/>
              <a:t/>
            </a:r>
            <a:br>
              <a:rPr lang="ru-RU" dirty="0"/>
            </a:br>
            <a:endParaRPr lang="ru-RU" sz="1200" dirty="0"/>
          </a:p>
        </p:txBody>
      </p:sp>
    </p:spTree>
    <p:extLst>
      <p:ext uri="{BB962C8B-B14F-4D97-AF65-F5344CB8AC3E}">
        <p14:creationId xmlns:p14="http://schemas.microsoft.com/office/powerpoint/2010/main" val="187186805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1659834" y="365124"/>
            <a:ext cx="9693965" cy="6244397"/>
          </a:xfrm>
        </p:spPr>
        <p:txBody>
          <a:bodyPr>
            <a:normAutofit fontScale="90000"/>
          </a:bodyPr>
          <a:lstStyle/>
          <a:p>
            <a:r>
              <a:rPr lang="ru-RU" sz="1800" b="1" dirty="0" err="1" smtClean="0">
                <a:latin typeface="Times New Roman" panose="02020603050405020304" pitchFamily="18" charset="0"/>
                <a:cs typeface="Times New Roman" panose="02020603050405020304" pitchFamily="18" charset="0"/>
              </a:rPr>
              <a:t>Питання</a:t>
            </a:r>
            <a:r>
              <a:rPr lang="ru-RU" sz="1800" b="1" dirty="0" smtClean="0">
                <a:latin typeface="Times New Roman" panose="02020603050405020304" pitchFamily="18" charset="0"/>
                <a:cs typeface="Times New Roman" panose="02020603050405020304" pitchFamily="18" charset="0"/>
              </a:rPr>
              <a:t> 2</a:t>
            </a: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sz="2800" dirty="0" err="1" smtClean="0">
                <a:latin typeface="Times New Roman" panose="02020603050405020304" pitchFamily="18" charset="0"/>
                <a:cs typeface="Times New Roman" panose="02020603050405020304" pitchFamily="18" charset="0"/>
              </a:rPr>
              <a:t>Методи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дослідження</a:t>
            </a:r>
            <a:r>
              <a:rPr lang="ru-RU" sz="2800" dirty="0" smtClean="0">
                <a:latin typeface="Times New Roman" panose="02020603050405020304" pitchFamily="18" charset="0"/>
                <a:cs typeface="Times New Roman" panose="02020603050405020304" pitchFamily="18" charset="0"/>
              </a:rPr>
              <a:t> за </a:t>
            </a:r>
            <a:r>
              <a:rPr lang="ru-RU" sz="2800" dirty="0" err="1" smtClean="0">
                <a:latin typeface="Times New Roman" panose="02020603050405020304" pitchFamily="18" charset="0"/>
                <a:cs typeface="Times New Roman" panose="02020603050405020304" pitchFamily="18" charset="0"/>
              </a:rPr>
              <a:t>О.Контом</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1) </a:t>
            </a:r>
            <a:r>
              <a:rPr lang="ru-RU" sz="2800" dirty="0" err="1" smtClean="0">
                <a:latin typeface="Times New Roman" panose="02020603050405020304" pitchFamily="18" charset="0"/>
                <a:cs typeface="Times New Roman" panose="02020603050405020304" pitchFamily="18" charset="0"/>
              </a:rPr>
              <a:t>спостереження</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2) </a:t>
            </a:r>
            <a:r>
              <a:rPr lang="ru-RU" sz="2800" dirty="0" err="1" smtClean="0">
                <a:latin typeface="Times New Roman" panose="02020603050405020304" pitchFamily="18" charset="0"/>
                <a:cs typeface="Times New Roman" panose="02020603050405020304" pitchFamily="18" charset="0"/>
              </a:rPr>
              <a:t>експеримент</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 </a:t>
            </a:r>
            <a:r>
              <a:rPr lang="ru-RU" sz="2800" dirty="0" err="1" smtClean="0">
                <a:latin typeface="Times New Roman" panose="02020603050405020304" pitchFamily="18" charset="0"/>
                <a:cs typeface="Times New Roman" panose="02020603050405020304" pitchFamily="18" charset="0"/>
              </a:rPr>
              <a:t>порівняння</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порівняння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процесів</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які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відбуваються</a:t>
            </a:r>
            <a:r>
              <a:rPr lang="ru-RU" sz="2800" dirty="0" smtClean="0">
                <a:latin typeface="Times New Roman" panose="02020603050405020304" pitchFamily="18" charset="0"/>
                <a:cs typeface="Times New Roman" panose="02020603050405020304" pitchFamily="18" charset="0"/>
              </a:rPr>
              <a:t> у </a:t>
            </a:r>
            <a:r>
              <a:rPr lang="ru-RU" sz="2800" dirty="0" err="1" smtClean="0">
                <a:latin typeface="Times New Roman" panose="02020603050405020304" pitchFamily="18" charset="0"/>
                <a:cs typeface="Times New Roman" panose="02020603050405020304" pitchFamily="18" charset="0"/>
              </a:rPr>
              <a:t>суспільствах</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порівняння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суспільств</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які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знаходяться</a:t>
            </a:r>
            <a:r>
              <a:rPr lang="ru-RU" sz="2800" dirty="0" smtClean="0">
                <a:latin typeface="Times New Roman" panose="02020603050405020304" pitchFamily="18" charset="0"/>
                <a:cs typeface="Times New Roman" panose="02020603050405020304" pitchFamily="18" charset="0"/>
              </a:rPr>
              <a:t> на </a:t>
            </a:r>
            <a:r>
              <a:rPr lang="ru-RU" sz="2800" dirty="0" err="1" smtClean="0">
                <a:latin typeface="Times New Roman" panose="02020603050405020304" pitchFamily="18" charset="0"/>
                <a:cs typeface="Times New Roman" panose="02020603050405020304" pitchFamily="18" charset="0"/>
              </a:rPr>
              <a:t>різному</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рівні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соціально-економічного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розвитку</a:t>
            </a:r>
            <a:r>
              <a:rPr lang="ru-RU" sz="2800" dirty="0" smtClean="0">
                <a:latin typeface="Times New Roman" panose="02020603050405020304" pitchFamily="18" charset="0"/>
                <a:cs typeface="Times New Roman" panose="02020603050405020304" pitchFamily="18" charset="0"/>
              </a:rPr>
              <a:t> в </a:t>
            </a:r>
            <a:r>
              <a:rPr lang="ru-RU" sz="2800" dirty="0" err="1" smtClean="0">
                <a:latin typeface="Times New Roman" panose="02020603050405020304" pitchFamily="18" charset="0"/>
                <a:cs typeface="Times New Roman" panose="02020603050405020304" pitchFamily="18" charset="0"/>
              </a:rPr>
              <a:t>однаковий</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проміжок</a:t>
            </a:r>
            <a:r>
              <a:rPr lang="ru-RU" sz="2800" dirty="0" smtClean="0">
                <a:latin typeface="Times New Roman" panose="02020603050405020304" pitchFamily="18" charset="0"/>
                <a:cs typeface="Times New Roman" panose="02020603050405020304" pitchFamily="18" charset="0"/>
              </a:rPr>
              <a:t> часу</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порівняння</a:t>
            </a:r>
            <a:r>
              <a:rPr lang="ru-RU" sz="2800" dirty="0" smtClean="0">
                <a:latin typeface="Times New Roman" panose="02020603050405020304" pitchFamily="18" charset="0"/>
                <a:cs typeface="Times New Roman" panose="02020603050405020304" pitchFamily="18" charset="0"/>
              </a:rPr>
              <a:t> одного </a:t>
            </a:r>
            <a:r>
              <a:rPr lang="ru-RU" sz="2800" dirty="0" err="1" smtClean="0">
                <a:latin typeface="Times New Roman" panose="02020603050405020304" pitchFamily="18" charset="0"/>
                <a:cs typeface="Times New Roman" panose="02020603050405020304" pitchFamily="18" charset="0"/>
              </a:rPr>
              <a:t>суспільства</a:t>
            </a:r>
            <a:r>
              <a:rPr lang="ru-RU" sz="2800" dirty="0" smtClean="0">
                <a:latin typeface="Times New Roman" panose="02020603050405020304" pitchFamily="18" charset="0"/>
                <a:cs typeface="Times New Roman" panose="02020603050405020304" pitchFamily="18" charset="0"/>
              </a:rPr>
              <a:t> у </a:t>
            </a:r>
            <a:r>
              <a:rPr lang="ru-RU" sz="2800" dirty="0" err="1" smtClean="0">
                <a:latin typeface="Times New Roman" panose="02020603050405020304" pitchFamily="18" charset="0"/>
                <a:cs typeface="Times New Roman" panose="02020603050405020304" pitchFamily="18" charset="0"/>
              </a:rPr>
              <a:t>різні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проміжки</a:t>
            </a:r>
            <a:r>
              <a:rPr lang="ru-RU" sz="2800" dirty="0" smtClean="0">
                <a:latin typeface="Times New Roman" panose="02020603050405020304" pitchFamily="18" charset="0"/>
                <a:cs typeface="Times New Roman" panose="02020603050405020304" pitchFamily="18" charset="0"/>
              </a:rPr>
              <a:t> часу на </a:t>
            </a:r>
            <a:r>
              <a:rPr lang="ru-RU" sz="2800" dirty="0" err="1" smtClean="0">
                <a:latin typeface="Times New Roman" panose="02020603050405020304" pitchFamily="18" charset="0"/>
                <a:cs typeface="Times New Roman" panose="02020603050405020304" pitchFamily="18" charset="0"/>
              </a:rPr>
              <a:t>різних</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етапах</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його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розвитку</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ru-RU" dirty="0"/>
              <a:t/>
            </a:r>
            <a:br>
              <a:rPr lang="ru-RU" dirty="0"/>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ru-RU" dirty="0"/>
              <a:t/>
            </a:r>
            <a:br>
              <a:rPr lang="ru-RU" dirty="0"/>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4" y="624109"/>
            <a:ext cx="8911687" cy="5858578"/>
          </a:xfrm>
        </p:spPr>
        <p:txBody>
          <a:bodyPr>
            <a:normAutofit fontScale="90000"/>
          </a:bodyPr>
          <a:lstStyle/>
          <a:p>
            <a:r>
              <a:rPr lang="ru-RU" b="1" dirty="0" err="1" smtClean="0">
                <a:latin typeface="Times New Roman" panose="02020603050405020304" pitchFamily="18" charset="0"/>
                <a:cs typeface="Times New Roman" panose="02020603050405020304" pitchFamily="18" charset="0"/>
              </a:rPr>
              <a:t>Питання</a:t>
            </a:r>
            <a:r>
              <a:rPr lang="ru-RU" b="1" dirty="0" smtClean="0">
                <a:latin typeface="Times New Roman" panose="02020603050405020304" pitchFamily="18" charset="0"/>
                <a:cs typeface="Times New Roman" panose="02020603050405020304" pitchFamily="18" charset="0"/>
              </a:rPr>
              <a:t> 3</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err="1" smtClean="0">
                <a:latin typeface="Times New Roman" panose="02020603050405020304" pitchFamily="18" charset="0"/>
                <a:cs typeface="Times New Roman" panose="02020603050405020304" pitchFamily="18" charset="0"/>
              </a:rPr>
              <a:t>В.фон</a:t>
            </a:r>
            <a:r>
              <a:rPr lang="ru-RU" dirty="0" smtClean="0">
                <a:latin typeface="Times New Roman" panose="02020603050405020304" pitchFamily="18" charset="0"/>
                <a:cs typeface="Times New Roman" panose="02020603050405020304" pitchFamily="18" charset="0"/>
              </a:rPr>
              <a:t> Гумбольдт: </a:t>
            </a:r>
            <a:r>
              <a:rPr lang="ru-RU" dirty="0" err="1" smtClean="0">
                <a:latin typeface="Times New Roman" panose="02020603050405020304" pitchFamily="18" charset="0"/>
                <a:cs typeface="Times New Roman" panose="02020603050405020304" pitchFamily="18" charset="0"/>
              </a:rPr>
              <a:t>ввів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поняття</a:t>
            </a:r>
            <a:r>
              <a:rPr lang="ru-RU" dirty="0" smtClean="0">
                <a:latin typeface="Times New Roman" panose="02020603050405020304" pitchFamily="18" charset="0"/>
                <a:cs typeface="Times New Roman" panose="02020603050405020304" pitchFamily="18" charset="0"/>
              </a:rPr>
              <a:t> духу народу</a:t>
            </a:r>
            <a:br>
              <a:rPr lang="ru-RU" dirty="0" smtClean="0">
                <a:latin typeface="Times New Roman" panose="02020603050405020304" pitchFamily="18" charset="0"/>
                <a:cs typeface="Times New Roman" panose="02020603050405020304" pitchFamily="18" charset="0"/>
              </a:rPr>
            </a:br>
            <a:r>
              <a:rPr lang="ru-RU" dirty="0" err="1" smtClean="0">
                <a:latin typeface="Times New Roman" panose="02020603050405020304" pitchFamily="18" charset="0"/>
                <a:cs typeface="Times New Roman" panose="02020603050405020304" pitchFamily="18" charset="0"/>
              </a:rPr>
              <a:t>М.Лацарус</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Х.Штейнталь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започаткування</a:t>
            </a:r>
            <a:r>
              <a:rPr lang="ru-RU" dirty="0" smtClean="0">
                <a:latin typeface="Times New Roman" panose="02020603050405020304" pitchFamily="18" charset="0"/>
                <a:cs typeface="Times New Roman" panose="02020603050405020304" pitchFamily="18" charset="0"/>
              </a:rPr>
              <a:t> предмету «</a:t>
            </a:r>
            <a:r>
              <a:rPr lang="ru-RU" dirty="0" err="1" smtClean="0">
                <a:latin typeface="Times New Roman" panose="02020603050405020304" pitchFamily="18" charset="0"/>
                <a:cs typeface="Times New Roman" panose="02020603050405020304" pitchFamily="18" charset="0"/>
              </a:rPr>
              <a:t>психологія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народів</a:t>
            </a:r>
            <a:r>
              <a:rPr lang="ru-RU" dirty="0" smtClean="0">
                <a:latin typeface="Times New Roman" panose="02020603050405020304" pitchFamily="18" charset="0"/>
                <a:cs typeface="Times New Roman" panose="02020603050405020304" pitchFamily="18" charset="0"/>
              </a:rPr>
              <a:t>»</a:t>
            </a:r>
            <a:br>
              <a:rPr lang="ru-RU" dirty="0" smtClean="0">
                <a:latin typeface="Times New Roman" panose="02020603050405020304" pitchFamily="18" charset="0"/>
                <a:cs typeface="Times New Roman" panose="02020603050405020304" pitchFamily="18" charset="0"/>
              </a:rPr>
            </a:br>
            <a:r>
              <a:rPr lang="ru-RU" dirty="0" err="1" smtClean="0">
                <a:latin typeface="Times New Roman" panose="02020603050405020304" pitchFamily="18" charset="0"/>
                <a:cs typeface="Times New Roman" panose="02020603050405020304" pitchFamily="18" charset="0"/>
              </a:rPr>
              <a:t>В.Вундт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праця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Психологія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народів</a:t>
            </a:r>
            <a:r>
              <a:rPr lang="ru-RU" dirty="0" smtClean="0">
                <a:latin typeface="Times New Roman" panose="02020603050405020304" pitchFamily="18" charset="0"/>
                <a:cs typeface="Times New Roman" panose="02020603050405020304" pitchFamily="18" charset="0"/>
              </a:rPr>
              <a:t>»</a:t>
            </a:r>
            <a:br>
              <a:rPr lang="ru-RU" dirty="0" smtClean="0">
                <a:latin typeface="Times New Roman" panose="02020603050405020304" pitchFamily="18" charset="0"/>
                <a:cs typeface="Times New Roman" panose="02020603050405020304" pitchFamily="18" charset="0"/>
              </a:rPr>
            </a:br>
            <a:r>
              <a:rPr lang="ru-RU" dirty="0" err="1" smtClean="0">
                <a:latin typeface="Times New Roman" panose="02020603050405020304" pitchFamily="18" charset="0"/>
                <a:cs typeface="Times New Roman" panose="02020603050405020304" pitchFamily="18" charset="0"/>
              </a:rPr>
              <a:t>Ідея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колективної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свідомості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колективних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уявлень</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колективної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волі</a:t>
            </a:r>
            <a:r>
              <a:rPr lang="ru-RU" dirty="0" smtClean="0"/>
              <a:t/>
            </a:r>
            <a:br>
              <a:rPr lang="ru-RU" dirty="0" smtClean="0"/>
            </a:br>
            <a:r>
              <a:rPr lang="ru-RU" dirty="0" smtClean="0"/>
              <a:t/>
            </a:r>
            <a:br>
              <a:rPr lang="ru-RU" dirty="0" smtClean="0"/>
            </a:br>
            <a:r>
              <a:rPr lang="ru-RU" dirty="0" smtClean="0"/>
              <a:t/>
            </a:r>
            <a:br>
              <a:rPr lang="ru-RU" dirty="0" smtClean="0"/>
            </a:br>
            <a:r>
              <a:rPr lang="ru-RU" dirty="0"/>
              <a:t/>
            </a:r>
            <a:br>
              <a:rPr lang="ru-RU" dirty="0"/>
            </a:br>
            <a:r>
              <a:rPr lang="uk-UA" dirty="0"/>
              <a:t/>
            </a:r>
            <a:br>
              <a:rPr lang="uk-UA" dirty="0"/>
            </a:br>
            <a:endParaRPr lang="" dirty="0"/>
          </a:p>
        </p:txBody>
      </p:sp>
    </p:spTree>
    <p:extLst>
      <p:ext uri="{BB962C8B-B14F-4D97-AF65-F5344CB8AC3E}">
        <p14:creationId xmlns:p14="http://schemas.microsoft.com/office/powerpoint/2010/main" val="3480638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894080" y="365125"/>
            <a:ext cx="10774756" cy="5494499"/>
          </a:xfrm>
        </p:spPr>
        <p:txBody>
          <a:bodyPr>
            <a:normAutofit fontScale="90000"/>
          </a:bodyPr>
          <a:lstStyle/>
          <a:p>
            <a:r>
              <a:rPr lang="ru-RU" sz="3100" b="1" dirty="0" err="1" smtClean="0">
                <a:latin typeface="Times New Roman" panose="02020603050405020304" pitchFamily="18" charset="0"/>
                <a:cs typeface="Times New Roman" panose="02020603050405020304" pitchFamily="18" charset="0"/>
              </a:rPr>
              <a:t>Види</a:t>
            </a:r>
            <a:r>
              <a:rPr lang="ru-RU" sz="3100" b="1" dirty="0" smtClean="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досліджень</a:t>
            </a:r>
            <a:r>
              <a:rPr lang="ru-RU" sz="3100" b="1" dirty="0" smtClean="0">
                <a:latin typeface="Times New Roman" panose="02020603050405020304" pitchFamily="18" charset="0"/>
                <a:cs typeface="Times New Roman" panose="02020603050405020304" pitchFamily="18" charset="0"/>
              </a:rPr>
              <a:t>:</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1) </a:t>
            </a:r>
            <a:r>
              <a:rPr lang="ru-RU" sz="3100" dirty="0" err="1" smtClean="0">
                <a:latin typeface="Times New Roman" panose="02020603050405020304" pitchFamily="18" charset="0"/>
                <a:cs typeface="Times New Roman" panose="02020603050405020304" pitchFamily="18" charset="0"/>
              </a:rPr>
              <a:t>конфірматорне</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підтвердження</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або</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спростування</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теорії</a:t>
            </a:r>
            <a:r>
              <a:rPr lang="ru-RU" sz="3100" dirty="0" smtClean="0">
                <a:latin typeface="Times New Roman" panose="02020603050405020304" pitchFamily="18" charset="0"/>
                <a:cs typeface="Times New Roman" panose="02020603050405020304" pitchFamily="18" charset="0"/>
              </a:rPr>
              <a:t>)</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2) </a:t>
            </a:r>
            <a:r>
              <a:rPr lang="ru-RU" sz="3100" dirty="0" err="1" smtClean="0">
                <a:latin typeface="Times New Roman" panose="02020603050405020304" pitchFamily="18" charset="0"/>
                <a:cs typeface="Times New Roman" panose="02020603050405020304" pitchFamily="18" charset="0"/>
              </a:rPr>
              <a:t>експлораторне</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пошукове</a:t>
            </a:r>
            <a:r>
              <a:rPr lang="ru-RU" sz="3100" dirty="0" smtClean="0">
                <a:latin typeface="Times New Roman" panose="02020603050405020304" pitchFamily="18" charset="0"/>
                <a:cs typeface="Times New Roman" panose="02020603050405020304" pitchFamily="18" charset="0"/>
              </a:rPr>
              <a:t>)</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3) </a:t>
            </a:r>
            <a:r>
              <a:rPr lang="ru-RU" sz="3100" dirty="0" err="1" smtClean="0">
                <a:latin typeface="Times New Roman" panose="02020603050405020304" pitchFamily="18" charset="0"/>
                <a:cs typeface="Times New Roman" panose="02020603050405020304" pitchFamily="18" charset="0"/>
              </a:rPr>
              <a:t>узагальнююче</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4) </a:t>
            </a:r>
            <a:r>
              <a:rPr lang="ru-RU" sz="3100" dirty="0" err="1" smtClean="0">
                <a:latin typeface="Times New Roman" panose="02020603050405020304" pitchFamily="18" charset="0"/>
                <a:cs typeface="Times New Roman" panose="02020603050405020304" pitchFamily="18" charset="0"/>
              </a:rPr>
              <a:t>дослідження</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що</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базується</a:t>
            </a:r>
            <a:r>
              <a:rPr lang="ru-RU" sz="3100" dirty="0" smtClean="0">
                <a:latin typeface="Times New Roman" panose="02020603050405020304" pitchFamily="18" charset="0"/>
                <a:cs typeface="Times New Roman" panose="02020603050405020304" pitchFamily="18" charset="0"/>
              </a:rPr>
              <a:t> на </a:t>
            </a:r>
            <a:r>
              <a:rPr lang="ru-RU" sz="3100" dirty="0" err="1" smtClean="0">
                <a:latin typeface="Times New Roman" panose="02020603050405020304" pitchFamily="18" charset="0"/>
                <a:cs typeface="Times New Roman" panose="02020603050405020304" pitchFamily="18" charset="0"/>
              </a:rPr>
              <a:t>теорії</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5) </a:t>
            </a:r>
            <a:r>
              <a:rPr lang="ru-RU" sz="3100" dirty="0" err="1" smtClean="0">
                <a:latin typeface="Times New Roman" panose="02020603050405020304" pitchFamily="18" charset="0"/>
                <a:cs typeface="Times New Roman" panose="02020603050405020304" pitchFamily="18" charset="0"/>
              </a:rPr>
              <a:t>дослідження</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психологічних</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відмінностей</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6) </a:t>
            </a:r>
            <a:r>
              <a:rPr lang="ru-RU" sz="3100" dirty="0" err="1" smtClean="0">
                <a:latin typeface="Times New Roman" panose="02020603050405020304" pitchFamily="18" charset="0"/>
                <a:cs typeface="Times New Roman" panose="02020603050405020304" pitchFamily="18" charset="0"/>
              </a:rPr>
              <a:t>дослідження</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зовнішньої</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валідності</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ru-RU" sz="3100" dirty="0" err="1" smtClean="0">
                <a:latin typeface="Times New Roman" panose="02020603050405020304" pitchFamily="18" charset="0"/>
                <a:cs typeface="Times New Roman" panose="02020603050405020304" pitchFamily="18" charset="0"/>
              </a:rPr>
              <a:t>Вибір</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групи</a:t>
            </a:r>
            <a:r>
              <a:rPr lang="ru-RU" sz="3100" dirty="0" smtClean="0">
                <a:latin typeface="Times New Roman" panose="02020603050405020304" pitchFamily="18" charset="0"/>
                <a:cs typeface="Times New Roman" panose="02020603050405020304" pitchFamily="18" charset="0"/>
              </a:rPr>
              <a:t> для </a:t>
            </a:r>
            <a:r>
              <a:rPr lang="ru-RU" sz="3100" dirty="0" err="1" smtClean="0">
                <a:latin typeface="Times New Roman" panose="02020603050405020304" pitchFamily="18" charset="0"/>
                <a:cs typeface="Times New Roman" panose="02020603050405020304" pitchFamily="18" charset="0"/>
              </a:rPr>
              <a:t>дослідження</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може</a:t>
            </a:r>
            <a:r>
              <a:rPr lang="ru-RU" sz="3100" dirty="0" smtClean="0">
                <a:latin typeface="Times New Roman" panose="02020603050405020304" pitchFamily="18" charset="0"/>
                <a:cs typeface="Times New Roman" panose="02020603050405020304" pitchFamily="18" charset="0"/>
              </a:rPr>
              <a:t> бути </a:t>
            </a:r>
            <a:r>
              <a:rPr lang="ru-RU" sz="3100" dirty="0" err="1" smtClean="0">
                <a:latin typeface="Times New Roman" panose="02020603050405020304" pitchFamily="18" charset="0"/>
                <a:cs typeface="Times New Roman" panose="02020603050405020304" pitchFamily="18" charset="0"/>
              </a:rPr>
              <a:t>обумовленим</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практичними</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завданнями</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вимогами</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замовника</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теорією</a:t>
            </a:r>
            <a:r>
              <a:rPr lang="ru-RU" sz="3100" dirty="0" smtClean="0">
                <a:latin typeface="Times New Roman" panose="02020603050405020304" pitchFamily="18" charset="0"/>
                <a:cs typeface="Times New Roman" panose="02020603050405020304" pitchFamily="18" charset="0"/>
              </a:rPr>
              <a:t>, яка є в </a:t>
            </a:r>
            <a:r>
              <a:rPr lang="ru-RU" sz="3100" dirty="0" err="1" smtClean="0">
                <a:latin typeface="Times New Roman" panose="02020603050405020304" pitchFamily="18" charset="0"/>
                <a:cs typeface="Times New Roman" panose="02020603050405020304" pitchFamily="18" charset="0"/>
              </a:rPr>
              <a:t>основі</a:t>
            </a:r>
            <a:r>
              <a:rPr lang="ru-RU" sz="3100" dirty="0" smtClean="0">
                <a:latin typeface="Times New Roman" panose="02020603050405020304" pitchFamily="18" charset="0"/>
                <a:cs typeface="Times New Roman" panose="02020603050405020304" pitchFamily="18" charset="0"/>
              </a:rPr>
              <a:t> </a:t>
            </a:r>
            <a:r>
              <a:rPr lang="ru-RU" sz="3100" dirty="0" err="1" smtClean="0">
                <a:latin typeface="Times New Roman" panose="02020603050405020304" pitchFamily="18" charset="0"/>
                <a:cs typeface="Times New Roman" panose="02020603050405020304" pitchFamily="18" charset="0"/>
              </a:rPr>
              <a:t>дослідження</a:t>
            </a:r>
            <a:r>
              <a:rPr lang="ru-RU" sz="3100" dirty="0" smtClean="0">
                <a:latin typeface="Times New Roman" panose="02020603050405020304" pitchFamily="18" charset="0"/>
                <a:cs typeface="Times New Roman" panose="02020603050405020304" pitchFamily="18" charset="0"/>
              </a:rPr>
              <a:t>.</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0200" y="365125"/>
            <a:ext cx="10068636" cy="6281335"/>
          </a:xfrm>
        </p:spPr>
        <p:txBody>
          <a:bodyPr>
            <a:normAutofit fontScale="90000"/>
          </a:bodyPr>
          <a:lstStyle/>
          <a:p>
            <a:r>
              <a:rPr lang="ru-RU" b="1" dirty="0" err="1" smtClean="0">
                <a:latin typeface="Times New Roman" panose="02020603050405020304" pitchFamily="18" charset="0"/>
                <a:cs typeface="Times New Roman" panose="02020603050405020304" pitchFamily="18" charset="0"/>
              </a:rPr>
              <a:t>Методологічна</a:t>
            </a:r>
            <a:r>
              <a:rPr lang="ru-RU" b="1" dirty="0" smtClean="0">
                <a:latin typeface="Times New Roman" panose="02020603050405020304" pitchFamily="18" charset="0"/>
                <a:cs typeface="Times New Roman" panose="02020603050405020304" pitchFamily="18" charset="0"/>
              </a:rPr>
              <a:t> проблема: </a:t>
            </a:r>
            <a:r>
              <a:rPr lang="ru-RU" dirty="0" err="1" smtClean="0">
                <a:latin typeface="Times New Roman" panose="02020603050405020304" pitchFamily="18" charset="0"/>
                <a:cs typeface="Times New Roman" panose="02020603050405020304" pitchFamily="18" charset="0"/>
              </a:rPr>
              <a:t>пошук</a:t>
            </a:r>
            <a:r>
              <a:rPr lang="ru-RU" dirty="0" smtClean="0">
                <a:latin typeface="Times New Roman" panose="02020603050405020304" pitchFamily="18" charset="0"/>
                <a:cs typeface="Times New Roman" panose="02020603050405020304" pitchFamily="18" charset="0"/>
              </a:rPr>
              <a:t> методик, </a:t>
            </a:r>
            <a:r>
              <a:rPr lang="ru-RU" dirty="0" err="1" smtClean="0">
                <a:latin typeface="Times New Roman" panose="02020603050405020304" pitchFamily="18" charset="0"/>
                <a:cs typeface="Times New Roman" panose="02020603050405020304" pitchFamily="18" charset="0"/>
              </a:rPr>
              <a:t>нечутливих</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культурних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відмінностей</a:t>
            </a:r>
            <a:r>
              <a:rPr lang="ru-RU" dirty="0" smtClean="0">
                <a:latin typeface="Times New Roman" panose="02020603050405020304" pitchFamily="18" charset="0"/>
                <a:cs typeface="Times New Roman" panose="02020603050405020304" pitchFamily="18" charset="0"/>
              </a:rPr>
              <a:t>.</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Способи</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вирішення</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подвійний</a:t>
            </a:r>
            <a:r>
              <a:rPr lang="ru-RU" dirty="0" smtClean="0">
                <a:latin typeface="Times New Roman" panose="02020603050405020304" pitchFamily="18" charset="0"/>
                <a:cs typeface="Times New Roman" panose="02020603050405020304" pitchFamily="18" charset="0"/>
              </a:rPr>
              <a:t> переклад, </a:t>
            </a:r>
            <a:r>
              <a:rPr lang="ru-RU" dirty="0" err="1" smtClean="0">
                <a:latin typeface="Times New Roman" panose="02020603050405020304" pitchFamily="18" charset="0"/>
                <a:cs typeface="Times New Roman" panose="02020603050405020304" pitchFamily="18" charset="0"/>
              </a:rPr>
              <a:t>проективні</a:t>
            </a:r>
            <a:r>
              <a:rPr lang="ru-RU" dirty="0" smtClean="0">
                <a:latin typeface="Times New Roman" panose="02020603050405020304" pitchFamily="18" charset="0"/>
                <a:cs typeface="Times New Roman" panose="02020603050405020304" pitchFamily="18" charset="0"/>
              </a:rPr>
              <a:t> методики, </a:t>
            </a:r>
            <a:r>
              <a:rPr lang="ru-RU" dirty="0" err="1" smtClean="0">
                <a:latin typeface="Times New Roman" panose="02020603050405020304" pitchFamily="18" charset="0"/>
                <a:cs typeface="Times New Roman" panose="02020603050405020304" pitchFamily="18" charset="0"/>
              </a:rPr>
              <a:t>залучення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експертів</a:t>
            </a:r>
            <a:r>
              <a:rPr lang="ru-RU" dirty="0" smtClean="0">
                <a:latin typeface="Times New Roman" panose="02020603050405020304" pitchFamily="18" charset="0"/>
                <a:cs typeface="Times New Roman" panose="02020603050405020304" pitchFamily="18" charset="0"/>
              </a:rPr>
              <a:t>.</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Типи</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залучення</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респондентів</a:t>
            </a:r>
            <a:r>
              <a:rPr lang="ru-RU" b="1" dirty="0" smtClean="0">
                <a:latin typeface="Times New Roman" panose="02020603050405020304" pitchFamily="18" charset="0"/>
                <a:cs typeface="Times New Roman" panose="02020603050405020304" pitchFamily="18" charset="0"/>
              </a:rPr>
              <a:t> до </a:t>
            </a:r>
            <a:r>
              <a:rPr lang="ru-RU" b="1" dirty="0" err="1" smtClean="0">
                <a:latin typeface="Times New Roman" panose="02020603050405020304" pitchFamily="18" charset="0"/>
                <a:cs typeface="Times New Roman" panose="02020603050405020304" pitchFamily="18" charset="0"/>
              </a:rPr>
              <a:t>порівняльних</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досліджень</a:t>
            </a:r>
            <a:r>
              <a:rPr lang="ru-RU" b="1" dirty="0" smtClean="0">
                <a:latin typeface="Times New Roman" panose="02020603050405020304" pitchFamily="18" charset="0"/>
                <a:cs typeface="Times New Roman" panose="02020603050405020304" pitchFamily="18" charset="0"/>
              </a:rPr>
              <a:t>:</a:t>
            </a:r>
            <a:br>
              <a:rPr lang="ru-RU"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включення</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практичної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роботи</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залучення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добровольців</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вмовляння</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примусовий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відбір</a:t>
            </a:r>
            <a:r>
              <a:rPr lang="ru-RU" dirty="0"/>
              <a:t/>
            </a:r>
            <a:br>
              <a:rPr lang="ru-RU" dirty="0"/>
            </a:br>
            <a:endParaRPr lang="ru-RU" dirty="0"/>
          </a:p>
        </p:txBody>
      </p:sp>
    </p:spTree>
    <p:extLst>
      <p:ext uri="{BB962C8B-B14F-4D97-AF65-F5344CB8AC3E}">
        <p14:creationId xmlns:p14="http://schemas.microsoft.com/office/powerpoint/2010/main" val="172550084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0200" y="365125"/>
            <a:ext cx="10068636" cy="6281335"/>
          </a:xfrm>
        </p:spPr>
        <p:txBody>
          <a:bodyPr>
            <a:normAutofit fontScale="90000"/>
          </a:bodyPr>
          <a:lstStyle/>
          <a:p>
            <a:r>
              <a:rPr lang="uk-UA" sz="2800" b="1" dirty="0" smtClean="0">
                <a:latin typeface="Times New Roman" panose="02020603050405020304" pitchFamily="18" charset="0"/>
                <a:cs typeface="Times New Roman" panose="02020603050405020304" pitchFamily="18" charset="0"/>
              </a:rPr>
              <a:t>Питання 4</a:t>
            </a:r>
            <a:r>
              <a:rPr lang="uk-UA" sz="2800" dirty="0" smtClean="0">
                <a:latin typeface="Times New Roman" panose="02020603050405020304" pitchFamily="18" charset="0"/>
                <a:cs typeface="Times New Roman" panose="02020603050405020304" pitchFamily="18" charset="0"/>
              </a:rPr>
              <a:t/>
            </a:r>
            <a:br>
              <a:rPr lang="uk-UA" sz="2800" dirty="0" smtClean="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
            </a:r>
            <a:br>
              <a:rPr lang="uk-UA" sz="2800" dirty="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Напрям сформувався у ХІХ столітті.</a:t>
            </a:r>
            <a:r>
              <a:rPr lang="uk-UA" sz="2800" dirty="0">
                <a:latin typeface="Times New Roman" panose="02020603050405020304" pitchFamily="18" charset="0"/>
                <a:cs typeface="Times New Roman" panose="02020603050405020304" pitchFamily="18" charset="0"/>
              </a:rPr>
              <a:t/>
            </a:r>
            <a:br>
              <a:rPr lang="uk-UA"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Розглядалася як фактор пом'якшення напруженості, попередження міжкультурних конфліктів і створення «світової спільноти</a:t>
            </a:r>
            <a:r>
              <a:rPr lang="uk-UA" sz="2800" dirty="0" smtClean="0">
                <a:latin typeface="Times New Roman" panose="02020603050405020304" pitchFamily="18" charset="0"/>
                <a:cs typeface="Times New Roman" panose="02020603050405020304" pitchFamily="18" charset="0"/>
              </a:rPr>
              <a:t>».</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Завдання</a:t>
            </a:r>
            <a:r>
              <a:rPr lang="uk-UA" sz="2800" dirty="0">
                <a:latin typeface="Times New Roman" panose="02020603050405020304" pitchFamily="18" charset="0"/>
                <a:cs typeface="Times New Roman" panose="02020603050405020304" pitchFamily="18" charset="0"/>
              </a:rPr>
              <a:t>: досягнення взаєморозуміння між ідеалами західного і східного світів шляхом виявлення, опису та пояснення специфічних ідей.</a:t>
            </a:r>
            <a:br>
              <a:rPr lang="uk-UA" sz="2800" dirty="0">
                <a:latin typeface="Times New Roman" panose="02020603050405020304" pitchFamily="18" charset="0"/>
                <a:cs typeface="Times New Roman" panose="02020603050405020304" pitchFamily="18" charset="0"/>
              </a:rPr>
            </a:br>
            <a:r>
              <a:rPr lang="uk-UA" sz="2800" dirty="0" err="1">
                <a:latin typeface="Times New Roman" panose="02020603050405020304" pitchFamily="18" charset="0"/>
                <a:cs typeface="Times New Roman" panose="02020603050405020304" pitchFamily="18" charset="0"/>
              </a:rPr>
              <a:t>П.Т.Раджу</a:t>
            </a:r>
            <a:r>
              <a:rPr lang="uk-UA" sz="2800" dirty="0">
                <a:latin typeface="Times New Roman" panose="02020603050405020304" pitchFamily="18" charset="0"/>
                <a:cs typeface="Times New Roman" panose="02020603050405020304" pitchFamily="18" charset="0"/>
              </a:rPr>
              <a:t> (Індія) - контакти в сфері культури є постійними. Висунув ідею про об'єднання «чоловічого» міського, технічного Заходу і «жіночого» аграрного Сходу. Підсумок - </a:t>
            </a:r>
            <a:r>
              <a:rPr lang="uk-UA" sz="2800" dirty="0" smtClean="0">
                <a:latin typeface="Times New Roman" panose="02020603050405020304" pitchFamily="18" charset="0"/>
                <a:cs typeface="Times New Roman" panose="02020603050405020304" pitchFamily="18" charset="0"/>
              </a:rPr>
              <a:t>виникнення </a:t>
            </a:r>
            <a:r>
              <a:rPr lang="uk-UA" sz="2800" dirty="0">
                <a:latin typeface="Times New Roman" panose="02020603050405020304" pitchFamily="18" charset="0"/>
                <a:cs typeface="Times New Roman" panose="02020603050405020304" pitchFamily="18" charset="0"/>
              </a:rPr>
              <a:t>всесвітньої, вселенської філософії, наближення людей до вищих цінностей. Мета - такий культурний синтез, який має на увазі розвиток і </a:t>
            </a:r>
            <a:r>
              <a:rPr lang="uk-UA" sz="2800" dirty="0" smtClean="0">
                <a:latin typeface="Times New Roman" panose="02020603050405020304" pitchFamily="18" charset="0"/>
                <a:cs typeface="Times New Roman" panose="02020603050405020304" pitchFamily="18" charset="0"/>
              </a:rPr>
              <a:t>розширення </a:t>
            </a:r>
            <a:r>
              <a:rPr lang="uk-UA" sz="2800" dirty="0">
                <a:latin typeface="Times New Roman" panose="02020603050405020304" pitchFamily="18" charset="0"/>
                <a:cs typeface="Times New Roman" panose="02020603050405020304" pitchFamily="18" charset="0"/>
              </a:rPr>
              <a:t>світогляду.</a:t>
            </a:r>
            <a:r>
              <a:rPr lang="uk-UA" sz="2800" dirty="0">
                <a:latin typeface="Times New Roman" panose="02020603050405020304" pitchFamily="18" charset="0"/>
                <a:cs typeface="Times New Roman" panose="02020603050405020304" pitchFamily="18" charset="0"/>
              </a:rPr>
              <a:t/>
            </a:r>
            <a:br>
              <a:rPr lang="uk-UA" sz="28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00511079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7.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8.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9.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366</TotalTime>
  <Words>44</Words>
  <Application>Microsoft Office PowerPoint</Application>
  <PresentationFormat>Широкоэкранный</PresentationFormat>
  <Paragraphs>12</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Century Gothic</vt:lpstr>
      <vt:lpstr>Times New Roman</vt:lpstr>
      <vt:lpstr>Wingdings 3</vt:lpstr>
      <vt:lpstr>Легкий дым</vt:lpstr>
      <vt:lpstr>ПОРІВНЯЛЬНІ ДОСЛІДЖЕННЯ</vt:lpstr>
      <vt:lpstr>План. 1. Компаративний аналіз та його види. 2. Види порівняння за О.Контом. 3. Крос-культурні дослідження. 4. Філософська компаративістика.   </vt:lpstr>
      <vt:lpstr>Питання 1  Порівняльні (компаративні) дослідження – напрям, що визначається методом, а не специфікою предметного поля науки.  Порівняння – метод наукового дослідження, яких полягає у аналізі подібностей та відмінностей у соціальних явищах та процесах.  Напрями: антропологія (крос-культурний аналіз) соціологія (крос-соціальний аналіз) політологія (крос-страновий аналіз) історія (порівняльна історія) психологія (порівняльна психологія)     </vt:lpstr>
      <vt:lpstr>Методологічні напрями Радикальний позитивізм (Е.Дюркгейм): завдання соціолога – пошук індикатора явища, який можна представити у цифровому значенні, а потім заставити дані. Радикальний релятивізм: оскільки всі країни відрізняються за соціокультурним контекстом, то коректні порівняння неможливі. Концептуальні підходи до причинно-наслідкових зв’язків у суспільстві 1. Е.Дюркгейм: одна причина – один наслідок. 2. Д.С.Мілль: одна причина – багато наслідків. 3. Н.Смелзер: багато причин – багато наслідків.   </vt:lpstr>
      <vt:lpstr>Питання 2  Методи дослідження за О.Контом 1) спостереження 2) експеримент 3) порівняння: - порівняння процесів, які відбуваються у суспільствах - порівняння суспільств, які знаходяться на різному рівні соціально-економічного розвитку в однаковий проміжок часу - порівняння одного суспільства у різні проміжки часу на різних етапах його розвитку      </vt:lpstr>
      <vt:lpstr>Питання 3  В.фон Гумбольдт: ввів поняття духу народу М.Лацарус та Х.Штейнталь: започаткування предмету «психологія народів» В.Вундт: праця «Психологія народів» Ідея колективної свідомості, колективних уявлень та колективної волі     </vt:lpstr>
      <vt:lpstr>Види досліджень: 1) конфірматорне (підтвердження або спростування теорії) 2) експлораторне (пошукове) 3) узагальнююче 4) дослідження, що базується на теорії 5) дослідження психологічних відмінностей 6) дослідження зовнішньої валідності  Вибір групи для дослідження може бути обумовленим: практичними завданнями, вимогами замовника, теорією, яка є в основі дослідження.  </vt:lpstr>
      <vt:lpstr>Методологічна проблема: пошук методик, нечутливих до культурних відмінностей.  Способи вирішення: подвійний переклад, проективні методики, залучення експертів.  Типи залучення респондентів до порівняльних досліджень: - включення до практичної роботи - залучення добровольців - вмовляння - примусовий відбір </vt:lpstr>
      <vt:lpstr>Питання 4  Напрям сформувався у ХІХ столітті. Розглядалася як фактор пом'якшення напруженості, попередження міжкультурних конфліктів і створення «світової спільноти». Завдання: досягнення взаєморозуміння між ідеалами західного і східного світів шляхом виявлення, опису та пояснення специфічних ідей. П.Т.Раджу (Індія) - контакти в сфері культури є постійними. Висунув ідею про об'єднання «чоловічого» міського, технічного Заходу і «жіночого» аграрного Сходу. Підсумок - виникнення всесвітньої, вселенської філософії, наближення людей до вищих цінностей. Мета - такий культурний синтез, який має на увазі розвиток і розширення світогляду.    </vt:lpstr>
      <vt:lpstr>Ф. Рінтелен:  1) Схід і Захід повинні зберегти вірність своїй культурі одночасно з повагою до інших культур;  2) зближення Сходу і Заходу можливо в філософії, так як саме в ній максимально відображена культура народу;  3) обмін ідеями повинен бути пов'язаний з цінностями різних культур;  4) відкидання забобонів і максимально повне занурення в іншу культуру, яка повинна стати об'єктом особистого переживання;  5) виявлення подібних цінностей можливо тільки при дослідженні відмінностей;  6) виявлення способів вираження позачасових фундаментальних цінностей; 7) досягнення взаєморозуміння можливо лише в сфері цінностей, так як в саме в цій сфері людина може розкрити себе з максимальною повнотою.    </vt:lpstr>
      <vt:lpstr>Ч.Мур сформував узагальнення, властиві сучасній філософській компаративістиці:  1) абсолютизація приватних аспектів національно-регіональної філософії; 2) змішання філософії з культурою і релігією (на Сході), філософії з наукою (на Заході);  3) надмірне підкреслення відмінностей між Європою і Азією, хоча помітні відмінності між східними та західними культурами.  Х.Накамура - поняття «Схід» і «Захід» є швидше метафорами, ніж строгими науковими категоріями, оскільки факти історії цивілізацій переконують, що в різних регіонах планети в різні історичні періоди виникають схожі концепції буття, аналогічні інтелектуальні проблеми, вимальовуються родинні методологічні варіанти їх вирішення. Самі ж культури Сходу і Заходу розвивалися і мігрували, так що жодна риса не може бути визначена як виняткова і постійна характеристика. Але можна стверджувати, що в конкретні періоди історії культури актуальними стають універсальні інтелектуальні пошуки.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23</cp:revision>
  <dcterms:created xsi:type="dcterms:W3CDTF">2020-09-04T19:13:21Z</dcterms:created>
  <dcterms:modified xsi:type="dcterms:W3CDTF">2021-03-02T10:44:49Z</dcterms:modified>
</cp:coreProperties>
</file>