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80" d="100"/>
          <a:sy n="80" d="100"/>
        </p:scale>
        <p:origin x="-100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uk-UA" b="1" dirty="0" smtClean="0"/>
              <a:t>РОЗВИТОК </a:t>
            </a:r>
            <a:r>
              <a:rPr lang="uk-UA" b="1" dirty="0"/>
              <a:t>БІЗНЕСУ В </a:t>
            </a:r>
            <a:r>
              <a:rPr lang="uk-UA" b="1" dirty="0" smtClean="0"/>
              <a:t>ФОРМАТІ </a:t>
            </a:r>
            <a:r>
              <a:rPr lang="uk-UA" b="1" dirty="0"/>
              <a:t>ЄВРОІНТЕГРАЦІЇ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підготовки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здобувачів третього (</a:t>
            </a:r>
            <a:r>
              <a:rPr lang="uk-UA" dirty="0" err="1">
                <a:solidFill>
                  <a:srgbClr val="FF0000"/>
                </a:solidFill>
              </a:rPr>
              <a:t>освітньо-наукового</a:t>
            </a:r>
            <a:r>
              <a:rPr lang="uk-UA" dirty="0">
                <a:solidFill>
                  <a:srgbClr val="FF0000"/>
                </a:solidFill>
              </a:rPr>
              <a:t>) рівня вищої освіти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uk-UA" dirty="0">
                <a:solidFill>
                  <a:srgbClr val="FF0000"/>
                </a:solidFill>
              </a:rPr>
              <a:t>кваліфікація: доктор філософії</a:t>
            </a:r>
            <a:endParaRPr lang="ru-RU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5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1"/>
    </mc:Choice>
    <mc:Fallback xmlns="">
      <p:transition spd="slow" advTm="9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– застосовувати поглиблені знання, теорії та принципи, засоби, інструменти ведення бізнесу в умовах міжнародного середовища;</a:t>
            </a:r>
            <a:endParaRPr lang="ru-RU" dirty="0"/>
          </a:p>
          <a:p>
            <a:r>
              <a:rPr lang="uk-UA" dirty="0"/>
              <a:t>– використовувати методологічні засади регулювання підприємницької діяльності у своїй практичній роботі;</a:t>
            </a:r>
            <a:endParaRPr lang="ru-RU" dirty="0"/>
          </a:p>
          <a:p>
            <a:pPr lvl="0"/>
            <a:r>
              <a:rPr lang="uk-UA" dirty="0"/>
              <a:t> застосовувати набуті теоретичні знання для аналізу ефективності функціонування регуляторної політики держави і перспективи її розвитку;</a:t>
            </a:r>
            <a:endParaRPr lang="ru-RU" dirty="0"/>
          </a:p>
          <a:p>
            <a:pPr lvl="0"/>
            <a:r>
              <a:rPr lang="uk-UA" dirty="0"/>
              <a:t> вирішувати реальні ситуації, що можуть виникнути при веденні бізнесу;</a:t>
            </a:r>
            <a:endParaRPr lang="ru-RU" dirty="0"/>
          </a:p>
          <a:p>
            <a:pPr lvl="0"/>
            <a:r>
              <a:rPr lang="uk-UA" dirty="0"/>
              <a:t> робити обґрунтований вибір ефективних шляхів ведення бізнесу в умовах    зовнішньоекономічної діяльності.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У результаті вивчення навчальної дисципліни </a:t>
            </a:r>
            <a:r>
              <a:rPr lang="uk-UA" b="1" dirty="0"/>
              <a:t>аспірант </a:t>
            </a:r>
            <a:r>
              <a:rPr lang="uk-UA" b="1" dirty="0" smtClean="0"/>
              <a:t>повинен вміти: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09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476672"/>
            <a:ext cx="8136904" cy="5649491"/>
          </a:xfrm>
        </p:spPr>
        <p:txBody>
          <a:bodyPr>
            <a:normAutofit fontScale="85000" lnSpcReduction="10000"/>
          </a:bodyPr>
          <a:lstStyle/>
          <a:p>
            <a:r>
              <a:rPr lang="uk-UA" sz="3200" dirty="0"/>
              <a:t>Курс  </a:t>
            </a:r>
            <a:r>
              <a:rPr lang="uk-UA" sz="3200" dirty="0" smtClean="0"/>
              <a:t>“РОЗВИТОК </a:t>
            </a:r>
            <a:r>
              <a:rPr lang="uk-UA" sz="3200" dirty="0"/>
              <a:t>БІЗНЕСУ В </a:t>
            </a:r>
            <a:r>
              <a:rPr lang="uk-UA" sz="3200" dirty="0" smtClean="0"/>
              <a:t>ФОРМАТІ ЄВРОІНТЕГРАЦІЇ” </a:t>
            </a:r>
            <a:r>
              <a:rPr lang="uk-UA" sz="3200" dirty="0"/>
              <a:t>– це професійно орієнтована дисципліна, яка є підґрунтям для формування системи теоретичних знань і професійних навичок майбутніх фахівців. Ведення бізнесу за умов євроінтеграції пов'язане з формуванням та розвитком необхідної всієї сукупності економічних і інституціональних умов, які б сприяли ефективному веденню бізнесу в Україні та відповідали положенням Угоди про асоціацію. Важлива роль при цьому належить інституту держави, яка використовує і спрямовує всі важелі впливу на формування економічного середовища, сприятливого для ведення бізнесу, здатного конкурувати з європейськими підприємствами.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03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236">
        <p14:switch dir="r"/>
      </p:transition>
    </mc:Choice>
    <mc:Fallback xmlns="">
      <p:transition spd="slow" advTm="723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600" dirty="0"/>
              <a:t>Ф</a:t>
            </a:r>
            <a:r>
              <a:rPr lang="uk-UA" sz="3600" dirty="0" smtClean="0"/>
              <a:t>ормування </a:t>
            </a:r>
            <a:r>
              <a:rPr lang="uk-UA" sz="3600" dirty="0"/>
              <a:t>системи теоретичних знань і практичних навичок з регулювання бізнесу України в умовах </a:t>
            </a:r>
            <a:r>
              <a:rPr lang="uk-UA" sz="3600" dirty="0" smtClean="0"/>
              <a:t>євроінтеграції. </a:t>
            </a:r>
            <a:endParaRPr lang="ru-RU" sz="3600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Мета вивчення навчального курсу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475">
        <p14:switch dir="r"/>
      </p:transition>
    </mc:Choice>
    <mc:Fallback xmlns="">
      <p:transition spd="slow" advTm="64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628800"/>
            <a:ext cx="8208912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з’ясування сутності регулювання бізнесу в міжнародній економічній перебудові суспільства на шляху розвитку ринкових відносин; </a:t>
            </a:r>
            <a:endParaRPr lang="ru-RU" dirty="0"/>
          </a:p>
          <a:p>
            <a:pPr lvl="0"/>
            <a:r>
              <a:rPr lang="uk-UA" dirty="0"/>
              <a:t> визначення сукупності заходів, що забезпечують умови для ведення бізнесу, як одного з найбільш міжнародних дійових важелів економічної політики держави;</a:t>
            </a:r>
            <a:endParaRPr lang="ru-RU" dirty="0"/>
          </a:p>
          <a:p>
            <a:pPr lvl="0"/>
            <a:r>
              <a:rPr lang="uk-UA" dirty="0"/>
              <a:t> вивчення системи функціонування бізнесу в Україні, впливу регулюючих інструментів на національну економіку та підвищення його конкурентоспроможності;</a:t>
            </a:r>
            <a:endParaRPr lang="ru-RU" dirty="0"/>
          </a:p>
          <a:p>
            <a:pPr lvl="0"/>
            <a:r>
              <a:rPr lang="uk-UA" dirty="0"/>
              <a:t> дослідження принципів ведення бізнесу у європейських країнах та їх застосування на теренах України; </a:t>
            </a:r>
            <a:endParaRPr lang="ru-RU" dirty="0"/>
          </a:p>
          <a:p>
            <a:pPr lvl="0"/>
            <a:r>
              <a:rPr lang="uk-UA" dirty="0"/>
              <a:t> набуття практичних навичок щодо оцінки та формування рекомендацій по вдосконаленню ведення бізнесу в умовах євроінтеграції.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Головними завданнями курсу є: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27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853">
        <p14:switch dir="r"/>
      </p:transition>
    </mc:Choice>
    <mc:Fallback xmlns="">
      <p:transition spd="slow" advTm="188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200" dirty="0"/>
              <a:t>є розвиток національної економіки в умовах глобалізації </a:t>
            </a:r>
            <a:r>
              <a:rPr lang="uk-UA" sz="3200" dirty="0" err="1"/>
              <a:t>світогосподарських</a:t>
            </a:r>
            <a:r>
              <a:rPr lang="uk-UA" sz="3200" dirty="0"/>
              <a:t> зв’язків.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Предметом</a:t>
            </a:r>
            <a:r>
              <a:rPr lang="uk-UA" dirty="0"/>
              <a:t> </a:t>
            </a:r>
            <a:r>
              <a:rPr lang="uk-UA" b="1" dirty="0"/>
              <a:t>дисципліни</a:t>
            </a:r>
            <a:r>
              <a:rPr lang="uk-UA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7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591">
        <p14:switch dir="r"/>
      </p:transition>
    </mc:Choice>
    <mc:Fallback xmlns="">
      <p:transition spd="slow" advTm="659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636912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/>
              <a:t>складається з 2 </a:t>
            </a:r>
            <a:r>
              <a:rPr lang="uk-UA" sz="3200" dirty="0" smtClean="0"/>
              <a:t>змістових модулів: </a:t>
            </a:r>
          </a:p>
          <a:p>
            <a:pPr marL="0" indent="0" algn="ctr">
              <a:buNone/>
            </a:pPr>
            <a:r>
              <a:rPr lang="uk-UA" sz="3200" dirty="0" smtClean="0"/>
              <a:t>1. “</a:t>
            </a:r>
            <a:r>
              <a:rPr lang="uk-UA" sz="3200" dirty="0"/>
              <a:t>Р</a:t>
            </a:r>
            <a:r>
              <a:rPr lang="uk-UA" sz="3200" dirty="0" smtClean="0"/>
              <a:t>егулювання підприємницької діяльності на національному  рівні”, </a:t>
            </a:r>
            <a:endParaRPr lang="uk-UA" sz="3200" dirty="0"/>
          </a:p>
          <a:p>
            <a:pPr marL="0" indent="0" algn="ctr">
              <a:buNone/>
            </a:pPr>
            <a:r>
              <a:rPr lang="uk-UA" sz="3200" dirty="0" smtClean="0"/>
              <a:t>2. “Ф</a:t>
            </a:r>
            <a:r>
              <a:rPr lang="ru-RU" sz="3200" dirty="0" err="1" smtClean="0"/>
              <a:t>ормуван</a:t>
            </a:r>
            <a:r>
              <a:rPr lang="uk-UA" sz="3200" dirty="0" err="1" smtClean="0"/>
              <a:t>ня</a:t>
            </a:r>
            <a:r>
              <a:rPr lang="uk-UA" sz="3200" dirty="0" smtClean="0"/>
              <a:t> спроможності національного бізнесу до ведення зовнішньоекономічної діяльності”.</a:t>
            </a:r>
            <a:endParaRPr lang="uk-UA" sz="3200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728192"/>
          </a:xfrm>
        </p:spPr>
        <p:txBody>
          <a:bodyPr>
            <a:normAutofit/>
          </a:bodyPr>
          <a:lstStyle/>
          <a:p>
            <a:r>
              <a:rPr lang="uk-UA" b="1" dirty="0"/>
              <a:t>Курс  </a:t>
            </a:r>
            <a:r>
              <a:rPr lang="uk-UA" b="1" dirty="0" smtClean="0"/>
              <a:t>“</a:t>
            </a:r>
            <a:r>
              <a:rPr lang="uk-UA" dirty="0" smtClean="0"/>
              <a:t>Розвиток бізнесу в форматі євроінтеграції</a:t>
            </a:r>
            <a:r>
              <a:rPr lang="uk-UA" b="1" dirty="0" smtClean="0"/>
              <a:t>”</a:t>
            </a:r>
            <a:endParaRPr lang="uk-UA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278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12">
        <p14:switch dir="r"/>
      </p:transition>
    </mc:Choice>
    <mc:Fallback xmlns="">
      <p:transition spd="slow" advTm="130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1772816"/>
            <a:ext cx="8568952" cy="4353347"/>
          </a:xfrm>
        </p:spPr>
        <p:txBody>
          <a:bodyPr>
            <a:normAutofit lnSpcReduction="10000"/>
          </a:bodyPr>
          <a:lstStyle/>
          <a:p>
            <a:pPr lvl="0"/>
            <a:r>
              <a:rPr lang="uk-UA" b="1" dirty="0" smtClean="0"/>
              <a:t>Тема 1. Теоретичні </a:t>
            </a:r>
            <a:r>
              <a:rPr lang="uk-UA" b="1" dirty="0"/>
              <a:t>засади д</a:t>
            </a:r>
            <a:r>
              <a:rPr lang="ru-RU" b="1" dirty="0" err="1"/>
              <a:t>ержавн</a:t>
            </a:r>
            <a:r>
              <a:rPr lang="uk-UA" b="1" dirty="0" err="1"/>
              <a:t>ого</a:t>
            </a:r>
            <a:r>
              <a:rPr lang="ru-RU" b="1" dirty="0"/>
              <a:t> </a:t>
            </a:r>
            <a:r>
              <a:rPr lang="ru-RU" b="1" dirty="0" err="1"/>
              <a:t>регулювання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endParaRPr lang="ru-RU" dirty="0"/>
          </a:p>
          <a:p>
            <a:pPr lvl="0"/>
            <a:r>
              <a:rPr lang="uk-UA" b="1" dirty="0"/>
              <a:t> </a:t>
            </a:r>
            <a:r>
              <a:rPr lang="uk-UA" b="1" dirty="0" smtClean="0"/>
              <a:t>Тема 2. Реформування </a:t>
            </a:r>
            <a:r>
              <a:rPr lang="uk-UA" b="1" dirty="0"/>
              <a:t>державного підприємництва</a:t>
            </a:r>
            <a:endParaRPr lang="ru-RU" dirty="0"/>
          </a:p>
          <a:p>
            <a:r>
              <a:rPr lang="uk-UA" b="1" dirty="0" smtClean="0"/>
              <a:t>Тема 3.  Р</a:t>
            </a:r>
            <a:r>
              <a:rPr lang="ru-RU" b="1" dirty="0" err="1"/>
              <a:t>егулювання</a:t>
            </a:r>
            <a:r>
              <a:rPr lang="ru-RU" b="1" dirty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uk-UA" b="1" dirty="0" smtClean="0"/>
              <a:t>малого </a:t>
            </a:r>
            <a:r>
              <a:rPr lang="uk-UA" b="1" dirty="0"/>
              <a:t>та середнього бізнесу</a:t>
            </a:r>
            <a:endParaRPr lang="ru-RU" dirty="0"/>
          </a:p>
          <a:p>
            <a:r>
              <a:rPr lang="uk-UA" b="1" dirty="0" smtClean="0"/>
              <a:t>Тема 4. Регулювання </a:t>
            </a:r>
            <a:r>
              <a:rPr lang="uk-UA" b="1" dirty="0"/>
              <a:t>бізнесу в аграрному секторі</a:t>
            </a:r>
            <a:endParaRPr lang="ru-RU" dirty="0"/>
          </a:p>
          <a:p>
            <a:r>
              <a:rPr lang="uk-UA" b="1" dirty="0" smtClean="0"/>
              <a:t>Тема 5</a:t>
            </a:r>
            <a:r>
              <a:rPr lang="uk-UA" b="1" dirty="0"/>
              <a:t>. </a:t>
            </a:r>
            <a:r>
              <a:rPr lang="ru-RU" b="1" dirty="0" err="1"/>
              <a:t>Фінансово</a:t>
            </a:r>
            <a:r>
              <a:rPr lang="ru-RU" b="1" dirty="0"/>
              <a:t>-</a:t>
            </a:r>
            <a:r>
              <a:rPr lang="uk-UA" b="1" dirty="0"/>
              <a:t>к</a:t>
            </a:r>
            <a:r>
              <a:rPr lang="ru-RU" b="1" dirty="0" err="1"/>
              <a:t>редитна</a:t>
            </a:r>
            <a:r>
              <a:rPr lang="ru-RU" b="1" dirty="0"/>
              <a:t> система </a:t>
            </a:r>
            <a:r>
              <a:rPr lang="uk-UA" b="1" dirty="0"/>
              <a:t>У</a:t>
            </a:r>
            <a:r>
              <a:rPr lang="ru-RU" b="1" dirty="0" err="1"/>
              <a:t>країни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євроінтеграції</a:t>
            </a:r>
            <a:endParaRPr lang="ru-RU" dirty="0"/>
          </a:p>
          <a:p>
            <a:r>
              <a:rPr lang="uk-UA" b="1" dirty="0" smtClean="0"/>
              <a:t>Тема 6</a:t>
            </a:r>
            <a:r>
              <a:rPr lang="uk-UA" b="1" dirty="0"/>
              <a:t>. Регулювання </a:t>
            </a:r>
            <a:r>
              <a:rPr lang="uk-UA" b="1" dirty="0" smtClean="0"/>
              <a:t>інноваційно-інвестиційної </a:t>
            </a:r>
            <a:r>
              <a:rPr lang="uk-UA" b="1" dirty="0"/>
              <a:t>діяльності підприємництва</a:t>
            </a:r>
            <a:endParaRPr lang="ru-RU" dirty="0"/>
          </a:p>
          <a:p>
            <a:pPr lvl="0"/>
            <a:r>
              <a:rPr lang="uk-UA" b="1" dirty="0"/>
              <a:t> </a:t>
            </a:r>
            <a:r>
              <a:rPr lang="uk-UA" b="1" dirty="0" smtClean="0"/>
              <a:t>Тема 7. Розбудова </a:t>
            </a:r>
            <a:r>
              <a:rPr lang="uk-UA" b="1" dirty="0"/>
              <a:t>інституціональної інфраструктури підприємництва в </a:t>
            </a:r>
            <a:r>
              <a:rPr lang="uk-UA" b="1" dirty="0" smtClean="0"/>
              <a:t>умовах</a:t>
            </a:r>
            <a:r>
              <a:rPr lang="ru-RU" dirty="0"/>
              <a:t> </a:t>
            </a:r>
            <a:r>
              <a:rPr lang="uk-UA" b="1" dirty="0" smtClean="0"/>
              <a:t>євроінтеграції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Теми змістового модуля 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073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5" y="1772816"/>
            <a:ext cx="8496945" cy="4536504"/>
          </a:xfrm>
        </p:spPr>
        <p:txBody>
          <a:bodyPr>
            <a:normAutofit/>
          </a:bodyPr>
          <a:lstStyle/>
          <a:p>
            <a:r>
              <a:rPr lang="uk-UA" b="1" dirty="0" smtClean="0"/>
              <a:t>Тема 8</a:t>
            </a:r>
            <a:r>
              <a:rPr lang="uk-UA" b="1" dirty="0"/>
              <a:t>. </a:t>
            </a:r>
            <a:r>
              <a:rPr lang="uk-UA" b="1" dirty="0" err="1"/>
              <a:t>Удосконале</a:t>
            </a:r>
            <a:r>
              <a:rPr lang="ru-RU" b="1" dirty="0" err="1"/>
              <a:t>ння</a:t>
            </a:r>
            <a:r>
              <a:rPr lang="ru-RU" b="1" dirty="0"/>
              <a:t> </a:t>
            </a:r>
            <a:r>
              <a:rPr lang="ru-RU" b="1" dirty="0" err="1"/>
              <a:t>інструментів</a:t>
            </a:r>
            <a:r>
              <a:rPr lang="ru-RU" b="1" dirty="0"/>
              <a:t> </a:t>
            </a:r>
            <a:r>
              <a:rPr lang="ru-RU" b="1" dirty="0" err="1"/>
              <a:t>торговельної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</a:t>
            </a:r>
            <a:endParaRPr lang="ru-RU" dirty="0"/>
          </a:p>
          <a:p>
            <a:r>
              <a:rPr lang="uk-UA" b="1" dirty="0"/>
              <a:t>Тема </a:t>
            </a:r>
            <a:r>
              <a:rPr lang="uk-UA" b="1" dirty="0" smtClean="0"/>
              <a:t> 9</a:t>
            </a:r>
            <a:r>
              <a:rPr lang="uk-UA" b="1" dirty="0"/>
              <a:t>. </a:t>
            </a:r>
            <a:r>
              <a:rPr lang="ru-RU" b="1" dirty="0" err="1"/>
              <a:t>Механізми</a:t>
            </a:r>
            <a:r>
              <a:rPr lang="ru-RU" b="1" dirty="0"/>
              <a:t> </a:t>
            </a:r>
            <a:r>
              <a:rPr lang="ru-RU" b="1" dirty="0" err="1"/>
              <a:t>митного</a:t>
            </a:r>
            <a:r>
              <a:rPr lang="ru-RU" b="1" dirty="0"/>
              <a:t> </a:t>
            </a:r>
            <a:r>
              <a:rPr lang="ru-RU" b="1" dirty="0" err="1"/>
              <a:t>регулювання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євроінтеграції</a:t>
            </a:r>
            <a:endParaRPr lang="ru-RU" dirty="0"/>
          </a:p>
          <a:p>
            <a:r>
              <a:rPr lang="uk-UA" b="1" dirty="0"/>
              <a:t>Тема </a:t>
            </a:r>
            <a:r>
              <a:rPr lang="uk-UA" b="1" dirty="0" smtClean="0"/>
              <a:t>10</a:t>
            </a:r>
            <a:r>
              <a:rPr lang="uk-UA" b="1" dirty="0"/>
              <a:t>. </a:t>
            </a:r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та </a:t>
            </a:r>
            <a:r>
              <a:rPr lang="ru-RU" b="1" dirty="0" err="1"/>
              <a:t>державне</a:t>
            </a:r>
            <a:r>
              <a:rPr lang="ru-RU" b="1" dirty="0"/>
              <a:t> </a:t>
            </a:r>
            <a:r>
              <a:rPr lang="ru-RU" b="1" dirty="0" err="1"/>
              <a:t>регулювання</a:t>
            </a:r>
            <a:r>
              <a:rPr lang="ru-RU" b="1" dirty="0"/>
              <a:t> </a:t>
            </a:r>
            <a:r>
              <a:rPr lang="ru-RU" b="1" dirty="0" err="1"/>
              <a:t>підприємництва</a:t>
            </a:r>
            <a:endParaRPr lang="ru-RU" dirty="0"/>
          </a:p>
          <a:p>
            <a:r>
              <a:rPr lang="uk-UA" b="1" dirty="0"/>
              <a:t>Тема </a:t>
            </a:r>
            <a:r>
              <a:rPr lang="uk-UA" b="1" dirty="0" smtClean="0"/>
              <a:t>11</a:t>
            </a:r>
            <a:r>
              <a:rPr lang="uk-UA" b="1" dirty="0"/>
              <a:t>. Перспективи впливу євроінтеграції на розвиток підприємництва в Україні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Теми змістового модуля 2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3430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944">
        <p14:switch dir="r"/>
      </p:transition>
    </mc:Choice>
    <mc:Fallback xmlns="">
      <p:transition spd="slow" advTm="694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844824"/>
            <a:ext cx="8568952" cy="46085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uk-UA" dirty="0"/>
              <a:t> </a:t>
            </a:r>
            <a:r>
              <a:rPr lang="uk-UA" dirty="0" err="1"/>
              <a:t>теоретико</a:t>
            </a:r>
            <a:r>
              <a:rPr lang="uk-UA" dirty="0"/>
              <a:t> - методичні засади організації та ведення бізнесу в Україні;</a:t>
            </a:r>
            <a:endParaRPr lang="ru-RU" dirty="0"/>
          </a:p>
          <a:p>
            <a:pPr lvl="0"/>
            <a:r>
              <a:rPr lang="uk-UA" dirty="0"/>
              <a:t> механізми та інструменти регулювання бізнесу у країнах ЄС;</a:t>
            </a:r>
            <a:endParaRPr lang="ru-RU" dirty="0"/>
          </a:p>
          <a:p>
            <a:pPr lvl="0"/>
            <a:r>
              <a:rPr lang="uk-UA" dirty="0"/>
              <a:t> основні положення регуляторної політики підприємницької діяльності в Україні;</a:t>
            </a:r>
            <a:endParaRPr lang="ru-RU" dirty="0"/>
          </a:p>
          <a:p>
            <a:pPr lvl="0"/>
            <a:r>
              <a:rPr lang="uk-UA" dirty="0"/>
              <a:t> основні напрямки вдосконалення ведення українського бізнесу на шляху до Європейського Союзу;</a:t>
            </a:r>
            <a:endParaRPr lang="ru-RU" dirty="0"/>
          </a:p>
          <a:p>
            <a:pPr lvl="0"/>
            <a:r>
              <a:rPr lang="uk-UA" dirty="0"/>
              <a:t> важелі впливу на формування економічного середовища, сприятливого для ведення бізнесу;</a:t>
            </a:r>
            <a:endParaRPr lang="ru-RU" dirty="0"/>
          </a:p>
          <a:p>
            <a:pPr lvl="0"/>
            <a:r>
              <a:rPr lang="uk-UA" dirty="0"/>
              <a:t> основні проблеми ф</a:t>
            </a:r>
            <a:r>
              <a:rPr lang="ru-RU" dirty="0" err="1"/>
              <a:t>ормуван</a:t>
            </a:r>
            <a:r>
              <a:rPr lang="uk-UA" dirty="0" err="1"/>
              <a:t>ня</a:t>
            </a:r>
            <a:r>
              <a:rPr lang="uk-UA" dirty="0"/>
              <a:t> спроможності національного бізнесу до ведення зовнішньоекономічній діяльності.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У результаті вивчення навчальної дисципліни </a:t>
            </a:r>
            <a:r>
              <a:rPr lang="uk-UA" b="1" dirty="0" smtClean="0"/>
              <a:t>аспірант </a:t>
            </a:r>
            <a:r>
              <a:rPr lang="uk-UA" b="1" dirty="0" smtClean="0"/>
              <a:t>повинен знати: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79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5341">
        <p14:switch dir="r"/>
      </p:transition>
    </mc:Choice>
    <mc:Fallback xmlns="">
      <p:transition spd="slow" advTm="1534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2.4|2.9|2.5|2.4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2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113</TotalTime>
  <Words>542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    РОЗВИТОК БІЗНЕСУ В ФОРМАТІ ЄВРОІНТЕГРАЦІЇ </vt:lpstr>
      <vt:lpstr>Презентация PowerPoint</vt:lpstr>
      <vt:lpstr>Мета вивчення навчального курсу</vt:lpstr>
      <vt:lpstr>Головними завданнями курсу є: </vt:lpstr>
      <vt:lpstr>Предметом дисципліни </vt:lpstr>
      <vt:lpstr>Курс  “Розвиток бізнесу в форматі євроінтеграції”</vt:lpstr>
      <vt:lpstr>Теми змістового модуля 1</vt:lpstr>
      <vt:lpstr>Теми змістового модуля 2</vt:lpstr>
      <vt:lpstr>У результаті вивчення навчальної дисципліни аспірант повинен знати: </vt:lpstr>
      <vt:lpstr>У результаті вивчення навчальної дисципліни аспірант повинен вміти: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ЗОВНІШНЬОЕКОНОМІЧНОЇ ДІЯЛЬНОСТІ ПІДПРИЄМСТВА</dc:title>
  <dc:creator>Наташа</dc:creator>
  <cp:lastModifiedBy>ИВАН</cp:lastModifiedBy>
  <cp:revision>21</cp:revision>
  <dcterms:created xsi:type="dcterms:W3CDTF">2016-01-28T05:54:17Z</dcterms:created>
  <dcterms:modified xsi:type="dcterms:W3CDTF">2021-09-08T14:48:55Z</dcterms:modified>
</cp:coreProperties>
</file>