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4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77" r:id="rId12"/>
    <p:sldId id="266" r:id="rId13"/>
    <p:sldId id="267" r:id="rId14"/>
    <p:sldId id="278" r:id="rId15"/>
    <p:sldId id="279" r:id="rId16"/>
    <p:sldId id="280" r:id="rId17"/>
    <p:sldId id="281" r:id="rId18"/>
    <p:sldId id="276" r:id="rId19"/>
    <p:sldId id="282" r:id="rId20"/>
    <p:sldId id="283" r:id="rId21"/>
    <p:sldId id="268" r:id="rId22"/>
    <p:sldId id="269" r:id="rId23"/>
    <p:sldId id="285" r:id="rId24"/>
    <p:sldId id="284" r:id="rId25"/>
    <p:sldId id="271" r:id="rId26"/>
    <p:sldId id="286" r:id="rId27"/>
    <p:sldId id="273" r:id="rId28"/>
    <p:sldId id="270" r:id="rId29"/>
    <p:sldId id="272" r:id="rId30"/>
    <p:sldId id="291" r:id="rId31"/>
    <p:sldId id="287" r:id="rId32"/>
    <p:sldId id="289" r:id="rId33"/>
    <p:sldId id="274" r:id="rId34"/>
    <p:sldId id="275" r:id="rId35"/>
    <p:sldId id="288" r:id="rId36"/>
    <p:sldId id="290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2" autoAdjust="0"/>
    <p:restoredTop sz="94680" autoAdjust="0"/>
  </p:normalViewPr>
  <p:slideViewPr>
    <p:cSldViewPr>
      <p:cViewPr>
        <p:scale>
          <a:sx n="117" d="100"/>
          <a:sy n="117" d="100"/>
        </p:scale>
        <p:origin x="-1186" y="58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10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773A30-C54D-476D-B3B4-38E982A72D3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A12E6E-7313-49FF-9275-6BB36B83854C}">
      <dgm:prSet/>
      <dgm:spPr/>
      <dgm:t>
        <a:bodyPr/>
        <a:lstStyle/>
        <a:p>
          <a:pPr rtl="0"/>
          <a:r>
            <a:rPr lang="uk-UA" smtClean="0"/>
            <a:t>Власні</a:t>
          </a:r>
          <a:endParaRPr lang="ru-RU"/>
        </a:p>
      </dgm:t>
    </dgm:pt>
    <dgm:pt modelId="{91444BE1-DA92-42E8-9B07-DF8CF0165FE6}" type="parTrans" cxnId="{9CE7371E-B671-4A1F-9A84-8412E3D83DB0}">
      <dgm:prSet/>
      <dgm:spPr/>
      <dgm:t>
        <a:bodyPr/>
        <a:lstStyle/>
        <a:p>
          <a:endParaRPr lang="ru-RU"/>
        </a:p>
      </dgm:t>
    </dgm:pt>
    <dgm:pt modelId="{D3DEEF86-CE5D-4E2A-9908-27EC5AA5E4CE}" type="sibTrans" cxnId="{9CE7371E-B671-4A1F-9A84-8412E3D83DB0}">
      <dgm:prSet/>
      <dgm:spPr/>
      <dgm:t>
        <a:bodyPr/>
        <a:lstStyle/>
        <a:p>
          <a:endParaRPr lang="ru-RU"/>
        </a:p>
      </dgm:t>
    </dgm:pt>
    <dgm:pt modelId="{81AB7516-B469-49D4-84A4-164E63C8A3B3}">
      <dgm:prSet/>
      <dgm:spPr/>
      <dgm:t>
        <a:bodyPr/>
        <a:lstStyle/>
        <a:p>
          <a:pPr rtl="0"/>
          <a:r>
            <a:rPr lang="uk-UA" smtClean="0"/>
            <a:t>регульовані</a:t>
          </a:r>
          <a:endParaRPr lang="ru-RU"/>
        </a:p>
      </dgm:t>
    </dgm:pt>
    <dgm:pt modelId="{8265ABE6-8C16-4EAB-BFA4-491E08D460E2}" type="parTrans" cxnId="{552775F0-96EA-445F-AB37-ED4F585039C4}">
      <dgm:prSet/>
      <dgm:spPr/>
      <dgm:t>
        <a:bodyPr/>
        <a:lstStyle/>
        <a:p>
          <a:endParaRPr lang="ru-RU"/>
        </a:p>
      </dgm:t>
    </dgm:pt>
    <dgm:pt modelId="{FFCFB1D6-6BF1-4E90-8732-D9B4339D7EC9}" type="sibTrans" cxnId="{552775F0-96EA-445F-AB37-ED4F585039C4}">
      <dgm:prSet/>
      <dgm:spPr/>
      <dgm:t>
        <a:bodyPr/>
        <a:lstStyle/>
        <a:p>
          <a:endParaRPr lang="ru-RU"/>
        </a:p>
      </dgm:t>
    </dgm:pt>
    <dgm:pt modelId="{03932072-6165-4611-BF59-5F8C3D5D7FCF}">
      <dgm:prSet/>
      <dgm:spPr/>
      <dgm:t>
        <a:bodyPr/>
        <a:lstStyle/>
        <a:p>
          <a:r>
            <a:rPr lang="uk-UA" dirty="0" smtClean="0"/>
            <a:t>формуються на території, підвідомчій місцевим органам влади, в умовах децентралізації влади їх частка зросла (70-75%)</a:t>
          </a:r>
          <a:endParaRPr lang="ru-RU" dirty="0"/>
        </a:p>
      </dgm:t>
    </dgm:pt>
    <dgm:pt modelId="{53AB1638-47D3-45D9-983A-D9D251A56A6A}" type="parTrans" cxnId="{051FDB35-E589-40E7-9736-96205B3FD736}">
      <dgm:prSet/>
      <dgm:spPr/>
    </dgm:pt>
    <dgm:pt modelId="{F3E51D27-6283-4AB6-B5B4-AB84598B80FA}" type="sibTrans" cxnId="{051FDB35-E589-40E7-9736-96205B3FD736}">
      <dgm:prSet/>
      <dgm:spPr/>
    </dgm:pt>
    <dgm:pt modelId="{73F17472-8074-459D-AD43-7BEADD6AE898}">
      <dgm:prSet/>
      <dgm:spPr/>
      <dgm:t>
        <a:bodyPr/>
        <a:lstStyle/>
        <a:p>
          <a:r>
            <a:rPr lang="uk-UA" smtClean="0"/>
            <a:t>доходи, що розподіляються між різними рівнями бюджетної системи (25-30%).</a:t>
          </a:r>
          <a:endParaRPr lang="ru-RU"/>
        </a:p>
      </dgm:t>
    </dgm:pt>
    <dgm:pt modelId="{E9FB905E-1D7D-48FD-B417-27D05112636A}" type="parTrans" cxnId="{7DB04515-3BEA-46F8-9BD5-40A7318DCF21}">
      <dgm:prSet/>
      <dgm:spPr/>
    </dgm:pt>
    <dgm:pt modelId="{F4B3C62B-5445-4E4C-8444-8DB0E7F9CE81}" type="sibTrans" cxnId="{7DB04515-3BEA-46F8-9BD5-40A7318DCF21}">
      <dgm:prSet/>
      <dgm:spPr/>
    </dgm:pt>
    <dgm:pt modelId="{0345F63E-6E4D-4951-81D2-1BE7F61B4A85}" type="pres">
      <dgm:prSet presAssocID="{5F773A30-C54D-476D-B3B4-38E982A72D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92BCD0-279E-49E6-86A4-C61119DD92F4}" type="pres">
      <dgm:prSet presAssocID="{4EA12E6E-7313-49FF-9275-6BB36B83854C}" presName="composite" presStyleCnt="0"/>
      <dgm:spPr/>
    </dgm:pt>
    <dgm:pt modelId="{E4E3D450-CEFD-497C-BD1C-EDA16405CD0E}" type="pres">
      <dgm:prSet presAssocID="{4EA12E6E-7313-49FF-9275-6BB36B83854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15A4F5-30D3-42C0-9AC2-8ACEC63EDE72}" type="pres">
      <dgm:prSet presAssocID="{4EA12E6E-7313-49FF-9275-6BB36B83854C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0F0F99-357F-4493-9CE9-EAFA4EAF4363}" type="pres">
      <dgm:prSet presAssocID="{D3DEEF86-CE5D-4E2A-9908-27EC5AA5E4CE}" presName="space" presStyleCnt="0"/>
      <dgm:spPr/>
    </dgm:pt>
    <dgm:pt modelId="{5FE5F5BF-6B58-498D-A423-CDC5E57DF2CC}" type="pres">
      <dgm:prSet presAssocID="{81AB7516-B469-49D4-84A4-164E63C8A3B3}" presName="composite" presStyleCnt="0"/>
      <dgm:spPr/>
    </dgm:pt>
    <dgm:pt modelId="{AFF1C261-E368-476A-8ACA-9AD6C7CF0B75}" type="pres">
      <dgm:prSet presAssocID="{81AB7516-B469-49D4-84A4-164E63C8A3B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FA998E-0B47-4E49-9F90-9421912AA29C}" type="pres">
      <dgm:prSet presAssocID="{81AB7516-B469-49D4-84A4-164E63C8A3B3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176D88-84E4-4888-B49C-0539CB9865A9}" type="presOf" srcId="{81AB7516-B469-49D4-84A4-164E63C8A3B3}" destId="{AFF1C261-E368-476A-8ACA-9AD6C7CF0B75}" srcOrd="0" destOrd="0" presId="urn:microsoft.com/office/officeart/2005/8/layout/hList1"/>
    <dgm:cxn modelId="{051FDB35-E589-40E7-9736-96205B3FD736}" srcId="{4EA12E6E-7313-49FF-9275-6BB36B83854C}" destId="{03932072-6165-4611-BF59-5F8C3D5D7FCF}" srcOrd="0" destOrd="0" parTransId="{53AB1638-47D3-45D9-983A-D9D251A56A6A}" sibTransId="{F3E51D27-6283-4AB6-B5B4-AB84598B80FA}"/>
    <dgm:cxn modelId="{9CE7371E-B671-4A1F-9A84-8412E3D83DB0}" srcId="{5F773A30-C54D-476D-B3B4-38E982A72D30}" destId="{4EA12E6E-7313-49FF-9275-6BB36B83854C}" srcOrd="0" destOrd="0" parTransId="{91444BE1-DA92-42E8-9B07-DF8CF0165FE6}" sibTransId="{D3DEEF86-CE5D-4E2A-9908-27EC5AA5E4CE}"/>
    <dgm:cxn modelId="{825E9769-E94E-4210-914A-E23A5990FAD3}" type="presOf" srcId="{5F773A30-C54D-476D-B3B4-38E982A72D30}" destId="{0345F63E-6E4D-4951-81D2-1BE7F61B4A85}" srcOrd="0" destOrd="0" presId="urn:microsoft.com/office/officeart/2005/8/layout/hList1"/>
    <dgm:cxn modelId="{4FA5FF66-69F5-4BDC-B322-20AA0DB6B332}" type="presOf" srcId="{73F17472-8074-459D-AD43-7BEADD6AE898}" destId="{07FA998E-0B47-4E49-9F90-9421912AA29C}" srcOrd="0" destOrd="0" presId="urn:microsoft.com/office/officeart/2005/8/layout/hList1"/>
    <dgm:cxn modelId="{552775F0-96EA-445F-AB37-ED4F585039C4}" srcId="{5F773A30-C54D-476D-B3B4-38E982A72D30}" destId="{81AB7516-B469-49D4-84A4-164E63C8A3B3}" srcOrd="1" destOrd="0" parTransId="{8265ABE6-8C16-4EAB-BFA4-491E08D460E2}" sibTransId="{FFCFB1D6-6BF1-4E90-8732-D9B4339D7EC9}"/>
    <dgm:cxn modelId="{7DB04515-3BEA-46F8-9BD5-40A7318DCF21}" srcId="{81AB7516-B469-49D4-84A4-164E63C8A3B3}" destId="{73F17472-8074-459D-AD43-7BEADD6AE898}" srcOrd="0" destOrd="0" parTransId="{E9FB905E-1D7D-48FD-B417-27D05112636A}" sibTransId="{F4B3C62B-5445-4E4C-8444-8DB0E7F9CE81}"/>
    <dgm:cxn modelId="{3805A564-35C1-45F3-8682-E6B35FF1E24E}" type="presOf" srcId="{4EA12E6E-7313-49FF-9275-6BB36B83854C}" destId="{E4E3D450-CEFD-497C-BD1C-EDA16405CD0E}" srcOrd="0" destOrd="0" presId="urn:microsoft.com/office/officeart/2005/8/layout/hList1"/>
    <dgm:cxn modelId="{84A83EFE-72C1-440A-AFC4-867E6BF5CE80}" type="presOf" srcId="{03932072-6165-4611-BF59-5F8C3D5D7FCF}" destId="{0F15A4F5-30D3-42C0-9AC2-8ACEC63EDE72}" srcOrd="0" destOrd="0" presId="urn:microsoft.com/office/officeart/2005/8/layout/hList1"/>
    <dgm:cxn modelId="{586C1067-8B5D-4F2B-9053-D653733DA1BF}" type="presParOf" srcId="{0345F63E-6E4D-4951-81D2-1BE7F61B4A85}" destId="{B792BCD0-279E-49E6-86A4-C61119DD92F4}" srcOrd="0" destOrd="0" presId="urn:microsoft.com/office/officeart/2005/8/layout/hList1"/>
    <dgm:cxn modelId="{CFC236D9-C5EE-45EA-A53E-398D07E7A395}" type="presParOf" srcId="{B792BCD0-279E-49E6-86A4-C61119DD92F4}" destId="{E4E3D450-CEFD-497C-BD1C-EDA16405CD0E}" srcOrd="0" destOrd="0" presId="urn:microsoft.com/office/officeart/2005/8/layout/hList1"/>
    <dgm:cxn modelId="{2D50553E-C845-45E9-9D02-C4C184E00AF0}" type="presParOf" srcId="{B792BCD0-279E-49E6-86A4-C61119DD92F4}" destId="{0F15A4F5-30D3-42C0-9AC2-8ACEC63EDE72}" srcOrd="1" destOrd="0" presId="urn:microsoft.com/office/officeart/2005/8/layout/hList1"/>
    <dgm:cxn modelId="{EFC5A12E-8342-461F-B7E0-E6463D9E95B8}" type="presParOf" srcId="{0345F63E-6E4D-4951-81D2-1BE7F61B4A85}" destId="{0E0F0F99-357F-4493-9CE9-EAFA4EAF4363}" srcOrd="1" destOrd="0" presId="urn:microsoft.com/office/officeart/2005/8/layout/hList1"/>
    <dgm:cxn modelId="{861FD3BB-DD16-4FD6-9646-D3976F715E66}" type="presParOf" srcId="{0345F63E-6E4D-4951-81D2-1BE7F61B4A85}" destId="{5FE5F5BF-6B58-498D-A423-CDC5E57DF2CC}" srcOrd="2" destOrd="0" presId="urn:microsoft.com/office/officeart/2005/8/layout/hList1"/>
    <dgm:cxn modelId="{5C9EDA77-BC53-4BAC-AFBC-34250528CFE1}" type="presParOf" srcId="{5FE5F5BF-6B58-498D-A423-CDC5E57DF2CC}" destId="{AFF1C261-E368-476A-8ACA-9AD6C7CF0B75}" srcOrd="0" destOrd="0" presId="urn:microsoft.com/office/officeart/2005/8/layout/hList1"/>
    <dgm:cxn modelId="{CC76DDA4-8E44-4392-8D08-1751E9848768}" type="presParOf" srcId="{5FE5F5BF-6B58-498D-A423-CDC5E57DF2CC}" destId="{07FA998E-0B47-4E49-9F90-9421912AA29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FAD6A5-547F-4900-BAAD-BB476DFC25A4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1C6950-004F-4F6D-823E-60F41D6A9F78}">
      <dgm:prSet custT="1"/>
      <dgm:spPr/>
      <dgm:t>
        <a:bodyPr/>
        <a:lstStyle/>
        <a:p>
          <a:pPr rtl="0"/>
          <a:r>
            <a:rPr lang="uk-UA" sz="700" b="1" dirty="0" smtClean="0"/>
            <a:t> </a:t>
          </a:r>
          <a:r>
            <a:rPr lang="uk-UA" sz="2000" b="1" dirty="0" smtClean="0"/>
            <a:t>субсидія</a:t>
          </a:r>
          <a:r>
            <a:rPr lang="uk-UA" sz="700" b="1" dirty="0" smtClean="0"/>
            <a:t> -</a:t>
          </a:r>
          <a:endParaRPr lang="ru-RU" sz="700" dirty="0"/>
        </a:p>
      </dgm:t>
    </dgm:pt>
    <dgm:pt modelId="{37DD2997-58B3-4F0C-9153-722A25838C12}" type="parTrans" cxnId="{9119DB75-F738-433F-B9D1-8A0C4997A7A7}">
      <dgm:prSet/>
      <dgm:spPr/>
      <dgm:t>
        <a:bodyPr/>
        <a:lstStyle/>
        <a:p>
          <a:endParaRPr lang="ru-RU"/>
        </a:p>
      </dgm:t>
    </dgm:pt>
    <dgm:pt modelId="{3663B071-7955-4003-855C-6C7CFFA3EEC6}" type="sibTrans" cxnId="{9119DB75-F738-433F-B9D1-8A0C4997A7A7}">
      <dgm:prSet/>
      <dgm:spPr/>
      <dgm:t>
        <a:bodyPr/>
        <a:lstStyle/>
        <a:p>
          <a:endParaRPr lang="ru-RU"/>
        </a:p>
      </dgm:t>
    </dgm:pt>
    <dgm:pt modelId="{045D7DE9-0164-454A-94B9-DA2C7ADE48E9}">
      <dgm:prSet custT="1"/>
      <dgm:spPr/>
      <dgm:t>
        <a:bodyPr/>
        <a:lstStyle/>
        <a:p>
          <a:pPr rtl="0"/>
          <a:r>
            <a:rPr lang="uk-UA" sz="1200" b="1" dirty="0" smtClean="0"/>
            <a:t> </a:t>
          </a:r>
          <a:r>
            <a:rPr lang="uk-UA" sz="1400" b="0" dirty="0" smtClean="0"/>
            <a:t>дотація вирівнювання</a:t>
          </a:r>
          <a:endParaRPr lang="ru-RU" sz="1400" b="0" dirty="0"/>
        </a:p>
      </dgm:t>
    </dgm:pt>
    <dgm:pt modelId="{30460D51-7B21-4258-9EFC-21B12DD5E50B}" type="parTrans" cxnId="{E12FD869-A491-4BA8-B771-159C70904A48}">
      <dgm:prSet/>
      <dgm:spPr/>
      <dgm:t>
        <a:bodyPr/>
        <a:lstStyle/>
        <a:p>
          <a:endParaRPr lang="ru-RU"/>
        </a:p>
      </dgm:t>
    </dgm:pt>
    <dgm:pt modelId="{087E50F6-3257-4B95-B956-EE7F0D7EAE94}" type="sibTrans" cxnId="{E12FD869-A491-4BA8-B771-159C70904A48}">
      <dgm:prSet/>
      <dgm:spPr/>
      <dgm:t>
        <a:bodyPr/>
        <a:lstStyle/>
        <a:p>
          <a:endParaRPr lang="ru-RU"/>
        </a:p>
      </dgm:t>
    </dgm:pt>
    <dgm:pt modelId="{73B722D3-D89F-4B0A-8763-74BE0DA1756E}">
      <dgm:prSet/>
      <dgm:spPr/>
      <dgm:t>
        <a:bodyPr/>
        <a:lstStyle/>
        <a:p>
          <a:r>
            <a:rPr lang="uk-UA" b="0" dirty="0" smtClean="0"/>
            <a:t>г</a:t>
          </a:r>
          <a:r>
            <a:rPr lang="ru-RU" dirty="0" err="1" smtClean="0"/>
            <a:t>рошова</a:t>
          </a:r>
          <a:r>
            <a:rPr lang="ru-RU" dirty="0" smtClean="0"/>
            <a:t> </a:t>
          </a:r>
          <a:r>
            <a:rPr lang="ru-RU" dirty="0" err="1" smtClean="0"/>
            <a:t>допомога</a:t>
          </a:r>
          <a:r>
            <a:rPr lang="ru-RU" dirty="0" smtClean="0"/>
            <a:t>, </a:t>
          </a:r>
          <a:r>
            <a:rPr lang="ru-RU" dirty="0" err="1" smtClean="0"/>
            <a:t>що</a:t>
          </a:r>
          <a:r>
            <a:rPr lang="ru-RU" dirty="0" smtClean="0"/>
            <a:t> </a:t>
          </a:r>
          <a:r>
            <a:rPr lang="ru-RU" dirty="0" err="1" smtClean="0"/>
            <a:t>надається</a:t>
          </a:r>
          <a:r>
            <a:rPr lang="ru-RU" dirty="0" smtClean="0"/>
            <a:t> державою за </a:t>
          </a:r>
          <a:r>
            <a:rPr lang="ru-RU" dirty="0" err="1" smtClean="0"/>
            <a:t>рахунок</a:t>
          </a:r>
          <a:r>
            <a:rPr lang="ru-RU" dirty="0" smtClean="0"/>
            <a:t> </a:t>
          </a:r>
          <a:r>
            <a:rPr lang="ru-RU" dirty="0" err="1" smtClean="0"/>
            <a:t>коштів</a:t>
          </a:r>
          <a:r>
            <a:rPr lang="ru-RU" dirty="0" smtClean="0"/>
            <a:t> бюджету, а </a:t>
          </a:r>
          <a:r>
            <a:rPr lang="ru-RU" dirty="0" err="1" smtClean="0"/>
            <a:t>також</a:t>
          </a:r>
          <a:r>
            <a:rPr lang="ru-RU" dirty="0" smtClean="0"/>
            <a:t> </a:t>
          </a:r>
          <a:r>
            <a:rPr lang="ru-RU" dirty="0" err="1" smtClean="0"/>
            <a:t>спеціальних</a:t>
          </a:r>
          <a:r>
            <a:rPr lang="ru-RU" dirty="0" smtClean="0"/>
            <a:t> </a:t>
          </a:r>
          <a:r>
            <a:rPr lang="ru-RU" dirty="0" err="1" smtClean="0"/>
            <a:t>фондів</a:t>
          </a:r>
          <a:r>
            <a:rPr lang="ru-RU" dirty="0" smtClean="0"/>
            <a:t> </a:t>
          </a:r>
          <a:r>
            <a:rPr lang="ru-RU" dirty="0" err="1" smtClean="0"/>
            <a:t>юридичним</a:t>
          </a:r>
          <a:r>
            <a:rPr lang="ru-RU" dirty="0" smtClean="0"/>
            <a:t> особам, </a:t>
          </a:r>
          <a:r>
            <a:rPr lang="ru-RU" dirty="0" err="1" smtClean="0"/>
            <a:t>місцевим</a:t>
          </a:r>
          <a:r>
            <a:rPr lang="ru-RU" dirty="0" smtClean="0"/>
            <a:t> </a:t>
          </a:r>
          <a:r>
            <a:rPr lang="ru-RU" dirty="0" err="1" smtClean="0"/>
            <a:t>державним</a:t>
          </a:r>
          <a:r>
            <a:rPr lang="ru-RU" dirty="0" smtClean="0"/>
            <a:t> органам, </a:t>
          </a:r>
          <a:r>
            <a:rPr lang="ru-RU" dirty="0" err="1" smtClean="0"/>
            <a:t>іншим</a:t>
          </a:r>
          <a:r>
            <a:rPr lang="ru-RU" dirty="0" smtClean="0"/>
            <a:t> державам</a:t>
          </a:r>
          <a:endParaRPr lang="ru-RU" dirty="0"/>
        </a:p>
      </dgm:t>
    </dgm:pt>
    <dgm:pt modelId="{926457EC-26E1-4D50-AB78-E9599B69A843}" type="parTrans" cxnId="{4A2192A7-4807-49CE-9140-F12199C7C4BA}">
      <dgm:prSet/>
      <dgm:spPr/>
      <dgm:t>
        <a:bodyPr/>
        <a:lstStyle/>
        <a:p>
          <a:endParaRPr lang="ru-RU"/>
        </a:p>
      </dgm:t>
    </dgm:pt>
    <dgm:pt modelId="{C9C22191-FB35-4132-B3D0-CDA8E454ABE3}" type="sibTrans" cxnId="{4A2192A7-4807-49CE-9140-F12199C7C4BA}">
      <dgm:prSet/>
      <dgm:spPr/>
      <dgm:t>
        <a:bodyPr/>
        <a:lstStyle/>
        <a:p>
          <a:endParaRPr lang="ru-RU"/>
        </a:p>
      </dgm:t>
    </dgm:pt>
    <dgm:pt modelId="{4FC47591-351F-4911-AF5A-1E4176ECAC59}">
      <dgm:prSet custT="1"/>
      <dgm:spPr/>
      <dgm:t>
        <a:bodyPr/>
        <a:lstStyle/>
        <a:p>
          <a:r>
            <a:rPr lang="uk-UA" sz="1600" b="1" dirty="0" smtClean="0"/>
            <a:t>субвенція</a:t>
          </a:r>
          <a:r>
            <a:rPr lang="uk-UA" sz="2000" b="1" dirty="0" smtClean="0"/>
            <a:t> </a:t>
          </a:r>
          <a:endParaRPr lang="ru-RU" sz="2000" dirty="0"/>
        </a:p>
      </dgm:t>
    </dgm:pt>
    <dgm:pt modelId="{63F43357-5E94-4FA5-933F-02D7232827C2}" type="parTrans" cxnId="{1CE799D3-9CAC-42E7-ACE1-38DB3BFD9A00}">
      <dgm:prSet/>
      <dgm:spPr/>
      <dgm:t>
        <a:bodyPr/>
        <a:lstStyle/>
        <a:p>
          <a:endParaRPr lang="ru-RU"/>
        </a:p>
      </dgm:t>
    </dgm:pt>
    <dgm:pt modelId="{898ADDAF-C0C2-4193-A075-69441280680A}" type="sibTrans" cxnId="{1CE799D3-9CAC-42E7-ACE1-38DB3BFD9A00}">
      <dgm:prSet/>
      <dgm:spPr/>
      <dgm:t>
        <a:bodyPr/>
        <a:lstStyle/>
        <a:p>
          <a:endParaRPr lang="ru-RU"/>
        </a:p>
      </dgm:t>
    </dgm:pt>
    <dgm:pt modelId="{E36BD4A1-0F8F-41B4-B4CE-CC11995E96C5}">
      <dgm:prSet/>
      <dgm:spPr/>
      <dgm:t>
        <a:bodyPr/>
        <a:lstStyle/>
        <a:p>
          <a:pPr rtl="0"/>
          <a:r>
            <a:rPr lang="uk-UA" b="1" dirty="0" smtClean="0"/>
            <a:t>місцевим бюджетам – як з боку держави, так і обласних рад (для ОТГ), для збалансування бюджетів</a:t>
          </a:r>
          <a:endParaRPr lang="ru-RU" dirty="0"/>
        </a:p>
      </dgm:t>
    </dgm:pt>
    <dgm:pt modelId="{9A187955-87E9-483B-8FA2-032DD8F95741}" type="parTrans" cxnId="{CEC5A150-DE92-439F-985F-B671BD6F120A}">
      <dgm:prSet/>
      <dgm:spPr/>
    </dgm:pt>
    <dgm:pt modelId="{36410E17-FBFC-4C90-90BF-9C8BA4222C8A}" type="sibTrans" cxnId="{CEC5A150-DE92-439F-985F-B671BD6F120A}">
      <dgm:prSet/>
      <dgm:spPr/>
    </dgm:pt>
    <dgm:pt modelId="{98A9EED1-C282-487D-B75D-73DB18268233}">
      <dgm:prSet/>
      <dgm:spPr/>
      <dgm:t>
        <a:bodyPr/>
        <a:lstStyle/>
        <a:p>
          <a:r>
            <a:rPr lang="uk-UA" dirty="0" smtClean="0"/>
            <a:t>Цільова допомога з конкретною метою, наприклад, на соціальні цілі, у випадку стихійного лиха</a:t>
          </a:r>
          <a:endParaRPr lang="ru-RU" dirty="0"/>
        </a:p>
      </dgm:t>
    </dgm:pt>
    <dgm:pt modelId="{120B2B09-24ED-44DE-ABFA-8989F4258DCE}" type="parTrans" cxnId="{4709BC2E-DC7B-4AD0-9FC9-BCD8F5CE8777}">
      <dgm:prSet/>
      <dgm:spPr/>
    </dgm:pt>
    <dgm:pt modelId="{1280A836-54FB-426C-83CD-F5EB9C6DAA4A}" type="sibTrans" cxnId="{4709BC2E-DC7B-4AD0-9FC9-BCD8F5CE8777}">
      <dgm:prSet/>
      <dgm:spPr/>
    </dgm:pt>
    <dgm:pt modelId="{D66FECF4-971D-41A4-8B05-9EB5FD8B8D28}" type="pres">
      <dgm:prSet presAssocID="{33FAD6A5-547F-4900-BAAD-BB476DFC25A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D58EB4-BED3-4D8D-BB87-F2A27E19CD07}" type="pres">
      <dgm:prSet presAssocID="{C41C6950-004F-4F6D-823E-60F41D6A9F78}" presName="composite" presStyleCnt="0"/>
      <dgm:spPr/>
    </dgm:pt>
    <dgm:pt modelId="{2230C218-2C20-4E37-AE46-CBCFC84A5012}" type="pres">
      <dgm:prSet presAssocID="{C41C6950-004F-4F6D-823E-60F41D6A9F78}" presName="parentText" presStyleLbl="alignNode1" presStyleIdx="0" presStyleCnt="3" custScaleX="14273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CB0711-5EA2-4E44-8C7A-DBDDDCBB8AA5}" type="pres">
      <dgm:prSet presAssocID="{C41C6950-004F-4F6D-823E-60F41D6A9F78}" presName="descendantText" presStyleLbl="alignAcc1" presStyleIdx="0" presStyleCnt="3" custScaleX="1016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9974AD-2111-4BF4-8765-543AD163ABDE}" type="pres">
      <dgm:prSet presAssocID="{3663B071-7955-4003-855C-6C7CFFA3EEC6}" presName="sp" presStyleCnt="0"/>
      <dgm:spPr/>
    </dgm:pt>
    <dgm:pt modelId="{718888DE-BDD6-43FD-B105-9A2392CA6582}" type="pres">
      <dgm:prSet presAssocID="{4FC47591-351F-4911-AF5A-1E4176ECAC59}" presName="composite" presStyleCnt="0"/>
      <dgm:spPr/>
    </dgm:pt>
    <dgm:pt modelId="{29538F53-1570-46EE-8CC3-349BB40FF72F}" type="pres">
      <dgm:prSet presAssocID="{4FC47591-351F-4911-AF5A-1E4176ECAC59}" presName="parentText" presStyleLbl="alignNode1" presStyleIdx="1" presStyleCnt="3" custLinFactNeighborX="13040" custLinFactNeighborY="169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9A7D90-D476-479C-A1BB-F70FB7C3FABC}" type="pres">
      <dgm:prSet presAssocID="{4FC47591-351F-4911-AF5A-1E4176ECAC59}" presName="descendantText" presStyleLbl="alignAcc1" presStyleIdx="1" presStyleCnt="3" custLinFactNeighborX="9510" custLinFactNeighborY="26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160F61-A9F1-4941-9F18-D667DF51CACA}" type="pres">
      <dgm:prSet presAssocID="{898ADDAF-C0C2-4193-A075-69441280680A}" presName="sp" presStyleCnt="0"/>
      <dgm:spPr/>
    </dgm:pt>
    <dgm:pt modelId="{181B4F60-1444-41CF-B11D-3A98AD2B9A9B}" type="pres">
      <dgm:prSet presAssocID="{045D7DE9-0164-454A-94B9-DA2C7ADE48E9}" presName="composite" presStyleCnt="0"/>
      <dgm:spPr/>
    </dgm:pt>
    <dgm:pt modelId="{A220D23B-4410-4386-B15B-62509DD5C101}" type="pres">
      <dgm:prSet presAssocID="{045D7DE9-0164-454A-94B9-DA2C7ADE48E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26928B-B6D3-4ECD-A33C-620A9F32452C}" type="pres">
      <dgm:prSet presAssocID="{045D7DE9-0164-454A-94B9-DA2C7ADE48E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E799D3-9CAC-42E7-ACE1-38DB3BFD9A00}" srcId="{33FAD6A5-547F-4900-BAAD-BB476DFC25A4}" destId="{4FC47591-351F-4911-AF5A-1E4176ECAC59}" srcOrd="1" destOrd="0" parTransId="{63F43357-5E94-4FA5-933F-02D7232827C2}" sibTransId="{898ADDAF-C0C2-4193-A075-69441280680A}"/>
    <dgm:cxn modelId="{CEC5A150-DE92-439F-985F-B671BD6F120A}" srcId="{045D7DE9-0164-454A-94B9-DA2C7ADE48E9}" destId="{E36BD4A1-0F8F-41B4-B4CE-CC11995E96C5}" srcOrd="0" destOrd="0" parTransId="{9A187955-87E9-483B-8FA2-032DD8F95741}" sibTransId="{36410E17-FBFC-4C90-90BF-9C8BA4222C8A}"/>
    <dgm:cxn modelId="{4A2192A7-4807-49CE-9140-F12199C7C4BA}" srcId="{C41C6950-004F-4F6D-823E-60F41D6A9F78}" destId="{73B722D3-D89F-4B0A-8763-74BE0DA1756E}" srcOrd="0" destOrd="0" parTransId="{926457EC-26E1-4D50-AB78-E9599B69A843}" sibTransId="{C9C22191-FB35-4132-B3D0-CDA8E454ABE3}"/>
    <dgm:cxn modelId="{6FCC5507-A465-435B-884A-5328EEF79B01}" type="presOf" srcId="{33FAD6A5-547F-4900-BAAD-BB476DFC25A4}" destId="{D66FECF4-971D-41A4-8B05-9EB5FD8B8D28}" srcOrd="0" destOrd="0" presId="urn:microsoft.com/office/officeart/2005/8/layout/chevron2"/>
    <dgm:cxn modelId="{6069184E-93F8-4FBE-9CCE-396397E36D57}" type="presOf" srcId="{4FC47591-351F-4911-AF5A-1E4176ECAC59}" destId="{29538F53-1570-46EE-8CC3-349BB40FF72F}" srcOrd="0" destOrd="0" presId="urn:microsoft.com/office/officeart/2005/8/layout/chevron2"/>
    <dgm:cxn modelId="{4A2824E6-EF60-4AEB-AEAD-990774C182D4}" type="presOf" srcId="{C41C6950-004F-4F6D-823E-60F41D6A9F78}" destId="{2230C218-2C20-4E37-AE46-CBCFC84A5012}" srcOrd="0" destOrd="0" presId="urn:microsoft.com/office/officeart/2005/8/layout/chevron2"/>
    <dgm:cxn modelId="{77945C68-F4C0-45F1-9403-AF0A8A9EA49D}" type="presOf" srcId="{E36BD4A1-0F8F-41B4-B4CE-CC11995E96C5}" destId="{2F26928B-B6D3-4ECD-A33C-620A9F32452C}" srcOrd="0" destOrd="0" presId="urn:microsoft.com/office/officeart/2005/8/layout/chevron2"/>
    <dgm:cxn modelId="{CDD28268-587D-418C-ADF0-376791608081}" type="presOf" srcId="{045D7DE9-0164-454A-94B9-DA2C7ADE48E9}" destId="{A220D23B-4410-4386-B15B-62509DD5C101}" srcOrd="0" destOrd="0" presId="urn:microsoft.com/office/officeart/2005/8/layout/chevron2"/>
    <dgm:cxn modelId="{1B0BC14F-7B29-475D-A256-F76B41095DB1}" type="presOf" srcId="{98A9EED1-C282-487D-B75D-73DB18268233}" destId="{EC9A7D90-D476-479C-A1BB-F70FB7C3FABC}" srcOrd="0" destOrd="0" presId="urn:microsoft.com/office/officeart/2005/8/layout/chevron2"/>
    <dgm:cxn modelId="{9119DB75-F738-433F-B9D1-8A0C4997A7A7}" srcId="{33FAD6A5-547F-4900-BAAD-BB476DFC25A4}" destId="{C41C6950-004F-4F6D-823E-60F41D6A9F78}" srcOrd="0" destOrd="0" parTransId="{37DD2997-58B3-4F0C-9153-722A25838C12}" sibTransId="{3663B071-7955-4003-855C-6C7CFFA3EEC6}"/>
    <dgm:cxn modelId="{E12FD869-A491-4BA8-B771-159C70904A48}" srcId="{33FAD6A5-547F-4900-BAAD-BB476DFC25A4}" destId="{045D7DE9-0164-454A-94B9-DA2C7ADE48E9}" srcOrd="2" destOrd="0" parTransId="{30460D51-7B21-4258-9EFC-21B12DD5E50B}" sibTransId="{087E50F6-3257-4B95-B956-EE7F0D7EAE94}"/>
    <dgm:cxn modelId="{4709BC2E-DC7B-4AD0-9FC9-BCD8F5CE8777}" srcId="{4FC47591-351F-4911-AF5A-1E4176ECAC59}" destId="{98A9EED1-C282-487D-B75D-73DB18268233}" srcOrd="0" destOrd="0" parTransId="{120B2B09-24ED-44DE-ABFA-8989F4258DCE}" sibTransId="{1280A836-54FB-426C-83CD-F5EB9C6DAA4A}"/>
    <dgm:cxn modelId="{211F8818-7EBC-4CFF-A3C9-C376246FDEC2}" type="presOf" srcId="{73B722D3-D89F-4B0A-8763-74BE0DA1756E}" destId="{E7CB0711-5EA2-4E44-8C7A-DBDDDCBB8AA5}" srcOrd="0" destOrd="0" presId="urn:microsoft.com/office/officeart/2005/8/layout/chevron2"/>
    <dgm:cxn modelId="{F0FC549E-5E7B-4850-A69E-538E48E84F5C}" type="presParOf" srcId="{D66FECF4-971D-41A4-8B05-9EB5FD8B8D28}" destId="{28D58EB4-BED3-4D8D-BB87-F2A27E19CD07}" srcOrd="0" destOrd="0" presId="urn:microsoft.com/office/officeart/2005/8/layout/chevron2"/>
    <dgm:cxn modelId="{F589A9AC-38E4-457C-B361-9DA7D22EEC2A}" type="presParOf" srcId="{28D58EB4-BED3-4D8D-BB87-F2A27E19CD07}" destId="{2230C218-2C20-4E37-AE46-CBCFC84A5012}" srcOrd="0" destOrd="0" presId="urn:microsoft.com/office/officeart/2005/8/layout/chevron2"/>
    <dgm:cxn modelId="{340A51EE-06EE-494B-A17E-B51736C4924F}" type="presParOf" srcId="{28D58EB4-BED3-4D8D-BB87-F2A27E19CD07}" destId="{E7CB0711-5EA2-4E44-8C7A-DBDDDCBB8AA5}" srcOrd="1" destOrd="0" presId="urn:microsoft.com/office/officeart/2005/8/layout/chevron2"/>
    <dgm:cxn modelId="{3E7A86DF-A80B-4203-8C21-A523E4FCAED3}" type="presParOf" srcId="{D66FECF4-971D-41A4-8B05-9EB5FD8B8D28}" destId="{CA9974AD-2111-4BF4-8765-543AD163ABDE}" srcOrd="1" destOrd="0" presId="urn:microsoft.com/office/officeart/2005/8/layout/chevron2"/>
    <dgm:cxn modelId="{4AFEE973-C404-4E30-9AFA-D51DD466FAF5}" type="presParOf" srcId="{D66FECF4-971D-41A4-8B05-9EB5FD8B8D28}" destId="{718888DE-BDD6-43FD-B105-9A2392CA6582}" srcOrd="2" destOrd="0" presId="urn:microsoft.com/office/officeart/2005/8/layout/chevron2"/>
    <dgm:cxn modelId="{12B2B6BF-638A-40E3-99E9-F4F15BFCBD3F}" type="presParOf" srcId="{718888DE-BDD6-43FD-B105-9A2392CA6582}" destId="{29538F53-1570-46EE-8CC3-349BB40FF72F}" srcOrd="0" destOrd="0" presId="urn:microsoft.com/office/officeart/2005/8/layout/chevron2"/>
    <dgm:cxn modelId="{BDCEDDF0-10A0-4A27-B57D-24285BAF05FE}" type="presParOf" srcId="{718888DE-BDD6-43FD-B105-9A2392CA6582}" destId="{EC9A7D90-D476-479C-A1BB-F70FB7C3FABC}" srcOrd="1" destOrd="0" presId="urn:microsoft.com/office/officeart/2005/8/layout/chevron2"/>
    <dgm:cxn modelId="{363FA044-EB78-41DE-BFEC-F1B138E7B6F4}" type="presParOf" srcId="{D66FECF4-971D-41A4-8B05-9EB5FD8B8D28}" destId="{FB160F61-A9F1-4941-9F18-D667DF51CACA}" srcOrd="3" destOrd="0" presId="urn:microsoft.com/office/officeart/2005/8/layout/chevron2"/>
    <dgm:cxn modelId="{9F149614-9146-4293-BA1C-AB27FBE8C283}" type="presParOf" srcId="{D66FECF4-971D-41A4-8B05-9EB5FD8B8D28}" destId="{181B4F60-1444-41CF-B11D-3A98AD2B9A9B}" srcOrd="4" destOrd="0" presId="urn:microsoft.com/office/officeart/2005/8/layout/chevron2"/>
    <dgm:cxn modelId="{068BB924-FFDC-401F-8809-85A5DE3CAA72}" type="presParOf" srcId="{181B4F60-1444-41CF-B11D-3A98AD2B9A9B}" destId="{A220D23B-4410-4386-B15B-62509DD5C101}" srcOrd="0" destOrd="0" presId="urn:microsoft.com/office/officeart/2005/8/layout/chevron2"/>
    <dgm:cxn modelId="{46657971-675D-4AFA-A954-2B97DE76F33F}" type="presParOf" srcId="{181B4F60-1444-41CF-B11D-3A98AD2B9A9B}" destId="{2F26928B-B6D3-4ECD-A33C-620A9F32452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Регіональна політика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010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uk-UA" sz="3600" b="1" i="1" dirty="0" smtClean="0"/>
              <a:t>соціальна</a:t>
            </a:r>
          </a:p>
          <a:p>
            <a:pPr lvl="2"/>
            <a:r>
              <a:rPr lang="uk-UA" sz="3200" b="1" i="1" dirty="0" smtClean="0"/>
              <a:t>промислова</a:t>
            </a:r>
          </a:p>
          <a:p>
            <a:r>
              <a:rPr lang="uk-UA" sz="3600" b="1" i="1" dirty="0" smtClean="0"/>
              <a:t>аграрна</a:t>
            </a:r>
          </a:p>
          <a:p>
            <a:pPr lvl="2"/>
            <a:r>
              <a:rPr lang="uk-UA" sz="3200" b="1" i="1" dirty="0" smtClean="0"/>
              <a:t>екологічна</a:t>
            </a:r>
          </a:p>
          <a:p>
            <a:r>
              <a:rPr lang="uk-UA" sz="3600" b="1" i="1" dirty="0" smtClean="0"/>
              <a:t> гуманітарна </a:t>
            </a:r>
          </a:p>
          <a:p>
            <a:pPr lvl="2"/>
            <a:r>
              <a:rPr lang="uk-UA" sz="3200" b="1" i="1" dirty="0" smtClean="0"/>
              <a:t>науково-технічна</a:t>
            </a:r>
            <a:endParaRPr lang="ru-RU" sz="32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Структура регіональної політики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2859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Соціальна </a:t>
            </a:r>
            <a:r>
              <a:rPr lang="uk-UA" dirty="0"/>
              <a:t>політика, у свою чергу, включає політику соціального захисту, житлову, демографічну, рекреаційну, політику зайнятості. Гуманітарна – етнічна, культурна, освітянська, міжконфесійна. Економічна – бюджетна, податкова політика, розміщення продуктивних сил.</a:t>
            </a:r>
            <a:endParaRPr lang="ru-RU" dirty="0"/>
          </a:p>
          <a:p>
            <a:r>
              <a:rPr lang="uk-UA" dirty="0" smtClean="0"/>
              <a:t>реалізація </a:t>
            </a:r>
            <a:r>
              <a:rPr lang="uk-UA" dirty="0"/>
              <a:t>гуманітарної політики передбачає забезпечення духовного розвитку суспільства, поліпшення його морального стану і здоров’я. Науково-технічна політика спрямована на сприяння розвитку інноваційної діяльності, виробництво науково-місткої продукції. Завданням соціальної політики є підвищення добробуту і задоволення потреб життєдіяльності всього населення, послаблення соціальної напруженості.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6684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4000" b="1" dirty="0" smtClean="0"/>
              <a:t>етнічна </a:t>
            </a:r>
          </a:p>
          <a:p>
            <a:pPr lvl="8"/>
            <a:r>
              <a:rPr lang="uk-UA" sz="4000" b="1" dirty="0" smtClean="0"/>
              <a:t>культурна</a:t>
            </a:r>
          </a:p>
          <a:p>
            <a:r>
              <a:rPr lang="uk-UA" sz="4000" b="1" dirty="0" smtClean="0"/>
              <a:t> освітянська</a:t>
            </a:r>
          </a:p>
          <a:p>
            <a:r>
              <a:rPr lang="uk-UA" sz="4000" dirty="0" smtClean="0"/>
              <a:t> 				</a:t>
            </a:r>
            <a:r>
              <a:rPr lang="uk-UA" sz="4000" b="1" dirty="0" smtClean="0"/>
              <a:t>міжконфесійна</a:t>
            </a:r>
            <a:r>
              <a:rPr lang="uk-UA" sz="4000" b="1" dirty="0"/>
              <a:t>. </a:t>
            </a:r>
            <a:endParaRPr lang="ru-RU" sz="40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Гуманітарна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8074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Інструменти регіональної політики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Державне регулювання доходів регіональних бюджетів 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4031430" cy="3172968"/>
          </a:xfrm>
        </p:spPr>
        <p:txBody>
          <a:bodyPr>
            <a:normAutofit/>
          </a:bodyPr>
          <a:lstStyle/>
          <a:p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Політика </a:t>
            </a: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вирівнювання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7083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кожен рівень влади встановлює і збирає свої податки</a:t>
            </a:r>
            <a:r>
              <a:rPr lang="uk-UA" dirty="0"/>
              <a:t>, тобто є декілька рівні податків (незалежних) – федеральний, суб’єктів федерації, місцевий. Підприємці платять визначені податки в кожен бюджет (Швейцарія, частково Росія).</a:t>
            </a:r>
            <a:endParaRPr lang="ru-RU" dirty="0"/>
          </a:p>
          <a:p>
            <a:pPr lvl="0"/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рамках певного виду загальнодержавного податку є кілька ставок</a:t>
            </a:r>
            <a:r>
              <a:rPr lang="uk-UA" dirty="0"/>
              <a:t>, що самостійно встановлюються різними рівнями влади, тобто підприємці платять один і той же податок одночасно в різні бюджети за різними ставками, і таким чином у бюджети різних рівнів одночасно надходять однойменні види податків (США, частково Росія).</a:t>
            </a:r>
            <a:endParaRPr lang="ru-RU" dirty="0"/>
          </a:p>
          <a:p>
            <a:pPr lvl="0"/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нормативний поділ між бюджетами різних рівнів доходів від конкретних видів податків, які збираються за одними ставками по всій території країни</a:t>
            </a:r>
            <a:r>
              <a:rPr lang="uk-UA" dirty="0"/>
              <a:t>. Розподіл здійснюється в певній пропорції, в місцевий бюджет нараховується часка доходу, яка може бути зібрана на цій території.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548680"/>
            <a:ext cx="7756263" cy="1054250"/>
          </a:xfrm>
        </p:spPr>
        <p:txBody>
          <a:bodyPr/>
          <a:lstStyle/>
          <a:p>
            <a:r>
              <a:rPr lang="ru-RU" dirty="0" err="1" smtClean="0"/>
              <a:t>Регулювання</a:t>
            </a:r>
            <a:r>
              <a:rPr lang="ru-RU" dirty="0" smtClean="0"/>
              <a:t> </a:t>
            </a:r>
            <a:r>
              <a:rPr lang="ru-RU" dirty="0" err="1" smtClean="0"/>
              <a:t>доходів</a:t>
            </a:r>
            <a:r>
              <a:rPr lang="ru-RU" dirty="0" smtClean="0"/>
              <a:t> </a:t>
            </a:r>
            <a:r>
              <a:rPr lang="ru-RU" dirty="0" err="1" smtClean="0"/>
              <a:t>бюджетів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7385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dirty="0"/>
              <a:t>В Німеччині податок на додану вартість ділиться між федерацією, землями і територіальними общинами у пропорції 42,5%:42,5%:</a:t>
            </a:r>
            <a:r>
              <a:rPr lang="uk-UA" dirty="0" smtClean="0"/>
              <a:t>15%</a:t>
            </a:r>
          </a:p>
          <a:p>
            <a:pPr lvl="0"/>
            <a:r>
              <a:rPr lang="uk-UA" dirty="0" err="1" smtClean="0"/>
              <a:t>корпораційний</a:t>
            </a:r>
            <a:r>
              <a:rPr lang="uk-UA" dirty="0" smtClean="0"/>
              <a:t> </a:t>
            </a:r>
            <a:r>
              <a:rPr lang="uk-UA" dirty="0"/>
              <a:t>податок – між федераціями і землями у пропорції 50%:50%.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наприклад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8934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unna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7488831" cy="540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537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uk-UA" dirty="0"/>
              <a:t>США – За ст. 8 Конституції Конгрес призначає витрати тільки на «загальний добробут США», що перешкоджає прямому перерозподілу коштів на користь штатів. Оформлення субсидій для штатів є довготривалою юридичною процедурою. Субсидії з федерального бюджету покривають 20 – 30% розходів штатів.</a:t>
            </a:r>
            <a:endParaRPr lang="ru-RU" dirty="0"/>
          </a:p>
          <a:p>
            <a:r>
              <a:rPr lang="uk-UA" dirty="0"/>
              <a:t>Німеччина – виходять з норми податкових надходжень на одну людину в бюджети земель. Землі, у яких цей показник вище норми, перераховують кошти іншим землям, де цей показник низький, причому перерахування йде «напряму», минаючи федеральний бюджет.</a:t>
            </a:r>
            <a:endParaRPr lang="ru-RU" dirty="0"/>
          </a:p>
          <a:p>
            <a:r>
              <a:rPr lang="uk-UA" dirty="0"/>
              <a:t>Австралія – 80% податків надходить у федеральний бюджет. Субсидії штатам надаються з цього бюджету. Характерний жорсткий контроль за витратами штатів. </a:t>
            </a:r>
            <a:endParaRPr lang="ru-RU" dirty="0"/>
          </a:p>
          <a:p>
            <a:r>
              <a:rPr lang="uk-UA" dirty="0"/>
              <a:t>Швейцарія – політика вирівнювання довго не проводилася у зв’язку зі специфікою податкової політики: федеральна влади збирає митні податки і деякі акцизи. Практично всі податки збирають кантони. Вирівнювання йде стихійно за рахунок міграції населення.</a:t>
            </a:r>
            <a:endParaRPr lang="ru-RU" dirty="0"/>
          </a:p>
          <a:p>
            <a:r>
              <a:rPr lang="uk-UA" dirty="0"/>
              <a:t>Окремим інструментом регіональної політики може бути утворення СЕЗ – спеціальних економічних зон, особливо у транскордонних регіонах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Політика вирівнювання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4209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dirty="0" smtClean="0"/>
              <a:t>1. Нормативне та інституційне забезпечення регіональної політики.</a:t>
            </a:r>
          </a:p>
          <a:p>
            <a:pPr lvl="0"/>
            <a:r>
              <a:rPr lang="uk-UA" dirty="0" smtClean="0"/>
              <a:t>2. Напрями регіональної політики.</a:t>
            </a:r>
          </a:p>
          <a:p>
            <a:pPr lvl="0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04664"/>
            <a:ext cx="7756263" cy="1054250"/>
          </a:xfrm>
        </p:spPr>
        <p:txBody>
          <a:bodyPr/>
          <a:lstStyle/>
          <a:p>
            <a:pPr lvl="0"/>
            <a:r>
              <a:rPr lang="uk-UA" sz="4000" b="1" dirty="0" smtClean="0"/>
              <a:t/>
            </a:r>
            <a:br>
              <a:rPr lang="uk-UA" sz="4000" b="1" dirty="0" smtClean="0"/>
            </a:br>
            <a:r>
              <a:rPr lang="uk-UA" sz="4000" b="1" dirty="0" smtClean="0"/>
              <a:t>Особливості</a:t>
            </a:r>
            <a:r>
              <a:rPr lang="uk-UA" b="1" dirty="0" smtClean="0"/>
              <a:t> </a:t>
            </a:r>
            <a:r>
              <a:rPr lang="uk-UA" sz="4000" b="1" dirty="0"/>
              <a:t>регіональної політики в Україні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14381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uk-UA" dirty="0">
                <a:solidFill>
                  <a:srgbClr val="00B050"/>
                </a:solidFill>
              </a:rPr>
              <a:t>Травень 2001 року </a:t>
            </a:r>
            <a:r>
              <a:rPr lang="uk-UA" dirty="0"/>
              <a:t>– Концепція державної регіональної </a:t>
            </a:r>
            <a:r>
              <a:rPr lang="uk-UA" dirty="0" smtClean="0"/>
              <a:t>політики</a:t>
            </a:r>
          </a:p>
          <a:p>
            <a:pPr lvl="0"/>
            <a:r>
              <a:rPr lang="uk-UA" dirty="0" smtClean="0">
                <a:solidFill>
                  <a:srgbClr val="00B050"/>
                </a:solidFill>
              </a:rPr>
              <a:t>8 </a:t>
            </a:r>
            <a:r>
              <a:rPr lang="uk-UA" dirty="0">
                <a:solidFill>
                  <a:srgbClr val="00B050"/>
                </a:solidFill>
              </a:rPr>
              <a:t>вересня 2005 року </a:t>
            </a:r>
            <a:r>
              <a:rPr lang="uk-UA" dirty="0"/>
              <a:t>– Закон України «Про стимулювання розвитку регіонів”». у якому чітко визначені засади реалізації державної регіональної політики щодо стимулювання регіонального розвитку та подолання </a:t>
            </a:r>
            <a:r>
              <a:rPr lang="uk-UA" dirty="0" err="1"/>
              <a:t>депресивності</a:t>
            </a:r>
            <a:r>
              <a:rPr lang="uk-UA" dirty="0"/>
              <a:t> територій. У Законі вказано критерії, за якими певний регіон може бути віднесений до категорії депресивного. </a:t>
            </a:r>
            <a:endParaRPr lang="uk-UA" dirty="0" smtClean="0"/>
          </a:p>
          <a:p>
            <a:pPr lvl="0"/>
            <a:r>
              <a:rPr lang="uk-UA" dirty="0" smtClean="0">
                <a:solidFill>
                  <a:srgbClr val="00B050"/>
                </a:solidFill>
              </a:rPr>
              <a:t>2006 </a:t>
            </a:r>
            <a:r>
              <a:rPr lang="uk-UA" dirty="0">
                <a:solidFill>
                  <a:srgbClr val="00B050"/>
                </a:solidFill>
              </a:rPr>
              <a:t>рік </a:t>
            </a:r>
            <a:r>
              <a:rPr lang="uk-UA" dirty="0"/>
              <a:t>– Державна стратегія регіонального розвитку України на період до 2015 р. До стратегічних завдань державної політики </a:t>
            </a:r>
            <a:r>
              <a:rPr lang="uk-UA" dirty="0" smtClean="0"/>
              <a:t>поряд </a:t>
            </a:r>
            <a:r>
              <a:rPr lang="uk-UA" dirty="0"/>
              <a:t>з підвищенням конкурентоспроможності регіонів та зміцненням їх ресурсного потенціалу, забезпеченням розвитку людських ресурсів, розвитком міжрегіонального співробітництва віднесено створення інституційних умов для регіонального розвитку;</a:t>
            </a:r>
            <a:endParaRPr lang="ru-RU" dirty="0"/>
          </a:p>
          <a:p>
            <a:pPr lvl="0"/>
            <a:r>
              <a:rPr lang="uk-UA" dirty="0">
                <a:solidFill>
                  <a:srgbClr val="00B050"/>
                </a:solidFill>
              </a:rPr>
              <a:t>Липень 2008 року</a:t>
            </a:r>
            <a:r>
              <a:rPr lang="uk-UA" dirty="0"/>
              <a:t> – Концепція державної регіональної політики, яка, на відміну від Концепції 2001 року, досить чітко перераховує проблеми, які треба вирішити, називає засоби і ресурси, необхідні для подолання цих проблем, та чітко прописує механізм здійснення моніторингу за виконанням </a:t>
            </a:r>
            <a:r>
              <a:rPr lang="uk-UA" dirty="0" smtClean="0"/>
              <a:t>Концепції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Нормативне забезпечення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9361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uk-UA" sz="3200" b="1" dirty="0"/>
              <a:t>Сутність і принципи регіональної політики.</a:t>
            </a:r>
            <a:endParaRPr lang="ru-RU" sz="3200" b="1" dirty="0"/>
          </a:p>
          <a:p>
            <a:pPr lvl="0"/>
            <a:r>
              <a:rPr lang="uk-UA" sz="3200" b="1" dirty="0"/>
              <a:t>Цілі, завдання і структура регіональної політики.</a:t>
            </a:r>
            <a:endParaRPr lang="ru-RU" sz="3200" b="1" dirty="0"/>
          </a:p>
          <a:p>
            <a:pPr lvl="0"/>
            <a:r>
              <a:rPr lang="uk-UA" sz="3200" b="1" dirty="0"/>
              <a:t>Інструменти регіональної політики.</a:t>
            </a:r>
            <a:endParaRPr lang="ru-RU" sz="3200" b="1" dirty="0"/>
          </a:p>
          <a:p>
            <a:endParaRPr lang="ru-RU" sz="32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4326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/>
              <a:t>Міністерство розвитку </a:t>
            </a:r>
            <a:r>
              <a:rPr lang="uk-UA" dirty="0" smtClean="0"/>
              <a:t>громад та </a:t>
            </a:r>
            <a:r>
              <a:rPr lang="uk-UA" dirty="0"/>
              <a:t>територій </a:t>
            </a:r>
            <a:r>
              <a:rPr lang="uk-UA" dirty="0" smtClean="0"/>
              <a:t>України</a:t>
            </a:r>
          </a:p>
          <a:p>
            <a:r>
              <a:rPr lang="uk-UA" dirty="0"/>
              <a:t>галузеві міністерства, які мають регіональні підрозділи в складі місцевих органів виконавчої </a:t>
            </a:r>
            <a:r>
              <a:rPr lang="uk-UA" dirty="0" smtClean="0"/>
              <a:t>влади</a:t>
            </a:r>
          </a:p>
          <a:p>
            <a:r>
              <a:rPr lang="uk-UA" dirty="0" smtClean="0"/>
              <a:t> </a:t>
            </a:r>
            <a:r>
              <a:rPr lang="uk-UA" dirty="0"/>
              <a:t>Обласні державні адміністрації розробляють Стратегію розвитку регіону та План реалізації стратегії розвитку </a:t>
            </a:r>
            <a:r>
              <a:rPr lang="uk-UA" dirty="0" smtClean="0"/>
              <a:t>регіону</a:t>
            </a:r>
          </a:p>
          <a:p>
            <a:r>
              <a:rPr lang="uk-UA" dirty="0"/>
              <a:t>«Асоціація агенцій регіонального розвитку України», створена 9 липня 2001 р., що об’єднує 38 регіональних асоціацій; Фонд Регіональних Ініціатив (заснований у лютому 1996 р.); Фонд сприяння місцевому самоврядуванню України (створено 17 квітня 1992 р.); Асоціація міст України та громад (заснована у червні 1992 р.)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Інституційне забезпечення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17709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України, 2015 р.</a:t>
            </a:r>
          </a:p>
          <a:p>
            <a:pPr algn="just"/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Цей Закон визначає основні правові, економічні, соціальні, екологічні, гуманітарні та організаційні засади державної регіональної політики як складової частини внутрішньої політики України.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Про засади державної регіональної політики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16198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16143125914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7704856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8622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 smtClean="0"/>
              <a:t> </a:t>
            </a:r>
            <a:r>
              <a:rPr lang="uk-UA" dirty="0"/>
              <a:t>сукупність державного бюджету та місцевих бюджетів, врегульована нормами права. Бюджетна система базується на таких </a:t>
            </a:r>
            <a:r>
              <a:rPr lang="uk-UA" b="1" dirty="0"/>
              <a:t>принципах</a:t>
            </a:r>
            <a:r>
              <a:rPr lang="uk-UA" dirty="0"/>
              <a:t>: </a:t>
            </a:r>
            <a:endParaRPr lang="ru-RU" dirty="0"/>
          </a:p>
          <a:p>
            <a:r>
              <a:rPr lang="uk-UA" dirty="0"/>
              <a:t>1) єдність бюджетної системи – єдина правова система і єдине регулювання бюджетних відноси;</a:t>
            </a:r>
            <a:endParaRPr lang="ru-RU" dirty="0"/>
          </a:p>
          <a:p>
            <a:r>
              <a:rPr lang="uk-UA" dirty="0"/>
              <a:t>2) самостійність – державний бюджет України не несе відповідальності за бюджетні зобов’язання органів влади АР Крим та органів місцевого самоврядування – і навпаки;</a:t>
            </a:r>
            <a:endParaRPr lang="ru-RU" dirty="0"/>
          </a:p>
          <a:p>
            <a:r>
              <a:rPr lang="uk-UA" dirty="0"/>
              <a:t>3) збалансованість – баланс надходжень і витрат;</a:t>
            </a:r>
            <a:endParaRPr lang="ru-RU" dirty="0"/>
          </a:p>
          <a:p>
            <a:r>
              <a:rPr lang="uk-UA" dirty="0"/>
              <a:t>4) цільове використання бюджетних коштів – на цілі, визначені бюджетним призначенням.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/>
              <a:t>Бюджетна система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41172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1"/>
            <a:ext cx="748883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4545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– </a:t>
            </a:r>
            <a:r>
              <a:rPr lang="uk-UA" sz="4000" b="1" dirty="0"/>
              <a:t>бюджет органів місцевого самоврядування (</a:t>
            </a:r>
            <a:r>
              <a:rPr lang="uk-UA" sz="4000" b="1" dirty="0" smtClean="0"/>
              <a:t>територіальної </a:t>
            </a:r>
            <a:r>
              <a:rPr lang="uk-UA" sz="4000" b="1" dirty="0"/>
              <a:t>громади</a:t>
            </a:r>
            <a:r>
              <a:rPr lang="uk-UA" sz="4000" b="1" dirty="0" smtClean="0"/>
              <a:t>)</a:t>
            </a:r>
          </a:p>
          <a:p>
            <a:endParaRPr lang="ru-RU" sz="40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Місцевий бюджет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96704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1949311"/>
              </p:ext>
            </p:extLst>
          </p:nvPr>
        </p:nvGraphicFramePr>
        <p:xfrm>
          <a:off x="699247" y="2248347"/>
          <a:ext cx="7745505" cy="3877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Доходи місцевого бюджету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08292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Податки в Україні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User\Desktop\pravo-11-look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776864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0601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420406"/>
              </p:ext>
            </p:extLst>
          </p:nvPr>
        </p:nvGraphicFramePr>
        <p:xfrm>
          <a:off x="539553" y="764704"/>
          <a:ext cx="7848870" cy="5400600"/>
        </p:xfrm>
        <a:graphic>
          <a:graphicData uri="http://schemas.openxmlformats.org/drawingml/2006/table">
            <a:tbl>
              <a:tblPr/>
              <a:tblGrid>
                <a:gridCol w="2616290"/>
                <a:gridCol w="2616290"/>
                <a:gridCol w="2616290"/>
              </a:tblGrid>
              <a:tr h="31342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dirty="0" err="1">
                          <a:effectLst/>
                        </a:rPr>
                        <a:t>Податок</a:t>
                      </a:r>
                      <a:endParaRPr lang="ru-RU" sz="1000" dirty="0">
                        <a:effectLst/>
                      </a:endParaRPr>
                    </a:p>
                  </a:txBody>
                  <a:tcPr marL="34627" marR="34627" marT="34627" marB="34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effectLst/>
                        </a:rPr>
                        <a:t>Тип</a:t>
                      </a:r>
                    </a:p>
                  </a:txBody>
                  <a:tcPr marL="34627" marR="34627" marT="34627" marB="34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effectLst/>
                        </a:rPr>
                        <a:t>Ставка</a:t>
                      </a:r>
                    </a:p>
                  </a:txBody>
                  <a:tcPr marL="34627" marR="34627" marT="34627" marB="34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53041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effectLst/>
                        </a:rPr>
                        <a:t>На доходи фізосіб</a:t>
                      </a:r>
                    </a:p>
                  </a:txBody>
                  <a:tcPr marL="34627" marR="34627" marT="34627" marB="34627">
                    <a:lnL>
                      <a:noFill/>
                    </a:lnL>
                    <a:lnR>
                      <a:noFill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effectLst/>
                        </a:rPr>
                        <a:t>Державний</a:t>
                      </a:r>
                    </a:p>
                  </a:txBody>
                  <a:tcPr marL="34627" marR="34627" marT="34627" marB="34627">
                    <a:lnL>
                      <a:noFill/>
                    </a:lnL>
                    <a:lnR>
                      <a:noFill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effectLst/>
                        </a:rPr>
                        <a:t>18%</a:t>
                      </a:r>
                    </a:p>
                  </a:txBody>
                  <a:tcPr marL="34627" marR="34627" marT="34627" marB="34627">
                    <a:lnL>
                      <a:noFill/>
                    </a:lnL>
                    <a:lnR>
                      <a:noFill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53041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dirty="0" err="1">
                          <a:effectLst/>
                        </a:rPr>
                        <a:t>Військовий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збір</a:t>
                      </a:r>
                      <a:endParaRPr lang="ru-RU" sz="1000" dirty="0">
                        <a:effectLst/>
                      </a:endParaRPr>
                    </a:p>
                  </a:txBody>
                  <a:tcPr marL="34627" marR="34627" marT="34627" marB="34627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effectLst/>
                        </a:rPr>
                        <a:t>Державний</a:t>
                      </a:r>
                    </a:p>
                  </a:txBody>
                  <a:tcPr marL="34627" marR="34627" marT="34627" marB="34627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effectLst/>
                        </a:rPr>
                        <a:t>1.5%</a:t>
                      </a:r>
                    </a:p>
                  </a:txBody>
                  <a:tcPr marL="34627" marR="34627" marT="34627" marB="34627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74740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dirty="0">
                          <a:effectLst/>
                        </a:rPr>
                        <a:t>На </a:t>
                      </a:r>
                      <a:r>
                        <a:rPr lang="ru-RU" sz="1000" dirty="0" err="1">
                          <a:effectLst/>
                        </a:rPr>
                        <a:t>додаткову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вартість</a:t>
                      </a:r>
                      <a:r>
                        <a:rPr lang="ru-RU" sz="1000" dirty="0">
                          <a:effectLst/>
                        </a:rPr>
                        <a:t> (ПДВ)</a:t>
                      </a:r>
                    </a:p>
                  </a:txBody>
                  <a:tcPr marL="34627" marR="34627" marT="34627" marB="34627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effectLst/>
                        </a:rPr>
                        <a:t>Державний</a:t>
                      </a:r>
                    </a:p>
                  </a:txBody>
                  <a:tcPr marL="34627" marR="34627" marT="34627" marB="34627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effectLst/>
                        </a:rPr>
                        <a:t>20%</a:t>
                      </a:r>
                    </a:p>
                  </a:txBody>
                  <a:tcPr marL="34627" marR="34627" marT="34627" marB="34627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53041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effectLst/>
                        </a:rPr>
                        <a:t>На прибуток підприємств</a:t>
                      </a:r>
                    </a:p>
                  </a:txBody>
                  <a:tcPr marL="34627" marR="34627" marT="34627" marB="34627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effectLst/>
                        </a:rPr>
                        <a:t>Державний</a:t>
                      </a:r>
                    </a:p>
                  </a:txBody>
                  <a:tcPr marL="34627" marR="34627" marT="34627" marB="34627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effectLst/>
                        </a:rPr>
                        <a:t>18%</a:t>
                      </a:r>
                    </a:p>
                  </a:txBody>
                  <a:tcPr marL="34627" marR="34627" marT="34627" marB="34627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53041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effectLst/>
                        </a:rPr>
                        <a:t>Акцизи</a:t>
                      </a:r>
                    </a:p>
                  </a:txBody>
                  <a:tcPr marL="34627" marR="34627" marT="34627" marB="34627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effectLst/>
                        </a:rPr>
                        <a:t>Державний</a:t>
                      </a:r>
                    </a:p>
                  </a:txBody>
                  <a:tcPr marL="34627" marR="34627" marT="34627" marB="34627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effectLst/>
                        </a:rPr>
                        <a:t>Залежно від товару</a:t>
                      </a:r>
                    </a:p>
                  </a:txBody>
                  <a:tcPr marL="34627" marR="34627" marT="34627" marB="34627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53041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effectLst/>
                        </a:rPr>
                        <a:t>Екологічний податок</a:t>
                      </a:r>
                    </a:p>
                  </a:txBody>
                  <a:tcPr marL="34627" marR="34627" marT="34627" marB="34627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effectLst/>
                        </a:rPr>
                        <a:t>Державний</a:t>
                      </a:r>
                    </a:p>
                  </a:txBody>
                  <a:tcPr marL="34627" marR="34627" marT="34627" marB="34627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effectLst/>
                        </a:rPr>
                        <a:t>Різні</a:t>
                      </a:r>
                    </a:p>
                  </a:txBody>
                  <a:tcPr marL="34627" marR="34627" marT="34627" marB="34627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1342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effectLst/>
                        </a:rPr>
                        <a:t>Рента</a:t>
                      </a:r>
                    </a:p>
                  </a:txBody>
                  <a:tcPr marL="34627" marR="34627" marT="34627" marB="34627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effectLst/>
                        </a:rPr>
                        <a:t>Державний</a:t>
                      </a:r>
                    </a:p>
                  </a:txBody>
                  <a:tcPr marL="34627" marR="34627" marT="34627" marB="34627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effectLst/>
                        </a:rPr>
                        <a:t>Різні</a:t>
                      </a:r>
                    </a:p>
                  </a:txBody>
                  <a:tcPr marL="34627" marR="34627" marT="34627" marB="34627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31342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effectLst/>
                        </a:rPr>
                        <a:t>Земельний</a:t>
                      </a:r>
                    </a:p>
                  </a:txBody>
                  <a:tcPr marL="34627" marR="34627" marT="34627" marB="34627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effectLst/>
                        </a:rPr>
                        <a:t>Державний</a:t>
                      </a:r>
                    </a:p>
                  </a:txBody>
                  <a:tcPr marL="34627" marR="34627" marT="34627" marB="34627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effectLst/>
                        </a:rPr>
                        <a:t>0,1%-3%</a:t>
                      </a:r>
                    </a:p>
                  </a:txBody>
                  <a:tcPr marL="34627" marR="34627" marT="34627" marB="34627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74740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effectLst/>
                        </a:rPr>
                        <a:t>Єдиний податок для ФОП</a:t>
                      </a:r>
                    </a:p>
                  </a:txBody>
                  <a:tcPr marL="34627" marR="34627" marT="34627" marB="34627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effectLst/>
                        </a:rPr>
                        <a:t>Місцевий</a:t>
                      </a:r>
                    </a:p>
                  </a:txBody>
                  <a:tcPr marL="34627" marR="34627" marT="34627" marB="34627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effectLst/>
                        </a:rPr>
                        <a:t>3-5%</a:t>
                      </a:r>
                    </a:p>
                  </a:txBody>
                  <a:tcPr marL="34627" marR="34627" marT="34627" marB="34627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31342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effectLst/>
                        </a:rPr>
                        <a:t>На майно</a:t>
                      </a:r>
                    </a:p>
                  </a:txBody>
                  <a:tcPr marL="34627" marR="34627" marT="34627" marB="34627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effectLst/>
                        </a:rPr>
                        <a:t>Місцевий</a:t>
                      </a:r>
                    </a:p>
                  </a:txBody>
                  <a:tcPr marL="34627" marR="34627" marT="34627" marB="34627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dirty="0" err="1">
                          <a:effectLst/>
                        </a:rPr>
                        <a:t>Різні</a:t>
                      </a:r>
                      <a:endParaRPr lang="ru-RU" sz="1000" dirty="0">
                        <a:effectLst/>
                      </a:endParaRPr>
                    </a:p>
                  </a:txBody>
                  <a:tcPr marL="34627" marR="34627" marT="34627" marB="34627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43522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uk-UA" sz="3200" b="1" dirty="0" smtClean="0"/>
              <a:t>– </a:t>
            </a:r>
            <a:r>
              <a:rPr lang="uk-UA" sz="3200" b="1" dirty="0"/>
              <a:t>кошти, які безоплатно передаються з одного бюджету в </a:t>
            </a:r>
            <a:r>
              <a:rPr lang="uk-UA" sz="3200" b="1" dirty="0" smtClean="0"/>
              <a:t>інший</a:t>
            </a:r>
            <a:endParaRPr lang="ru-RU" sz="3200" b="1" dirty="0"/>
          </a:p>
          <a:p>
            <a:pPr algn="just"/>
            <a:endParaRPr lang="ru-RU" sz="32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570156"/>
            <a:ext cx="8352928" cy="1054250"/>
          </a:xfrm>
        </p:spPr>
        <p:txBody>
          <a:bodyPr/>
          <a:lstStyle/>
          <a:p>
            <a:r>
              <a:rPr lang="uk-UA" b="1" dirty="0" smtClean="0"/>
              <a:t>Міжбюджетні трансферти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1329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Відмінності між регіонами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Об’єктивні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b="1" dirty="0"/>
              <a:t>просторова нерівномірність природних ресурсів</a:t>
            </a: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dirty="0" smtClean="0"/>
              <a:t>Суб’єктивні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uk-UA" b="1" dirty="0"/>
              <a:t>безпосередня діяльність людини по освоєнню заселених </a:t>
            </a:r>
            <a:r>
              <a:rPr lang="uk-UA" b="1" dirty="0" smtClean="0"/>
              <a:t>територій</a:t>
            </a:r>
          </a:p>
          <a:p>
            <a:r>
              <a:rPr lang="uk-UA" b="1" dirty="0" smtClean="0"/>
              <a:t> </a:t>
            </a:r>
            <a:r>
              <a:rPr lang="uk-UA" b="1" dirty="0"/>
              <a:t>увага держави до цих територій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459348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err="1" smtClean="0"/>
              <a:t>частина</a:t>
            </a:r>
            <a:r>
              <a:rPr lang="ru-RU" b="1" dirty="0" smtClean="0"/>
              <a:t> </a:t>
            </a:r>
            <a:r>
              <a:rPr lang="ru-RU" b="1" dirty="0" err="1"/>
              <a:t>загальнодержавних</a:t>
            </a:r>
            <a:r>
              <a:rPr lang="ru-RU" b="1" dirty="0"/>
              <a:t> </a:t>
            </a:r>
            <a:r>
              <a:rPr lang="ru-RU" b="1" dirty="0" err="1"/>
              <a:t>податків</a:t>
            </a:r>
            <a:endParaRPr lang="ru-RU" b="1" dirty="0"/>
          </a:p>
          <a:p>
            <a:r>
              <a:rPr lang="ru-RU" b="1" dirty="0" err="1"/>
              <a:t>місцеві</a:t>
            </a:r>
            <a:r>
              <a:rPr lang="ru-RU" b="1" dirty="0"/>
              <a:t> </a:t>
            </a:r>
            <a:r>
              <a:rPr lang="ru-RU" b="1" dirty="0" err="1"/>
              <a:t>податки</a:t>
            </a:r>
            <a:r>
              <a:rPr lang="ru-RU" b="1" dirty="0"/>
              <a:t> та </a:t>
            </a:r>
            <a:r>
              <a:rPr lang="ru-RU" b="1" dirty="0" err="1"/>
              <a:t>збори</a:t>
            </a:r>
            <a:endParaRPr lang="ru-RU" b="1" dirty="0"/>
          </a:p>
          <a:p>
            <a:r>
              <a:rPr lang="ru-RU" b="1" dirty="0" err="1"/>
              <a:t>неподаткові</a:t>
            </a:r>
            <a:r>
              <a:rPr lang="ru-RU" b="1" dirty="0"/>
              <a:t> </a:t>
            </a:r>
            <a:r>
              <a:rPr lang="ru-RU" b="1" dirty="0" err="1"/>
              <a:t>надходження</a:t>
            </a:r>
            <a:endParaRPr lang="ru-RU" b="1" dirty="0"/>
          </a:p>
          <a:p>
            <a:r>
              <a:rPr lang="ru-RU" b="1" dirty="0" err="1"/>
              <a:t>міжбюджетні</a:t>
            </a:r>
            <a:r>
              <a:rPr lang="ru-RU" b="1" dirty="0"/>
              <a:t> </a:t>
            </a:r>
            <a:r>
              <a:rPr lang="ru-RU" b="1" dirty="0" err="1"/>
              <a:t>трансферти</a:t>
            </a:r>
            <a:r>
              <a:rPr lang="ru-RU" b="1" dirty="0"/>
              <a:t> – </a:t>
            </a:r>
            <a:r>
              <a:rPr lang="ru-RU" b="1" dirty="0" err="1"/>
              <a:t>субвенції</a:t>
            </a:r>
            <a:r>
              <a:rPr lang="ru-RU" b="1" dirty="0"/>
              <a:t> та </a:t>
            </a:r>
            <a:r>
              <a:rPr lang="ru-RU" b="1" dirty="0" err="1"/>
              <a:t>дотації</a:t>
            </a:r>
            <a:r>
              <a:rPr lang="ru-RU" b="1" dirty="0"/>
              <a:t>.</a:t>
            </a:r>
          </a:p>
          <a:p>
            <a:r>
              <a:rPr lang="ru-RU" dirty="0" err="1"/>
              <a:t>Тепер</a:t>
            </a:r>
            <a:r>
              <a:rPr lang="ru-RU" dirty="0"/>
              <a:t> у </a:t>
            </a:r>
            <a:r>
              <a:rPr lang="ru-RU" dirty="0" err="1"/>
              <a:t>місцевих</a:t>
            </a:r>
            <a:r>
              <a:rPr lang="ru-RU" dirty="0"/>
              <a:t> </a:t>
            </a:r>
            <a:r>
              <a:rPr lang="ru-RU" dirty="0" err="1"/>
              <a:t>бюджетів</a:t>
            </a:r>
            <a:r>
              <a:rPr lang="ru-RU" dirty="0"/>
              <a:t> </a:t>
            </a:r>
            <a:r>
              <a:rPr lang="ru-RU" dirty="0" err="1"/>
              <a:t>осідає</a:t>
            </a:r>
            <a:r>
              <a:rPr lang="ru-RU" dirty="0"/>
              <a:t> і </a:t>
            </a:r>
            <a:r>
              <a:rPr lang="ru-RU" dirty="0" err="1"/>
              <a:t>частка</a:t>
            </a:r>
            <a:r>
              <a:rPr lang="ru-RU" dirty="0"/>
              <a:t>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загальнодержавних</a:t>
            </a:r>
            <a:r>
              <a:rPr lang="ru-RU" dirty="0"/>
              <a:t> </a:t>
            </a:r>
            <a:r>
              <a:rPr lang="ru-RU" dirty="0" err="1"/>
              <a:t>податків</a:t>
            </a:r>
            <a:r>
              <a:rPr lang="ru-RU" dirty="0"/>
              <a:t> і </a:t>
            </a:r>
            <a:r>
              <a:rPr lang="ru-RU" dirty="0" err="1"/>
              <a:t>зборів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податок</a:t>
            </a:r>
            <a:r>
              <a:rPr lang="ru-RU" dirty="0"/>
              <a:t> на доходи </a:t>
            </a:r>
            <a:r>
              <a:rPr lang="ru-RU" dirty="0" err="1"/>
              <a:t>фізичних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 (</a:t>
            </a:r>
            <a:r>
              <a:rPr lang="ru-RU" dirty="0">
                <a:solidFill>
                  <a:srgbClr val="00B050"/>
                </a:solidFill>
              </a:rPr>
              <a:t>ПДФО</a:t>
            </a:r>
            <a:r>
              <a:rPr lang="ru-RU" dirty="0"/>
              <a:t>), </a:t>
            </a:r>
            <a:r>
              <a:rPr lang="ru-RU" dirty="0" err="1"/>
              <a:t>податок</a:t>
            </a:r>
            <a:r>
              <a:rPr lang="ru-RU" dirty="0"/>
              <a:t> на </a:t>
            </a:r>
            <a:r>
              <a:rPr lang="ru-RU" dirty="0" err="1"/>
              <a:t>прибуток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, </a:t>
            </a:r>
            <a:r>
              <a:rPr lang="ru-RU" dirty="0" err="1"/>
              <a:t>рентна</a:t>
            </a:r>
            <a:r>
              <a:rPr lang="ru-RU" dirty="0"/>
              <a:t> плата за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, акциз на спирт, алкоголь, тютюн, </a:t>
            </a:r>
            <a:r>
              <a:rPr lang="ru-RU" dirty="0" err="1"/>
              <a:t>паливо</a:t>
            </a:r>
            <a:r>
              <a:rPr lang="ru-RU" dirty="0"/>
              <a:t>.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податки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становити</a:t>
            </a:r>
            <a:r>
              <a:rPr lang="ru-RU" dirty="0"/>
              <a:t> як </a:t>
            </a:r>
            <a:r>
              <a:rPr lang="ru-RU" dirty="0" err="1"/>
              <a:t>левову</a:t>
            </a:r>
            <a:r>
              <a:rPr lang="ru-RU" dirty="0"/>
              <a:t>, так і </a:t>
            </a:r>
            <a:r>
              <a:rPr lang="ru-RU" dirty="0" err="1"/>
              <a:t>незначну</a:t>
            </a:r>
            <a:r>
              <a:rPr lang="ru-RU" dirty="0"/>
              <a:t> </a:t>
            </a:r>
            <a:r>
              <a:rPr lang="ru-RU" dirty="0" err="1"/>
              <a:t>частки</a:t>
            </a:r>
            <a:r>
              <a:rPr lang="ru-RU" dirty="0"/>
              <a:t> </a:t>
            </a:r>
            <a:r>
              <a:rPr lang="ru-RU" dirty="0" err="1"/>
              <a:t>надходжень</a:t>
            </a:r>
            <a:r>
              <a:rPr lang="ru-RU" dirty="0"/>
              <a:t> до </a:t>
            </a:r>
            <a:r>
              <a:rPr lang="ru-RU" dirty="0" err="1"/>
              <a:t>місцевого</a:t>
            </a:r>
            <a:r>
              <a:rPr lang="ru-RU" dirty="0"/>
              <a:t> бюджету, </a:t>
            </a:r>
            <a:r>
              <a:rPr lang="ru-RU" dirty="0" err="1"/>
              <a:t>зокрема</a:t>
            </a:r>
            <a:r>
              <a:rPr lang="ru-RU" dirty="0"/>
              <a:t> з ПДФО до бюджету </a:t>
            </a:r>
            <a:r>
              <a:rPr lang="ru-RU" dirty="0" err="1"/>
              <a:t>громади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надходити</a:t>
            </a:r>
            <a:r>
              <a:rPr lang="ru-RU" dirty="0"/>
              <a:t> аж 60% (40% у </a:t>
            </a:r>
            <a:r>
              <a:rPr lang="ru-RU" dirty="0" err="1"/>
              <a:t>Києві</a:t>
            </a:r>
            <a:r>
              <a:rPr lang="ru-RU" dirty="0"/>
              <a:t>), а от з </a:t>
            </a:r>
            <a:r>
              <a:rPr lang="ru-RU" dirty="0" err="1"/>
              <a:t>рентної</a:t>
            </a:r>
            <a:r>
              <a:rPr lang="ru-RU" dirty="0"/>
              <a:t> плати </a:t>
            </a:r>
            <a:r>
              <a:rPr lang="ru-RU" dirty="0" err="1"/>
              <a:t>всього</a:t>
            </a:r>
            <a:r>
              <a:rPr lang="ru-RU" dirty="0"/>
              <a:t> 3%.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Як наповнюються місцеві бюджети?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677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9001020"/>
              </p:ext>
            </p:extLst>
          </p:nvPr>
        </p:nvGraphicFramePr>
        <p:xfrm>
          <a:off x="467545" y="2248347"/>
          <a:ext cx="7977208" cy="3877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Види трансфертів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64945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Слайд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5" y="764704"/>
            <a:ext cx="9142412" cy="571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1481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55576" y="-3371314"/>
            <a:ext cx="7344816" cy="858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96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D3D3D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96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3D3D3D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396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D3D3D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96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3D3D3D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396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D3D3D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96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3D3D3D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396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D3D3D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96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3D3D3D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396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D3D3D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96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3D3D3D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396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D3D3D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96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3D3D3D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96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solidFill>
                <a:srgbClr val="3D3D3D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396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3D3D3D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96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solidFill>
                <a:srgbClr val="3D3D3D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396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3D3D3D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96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ЗВЕРНІТЬ УВАГУ!!!! До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реформи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децентралізації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2014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рік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396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solidFill>
                <a:srgbClr val="3D3D3D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396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3D3D3D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96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експерт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Асоціації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міст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Олександр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 Слобожан: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96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Загалом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 структура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формування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доходів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місцевих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бюджетів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має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такий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вигляд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: </a:t>
            </a:r>
          </a:p>
          <a:p>
            <a:pPr marL="0" marR="0" lvl="0" indent="396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52%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становлять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державні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трансфери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дотації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 й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субвенції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),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решта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 —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власні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доходи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бюджетів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</a:p>
          <a:p>
            <a:pPr marL="0" marR="0" lvl="0" indent="396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податок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 на доходи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фізичних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осіб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 — 61,5%, </a:t>
            </a:r>
          </a:p>
          <a:p>
            <a:pPr marL="0" marR="0" lvl="0" indent="396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плата за землю — 12,6%, </a:t>
            </a:r>
          </a:p>
          <a:p>
            <a:pPr marL="0" marR="0" lvl="0" indent="396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неоподатковані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надходження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 — 12,2% </a:t>
            </a:r>
          </a:p>
          <a:p>
            <a:pPr marL="0" marR="0" lvl="0" indent="396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та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місцеві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податки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 — 7%. </a:t>
            </a:r>
          </a:p>
          <a:p>
            <a:pPr marL="0" marR="0" lvl="0" indent="396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Ось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ця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решта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 і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залишається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 на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місцевому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рівні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інші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збори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перераховуються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 до бюджету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країни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, 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вже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звідти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знову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розподіляються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 по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регіонах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499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bujet-oblasti-01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998538"/>
            <a:ext cx="9429750" cy="658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035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2018 р. – </a:t>
            </a:r>
          </a:p>
          <a:p>
            <a:r>
              <a:rPr lang="uk-UA" dirty="0" smtClean="0"/>
              <a:t>ситуація </a:t>
            </a:r>
          </a:p>
          <a:p>
            <a:r>
              <a:rPr lang="uk-UA" dirty="0" smtClean="0"/>
              <a:t>поступово </a:t>
            </a:r>
          </a:p>
          <a:p>
            <a:r>
              <a:rPr lang="uk-UA" dirty="0" smtClean="0"/>
              <a:t>змінюється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Наповнення бюджетів після реформи</a:t>
            </a:r>
            <a:endParaRPr lang="ru-RU" dirty="0"/>
          </a:p>
        </p:txBody>
      </p:sp>
      <p:pic>
        <p:nvPicPr>
          <p:cNvPr id="5122" name="Picture 2" descr="C:\Users\User\Desktop\local-budgets-money_ch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621" y="2204864"/>
            <a:ext cx="554461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9315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60659d616d59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249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/>
              <a:t>Депресивні</a:t>
            </a:r>
            <a:r>
              <a:rPr lang="uk-UA" dirty="0" smtClean="0"/>
              <a:t> </a:t>
            </a:r>
            <a:r>
              <a:rPr lang="uk-UA" dirty="0"/>
              <a:t>– раніше успішно розвивалися, тепер – у занепаді.</a:t>
            </a:r>
            <a:endParaRPr lang="ru-RU" dirty="0"/>
          </a:p>
          <a:p>
            <a:r>
              <a:rPr lang="uk-UA" b="1" dirty="0"/>
              <a:t>Регіони в стані стагнації </a:t>
            </a:r>
            <a:r>
              <a:rPr lang="uk-UA" dirty="0"/>
              <a:t>– мають низькі або нульові темпи розвитку.</a:t>
            </a:r>
            <a:endParaRPr lang="ru-RU" dirty="0"/>
          </a:p>
          <a:p>
            <a:r>
              <a:rPr lang="uk-UA" b="1" dirty="0"/>
              <a:t>Піонерні</a:t>
            </a:r>
            <a:r>
              <a:rPr lang="uk-UA" dirty="0"/>
              <a:t> – відбувається освоєння нового виробництва.</a:t>
            </a:r>
            <a:endParaRPr lang="ru-RU" dirty="0"/>
          </a:p>
          <a:p>
            <a:r>
              <a:rPr lang="uk-UA" b="1" dirty="0"/>
              <a:t>Унікальні</a:t>
            </a:r>
            <a:r>
              <a:rPr lang="uk-UA" dirty="0"/>
              <a:t> – з неповторними специфічними умовами або проблемні (Крим, Ольстер).</a:t>
            </a:r>
            <a:endParaRPr lang="ru-RU" dirty="0"/>
          </a:p>
          <a:p>
            <a:r>
              <a:rPr lang="uk-UA" b="1" dirty="0"/>
              <a:t>Процвітаючі</a:t>
            </a:r>
            <a:r>
              <a:rPr lang="uk-UA" dirty="0"/>
              <a:t>.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Класифікація регіонів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056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2800" b="1" dirty="0"/>
              <a:t>Сфера діяльності держави з управління політичним, економічним і соціальним розвитком країни в регіональному аспекті, що передбачає використання особливих соціально-економічних програм, спрямованих на вирішення проблем регіонів, на вирівнювання їх соціального і економічного рівнів </a:t>
            </a:r>
            <a:endParaRPr lang="ru-RU" sz="28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Вітчизняна наука: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7897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7545161" cy="3877815"/>
          </a:xfrm>
        </p:spPr>
        <p:txBody>
          <a:bodyPr>
            <a:normAutofit lnSpcReduction="10000"/>
          </a:bodyPr>
          <a:lstStyle/>
          <a:p>
            <a:r>
              <a:rPr lang="uk-UA" sz="3600" b="1" dirty="0"/>
              <a:t>Сукупність державних заходів по досягненню просторово-виробничої рівноваги національного господарства, по оптимізації розміщення економічної діяльності на території </a:t>
            </a:r>
            <a:endParaRPr lang="ru-RU" sz="36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Зарубіжна наука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8521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партнерство, узгоджене вирішення проблем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регіонів</a:t>
            </a:r>
          </a:p>
          <a:p>
            <a:pPr lvl="0"/>
            <a:r>
              <a:rPr lang="uk-UA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комплементарність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субсидії мають взаємодоповнюючий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</a:t>
            </a:r>
          </a:p>
          <a:p>
            <a:pPr lvl="0"/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узгодженість 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регіональної політики ЄС і країн-членів ЄС </a:t>
            </a:r>
          </a:p>
          <a:p>
            <a:pPr lvl="0"/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обмін 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інформацією між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державами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Принципи регіональної політики в країнах ЄС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462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2132856"/>
            <a:ext cx="7745505" cy="43098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uk-UA" sz="2600" b="1" dirty="0"/>
              <a:t>створення і зміцнення єдиного економічного простору і забезпечення економічних, правових, соціальних основ державності;</a:t>
            </a:r>
            <a:endParaRPr lang="ru-RU" sz="2600" b="1" dirty="0"/>
          </a:p>
          <a:p>
            <a:pPr lvl="0"/>
            <a:r>
              <a:rPr lang="uk-UA" sz="2600" b="1" dirty="0"/>
              <a:t>відносне вирівнювання умов соціально-економічного розвитку регіонів;</a:t>
            </a:r>
            <a:endParaRPr lang="ru-RU" sz="2600" b="1" dirty="0"/>
          </a:p>
          <a:p>
            <a:pPr lvl="0"/>
            <a:r>
              <a:rPr lang="uk-UA" sz="2600" b="1" dirty="0"/>
              <a:t>пріоритетний розвиток регіонів, що мають важливе стратегічне значення для держави;</a:t>
            </a:r>
            <a:endParaRPr lang="ru-RU" sz="2600" b="1" dirty="0"/>
          </a:p>
          <a:p>
            <a:pPr lvl="0"/>
            <a:r>
              <a:rPr lang="uk-UA" sz="2600" b="1" dirty="0"/>
              <a:t>максимальне використання ресурсних особливостей регіону;</a:t>
            </a:r>
            <a:endParaRPr lang="ru-RU" sz="2600" b="1" dirty="0"/>
          </a:p>
          <a:p>
            <a:pPr lvl="0"/>
            <a:r>
              <a:rPr lang="uk-UA" sz="2600" b="1" dirty="0"/>
              <a:t>запобігання забрудненню навколишнього середовища.</a:t>
            </a:r>
            <a:endParaRPr lang="ru-RU" sz="2600" b="1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620688"/>
            <a:ext cx="7756263" cy="1054250"/>
          </a:xfrm>
        </p:spPr>
        <p:txBody>
          <a:bodyPr/>
          <a:lstStyle/>
          <a:p>
            <a:r>
              <a:rPr lang="uk-UA" dirty="0" smtClean="0"/>
              <a:t>Цілі регіональної політики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6704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uk-UA" b="1" dirty="0"/>
              <a:t>глибше вивчення і оцінка природного, наукового, економічного потенціалу регіону;</a:t>
            </a:r>
            <a:endParaRPr lang="ru-RU" b="1" dirty="0"/>
          </a:p>
          <a:p>
            <a:pPr lvl="0"/>
            <a:r>
              <a:rPr lang="uk-UA" b="1" dirty="0"/>
              <a:t>розробка правових і економічних механізмів використання цього потенціалу;</a:t>
            </a:r>
            <a:endParaRPr lang="ru-RU" b="1" dirty="0"/>
          </a:p>
          <a:p>
            <a:pPr lvl="0"/>
            <a:r>
              <a:rPr lang="uk-UA" b="1" dirty="0"/>
              <a:t>розвиток підприємництва, підвищення зайнятості населення, наповнення місцевих бюджетів;</a:t>
            </a:r>
            <a:endParaRPr lang="ru-RU" b="1" dirty="0"/>
          </a:p>
          <a:p>
            <a:pPr lvl="0"/>
            <a:r>
              <a:rPr lang="uk-UA" b="1" dirty="0"/>
              <a:t>зміцнення економічної інтеграції регіонів;</a:t>
            </a:r>
            <a:endParaRPr lang="ru-RU" b="1" dirty="0"/>
          </a:p>
          <a:p>
            <a:pPr lvl="0"/>
            <a:r>
              <a:rPr lang="uk-UA" b="1" dirty="0"/>
              <a:t>забезпечення здатності органів місцевого самоврядування і територіальних громад самостійно вирішувати питання соціально-економічного розвитку (у межах, визначених законодавством);</a:t>
            </a:r>
            <a:endParaRPr lang="ru-RU" b="1" dirty="0"/>
          </a:p>
          <a:p>
            <a:pPr lvl="0"/>
            <a:r>
              <a:rPr lang="uk-UA" b="1" dirty="0"/>
              <a:t>налагодження міжнародного співробітництва у сфері регіональної політики, розвиток транскордонного співробітництва.</a:t>
            </a:r>
            <a:endParaRPr lang="ru-RU" b="1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регіональної політики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12102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1639</TotalTime>
  <Words>1397</Words>
  <Application>Microsoft Office PowerPoint</Application>
  <PresentationFormat>Экран (4:3)</PresentationFormat>
  <Paragraphs>180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Твердый переплет</vt:lpstr>
      <vt:lpstr>Регіональна політика</vt:lpstr>
      <vt:lpstr>План</vt:lpstr>
      <vt:lpstr>Відмінності між регіонами</vt:lpstr>
      <vt:lpstr>Класифікація регіонів </vt:lpstr>
      <vt:lpstr>Вітчизняна наука:</vt:lpstr>
      <vt:lpstr>Зарубіжна наука</vt:lpstr>
      <vt:lpstr>Принципи регіональної політики в країнах ЄС</vt:lpstr>
      <vt:lpstr>Цілі регіональної політики</vt:lpstr>
      <vt:lpstr>Завдання регіональної політики</vt:lpstr>
      <vt:lpstr>Структура регіональної політики</vt:lpstr>
      <vt:lpstr>структура</vt:lpstr>
      <vt:lpstr>Гуманітарна </vt:lpstr>
      <vt:lpstr>Інструменти регіональної політики </vt:lpstr>
      <vt:lpstr>Регулювання доходів бюджетів</vt:lpstr>
      <vt:lpstr>наприклад</vt:lpstr>
      <vt:lpstr>Презентация PowerPoint</vt:lpstr>
      <vt:lpstr>Політика вирівнювання</vt:lpstr>
      <vt:lpstr> Особливості регіональної політики в Україні </vt:lpstr>
      <vt:lpstr>Нормативне забезпечення</vt:lpstr>
      <vt:lpstr>Інституційне забезпечення</vt:lpstr>
      <vt:lpstr>Про засади державної регіональної політики</vt:lpstr>
      <vt:lpstr>Презентация PowerPoint</vt:lpstr>
      <vt:lpstr>Бюджетна система</vt:lpstr>
      <vt:lpstr>Презентация PowerPoint</vt:lpstr>
      <vt:lpstr>Місцевий бюджет</vt:lpstr>
      <vt:lpstr>Доходи місцевого бюджету</vt:lpstr>
      <vt:lpstr>Податки в Україні</vt:lpstr>
      <vt:lpstr>Презентация PowerPoint</vt:lpstr>
      <vt:lpstr>Міжбюджетні трансферти</vt:lpstr>
      <vt:lpstr>Як наповнюються місцеві бюджети?</vt:lpstr>
      <vt:lpstr>Види трансфертів</vt:lpstr>
      <vt:lpstr>Презентация PowerPoint</vt:lpstr>
      <vt:lpstr>Презентация PowerPoint</vt:lpstr>
      <vt:lpstr>Презентация PowerPoint</vt:lpstr>
      <vt:lpstr>Наповнення бюджетів після реформи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Регіональна політика</dc:title>
  <dc:creator>User</dc:creator>
  <cp:lastModifiedBy>User</cp:lastModifiedBy>
  <cp:revision>22</cp:revision>
  <dcterms:created xsi:type="dcterms:W3CDTF">2020-11-10T05:29:05Z</dcterms:created>
  <dcterms:modified xsi:type="dcterms:W3CDTF">2021-10-19T15:50:12Z</dcterms:modified>
</cp:coreProperties>
</file>