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7" r:id="rId2"/>
    <p:sldId id="258" r:id="rId3"/>
    <p:sldId id="275" r:id="rId4"/>
    <p:sldId id="259" r:id="rId5"/>
    <p:sldId id="260" r:id="rId6"/>
    <p:sldId id="261" r:id="rId7"/>
    <p:sldId id="276" r:id="rId8"/>
    <p:sldId id="262" r:id="rId9"/>
    <p:sldId id="265" r:id="rId10"/>
    <p:sldId id="263" r:id="rId11"/>
    <p:sldId id="264" r:id="rId12"/>
    <p:sldId id="266" r:id="rId13"/>
    <p:sldId id="277"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23023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2038631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275917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2863129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2441156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A92936B-1FBA-4462-982B-E5422DB02B7B}"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1330109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A92936B-1FBA-4462-982B-E5422DB02B7B}" type="datetimeFigureOut">
              <a:rPr lang="ru-RU" smtClean="0"/>
              <a:t>22.09.2021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4219180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A92936B-1FBA-4462-982B-E5422DB02B7B}" type="datetimeFigureOut">
              <a:rPr lang="ru-RU" smtClean="0"/>
              <a:t>22.09.2021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399312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A92936B-1FBA-4462-982B-E5422DB02B7B}" type="datetimeFigureOut">
              <a:rPr lang="ru-RU" smtClean="0"/>
              <a:t>22.09.2021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3118684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92936B-1FBA-4462-982B-E5422DB02B7B}"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62438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A92936B-1FBA-4462-982B-E5422DB02B7B}" type="datetimeFigureOut">
              <a:rPr lang="ru-RU" smtClean="0"/>
              <a:t>22.09.2021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8B14721-A63D-4E3E-BC27-0AE42809327D}" type="slidenum">
              <a:rPr lang="ru-RU" smtClean="0"/>
              <a:t>‹#›</a:t>
            </a:fld>
            <a:endParaRPr lang="ru-RU"/>
          </a:p>
        </p:txBody>
      </p:sp>
    </p:spTree>
    <p:extLst>
      <p:ext uri="{BB962C8B-B14F-4D97-AF65-F5344CB8AC3E}">
        <p14:creationId xmlns:p14="http://schemas.microsoft.com/office/powerpoint/2010/main" val="3108212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92936B-1FBA-4462-982B-E5422DB02B7B}" type="datetimeFigureOut">
              <a:rPr lang="ru-RU" smtClean="0"/>
              <a:t>22.09.2021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14721-A63D-4E3E-BC27-0AE42809327D}" type="slidenum">
              <a:rPr lang="ru-RU" smtClean="0"/>
              <a:t>‹#›</a:t>
            </a:fld>
            <a:endParaRPr lang="ru-RU"/>
          </a:p>
        </p:txBody>
      </p:sp>
    </p:spTree>
    <p:extLst>
      <p:ext uri="{BB962C8B-B14F-4D97-AF65-F5344CB8AC3E}">
        <p14:creationId xmlns:p14="http://schemas.microsoft.com/office/powerpoint/2010/main" val="73447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p:cNvSpPr txBox="1">
            <a:spLocks/>
          </p:cNvSpPr>
          <p:nvPr/>
        </p:nvSpPr>
        <p:spPr>
          <a:xfrm>
            <a:off x="899592" y="620688"/>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uk-UA" sz="2800" b="1" dirty="0" smtClean="0">
                <a:solidFill>
                  <a:srgbClr val="C00000"/>
                </a:solidFill>
                <a:latin typeface="Arial Unicode MS"/>
              </a:rPr>
              <a:t>СУЧАСНІ ПРИНЦИПИ УПРАВЛІННЯ ЯКІСТЮ ТА ЕКОЛОГІЧНОЮ БЕЗПЕЧНІСТЮ АГРАРНОГО ПРОДУКТУ</a:t>
            </a:r>
            <a:endParaRPr lang="ru-RU" sz="2800" b="1" dirty="0">
              <a:solidFill>
                <a:srgbClr val="C00000"/>
              </a:solidFill>
            </a:endParaRPr>
          </a:p>
        </p:txBody>
      </p:sp>
    </p:spTree>
    <p:extLst>
      <p:ext uri="{BB962C8B-B14F-4D97-AF65-F5344CB8AC3E}">
        <p14:creationId xmlns:p14="http://schemas.microsoft.com/office/powerpoint/2010/main" val="1449975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5865515"/>
          </a:xfrm>
        </p:spPr>
        <p:txBody>
          <a:bodyPr>
            <a:noAutofit/>
          </a:bodyPr>
          <a:lstStyle/>
          <a:p>
            <a:pPr marR="12700" lvl="0" algn="just">
              <a:lnSpc>
                <a:spcPct val="120000"/>
              </a:lnSpc>
              <a:buClr>
                <a:srgbClr val="000000"/>
              </a:buClr>
              <a:buSzPts val="1050"/>
              <a:buFont typeface="Symbol"/>
              <a:buChar char="-"/>
              <a:tabLst>
                <a:tab pos="320040" algn="l"/>
              </a:tabLst>
            </a:pPr>
            <a:r>
              <a:rPr lang="uk-UA" sz="2000" u="none" strike="noStrike" spc="0" dirty="0" smtClean="0">
                <a:effectLst/>
                <a:latin typeface="Times New Roman" pitchFamily="18" charset="0"/>
                <a:ea typeface="Times New Roman"/>
                <a:cs typeface="Times New Roman" pitchFamily="18" charset="0"/>
              </a:rPr>
              <a:t>практична реалізація можливостей держави щодо підвищення загальної соціально-економічної значущості вітчизняної системи аграрного господарювання в широкому розумінні, позиціонування України як сучасної передової аграрної країни з давніми селянськими традиціями;</a:t>
            </a:r>
            <a:endParaRPr lang="ru-RU" sz="2000" u="none" strike="noStrike" spc="0" dirty="0" smtClean="0">
              <a:effectLst/>
              <a:latin typeface="Times New Roman" pitchFamily="18" charset="0"/>
              <a:ea typeface="Times New Roman"/>
              <a:cs typeface="Times New Roman" pitchFamily="18" charset="0"/>
            </a:endParaRPr>
          </a:p>
          <a:p>
            <a:pPr marR="12700" lvl="0" algn="just">
              <a:lnSpc>
                <a:spcPct val="120000"/>
              </a:lnSpc>
              <a:buClr>
                <a:srgbClr val="000000"/>
              </a:buClr>
              <a:buSzPts val="1050"/>
              <a:buFont typeface="Symbol"/>
              <a:buChar char="-"/>
              <a:tabLst>
                <a:tab pos="359410" algn="l"/>
              </a:tabLst>
            </a:pPr>
            <a:r>
              <a:rPr lang="uk-UA" sz="2000" u="none" strike="noStrike" spc="0" dirty="0" smtClean="0">
                <a:effectLst/>
                <a:latin typeface="Times New Roman" pitchFamily="18" charset="0"/>
                <a:ea typeface="Times New Roman"/>
                <a:cs typeface="Times New Roman" pitchFamily="18" charset="0"/>
              </a:rPr>
              <a:t>оновлення аграрної політики України за якісними мотиваціями та використання для цього різних механізмів забезпечення </a:t>
            </a:r>
            <a:r>
              <a:rPr lang="ru-RU" sz="2000" u="none" strike="noStrike" spc="0" dirty="0" smtClean="0">
                <a:effectLst/>
                <a:latin typeface="Times New Roman" pitchFamily="18" charset="0"/>
                <a:ea typeface="Times New Roman"/>
                <a:cs typeface="Times New Roman" pitchFamily="18" charset="0"/>
              </a:rPr>
              <a:t>- </a:t>
            </a:r>
            <a:r>
              <a:rPr lang="uk-UA" sz="2000" u="none" strike="noStrike" spc="0" dirty="0" smtClean="0">
                <a:effectLst/>
                <a:latin typeface="Times New Roman" pitchFamily="18" charset="0"/>
                <a:ea typeface="Times New Roman"/>
                <a:cs typeface="Times New Roman" pitchFamily="18" charset="0"/>
              </a:rPr>
              <a:t>виробничих, соціальних, психологічних, комерційних тощо;</a:t>
            </a:r>
            <a:endParaRPr lang="ru-RU" sz="2000" u="none" strike="noStrike" spc="0" dirty="0" smtClean="0">
              <a:effectLst/>
              <a:latin typeface="Times New Roman" pitchFamily="18" charset="0"/>
              <a:ea typeface="Times New Roman"/>
              <a:cs typeface="Times New Roman" pitchFamily="18" charset="0"/>
            </a:endParaRPr>
          </a:p>
          <a:p>
            <a:pPr marR="12700" lvl="0" algn="just">
              <a:lnSpc>
                <a:spcPct val="120000"/>
              </a:lnSpc>
              <a:buClr>
                <a:srgbClr val="000000"/>
              </a:buClr>
              <a:buSzPts val="1050"/>
              <a:buFont typeface="Symbol"/>
              <a:buChar char="-"/>
              <a:tabLst>
                <a:tab pos="323215" algn="l"/>
              </a:tabLst>
            </a:pPr>
            <a:r>
              <a:rPr lang="uk-UA" sz="2000" u="none" strike="noStrike" spc="0" dirty="0" smtClean="0">
                <a:effectLst/>
                <a:latin typeface="Times New Roman" pitchFamily="18" charset="0"/>
                <a:ea typeface="Times New Roman"/>
                <a:cs typeface="Times New Roman" pitchFamily="18" charset="0"/>
              </a:rPr>
              <a:t>орієнтація аграрної освіти на сучасні якісні та </a:t>
            </a:r>
            <a:r>
              <a:rPr lang="uk-UA" sz="2000" u="none" strike="noStrike" spc="0" dirty="0" err="1" smtClean="0">
                <a:effectLst/>
                <a:latin typeface="Times New Roman" pitchFamily="18" charset="0"/>
                <a:ea typeface="Times New Roman"/>
                <a:cs typeface="Times New Roman" pitchFamily="18" charset="0"/>
              </a:rPr>
              <a:t>екологобезпечні</a:t>
            </a:r>
            <a:r>
              <a:rPr lang="uk-UA" sz="2000" u="none" strike="noStrike" spc="0" dirty="0" smtClean="0">
                <a:effectLst/>
                <a:latin typeface="Times New Roman" pitchFamily="18" charset="0"/>
                <a:ea typeface="Times New Roman"/>
                <a:cs typeface="Times New Roman" pitchFamily="18" charset="0"/>
              </a:rPr>
              <a:t> методи ведення аграрного господарювання;</a:t>
            </a:r>
            <a:endParaRPr lang="ru-RU" sz="2000" u="none" strike="noStrike" spc="0" dirty="0" smtClean="0">
              <a:effectLst/>
              <a:latin typeface="Times New Roman" pitchFamily="18" charset="0"/>
              <a:ea typeface="Times New Roman"/>
              <a:cs typeface="Times New Roman" pitchFamily="18" charset="0"/>
            </a:endParaRPr>
          </a:p>
          <a:p>
            <a:pPr marR="12700" lvl="0" algn="just">
              <a:lnSpc>
                <a:spcPct val="120000"/>
              </a:lnSpc>
              <a:buClr>
                <a:srgbClr val="000000"/>
              </a:buClr>
              <a:buSzPts val="1050"/>
              <a:buFont typeface="Symbol"/>
              <a:buChar char="-"/>
              <a:tabLst>
                <a:tab pos="338455" algn="l"/>
              </a:tabLst>
            </a:pPr>
            <a:r>
              <a:rPr lang="uk-UA" sz="2000" u="none" strike="noStrike" spc="0" dirty="0" smtClean="0">
                <a:effectLst/>
                <a:latin typeface="Times New Roman" pitchFamily="18" charset="0"/>
                <a:ea typeface="Times New Roman"/>
                <a:cs typeface="Times New Roman" pitchFamily="18" charset="0"/>
              </a:rPr>
              <a:t>соціально зорієнтовані й індивідуалізовані мотивації до ведення аграрного господарювання, підвищення цінності праці вітчизняного аграрія та його різнорівневих </a:t>
            </a:r>
            <a:r>
              <a:rPr lang="uk-UA" sz="2000" u="none" strike="noStrike" spc="0" dirty="0" err="1" smtClean="0">
                <a:effectLst/>
                <a:latin typeface="Times New Roman" pitchFamily="18" charset="0"/>
                <a:ea typeface="Times New Roman"/>
                <a:cs typeface="Times New Roman" pitchFamily="18" charset="0"/>
              </a:rPr>
              <a:t>адаптацій</a:t>
            </a:r>
            <a:r>
              <a:rPr lang="uk-UA" sz="2000" u="none" strike="noStrike" spc="0" dirty="0" smtClean="0">
                <a:effectLst/>
                <a:latin typeface="Times New Roman" pitchFamily="18" charset="0"/>
                <a:ea typeface="Times New Roman"/>
                <a:cs typeface="Times New Roman" pitchFamily="18" charset="0"/>
              </a:rPr>
              <a:t> до </a:t>
            </a:r>
            <a:r>
              <a:rPr lang="uk-UA" sz="2000" u="none" strike="noStrike" spc="0" dirty="0" err="1" smtClean="0">
                <a:effectLst/>
                <a:latin typeface="Times New Roman" pitchFamily="18" charset="0"/>
                <a:ea typeface="Times New Roman"/>
                <a:cs typeface="Times New Roman" pitchFamily="18" charset="0"/>
              </a:rPr>
              <a:t>соціально-</a:t>
            </a:r>
            <a:r>
              <a:rPr lang="uk-UA" sz="2000" u="none" strike="noStrike" spc="0" dirty="0" smtClean="0">
                <a:effectLst/>
                <a:latin typeface="Times New Roman" pitchFamily="18" charset="0"/>
                <a:ea typeface="Times New Roman"/>
                <a:cs typeface="Times New Roman" pitchFamily="18" charset="0"/>
              </a:rPr>
              <a:t> культурних цінностей держави;</a:t>
            </a:r>
          </a:p>
          <a:p>
            <a:pPr marR="12700" lvl="0" algn="just">
              <a:lnSpc>
                <a:spcPct val="120000"/>
              </a:lnSpc>
              <a:buClr>
                <a:srgbClr val="000000"/>
              </a:buClr>
              <a:buSzPts val="1050"/>
              <a:buFont typeface="Symbol"/>
              <a:buChar char="-"/>
              <a:tabLst>
                <a:tab pos="338455" algn="l"/>
              </a:tabLst>
            </a:pPr>
            <a:r>
              <a:rPr lang="uk-UA" sz="2000" dirty="0" smtClean="0">
                <a:solidFill>
                  <a:srgbClr val="000000"/>
                </a:solidFill>
                <a:effectLst/>
                <a:latin typeface="Times New Roman" pitchFamily="18" charset="0"/>
                <a:cs typeface="Times New Roman" pitchFamily="18" charset="0"/>
              </a:rPr>
              <a:t>забезпечення потреби у практичному формуванні якості як сукупності відповідно орієнтованих організаційних структур, диференціації ресурсів та їх раціонального використання для здійснення управління якістю продукту.</a:t>
            </a:r>
            <a:endParaRPr lang="ru-RU" sz="2000" u="none" strike="noStrike" spc="0" dirty="0" smtClean="0">
              <a:effectLst/>
              <a:latin typeface="Times New Roman" pitchFamily="18" charset="0"/>
              <a:ea typeface="Times New Roman"/>
              <a:cs typeface="Times New Roman" pitchFamily="18" charset="0"/>
            </a:endParaRPr>
          </a:p>
          <a:p>
            <a:pPr marL="0" indent="0">
              <a:lnSpc>
                <a:spcPct val="120000"/>
              </a:lnSpc>
              <a:buNone/>
            </a:pP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7763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85000" lnSpcReduction="20000"/>
          </a:bodyPr>
          <a:lstStyle/>
          <a:p>
            <a:pPr marL="0" indent="0" algn="just">
              <a:buNone/>
            </a:pPr>
            <a:r>
              <a:rPr lang="uk-UA" dirty="0" smtClean="0">
                <a:solidFill>
                  <a:srgbClr val="000000"/>
                </a:solidFill>
                <a:effectLst/>
                <a:latin typeface="Arial Unicode MS"/>
              </a:rPr>
              <a:t>        </a:t>
            </a:r>
            <a:r>
              <a:rPr lang="uk-UA" sz="3300" dirty="0" smtClean="0">
                <a:solidFill>
                  <a:srgbClr val="000000"/>
                </a:solidFill>
                <a:effectLst/>
                <a:latin typeface="Times New Roman" pitchFamily="18" charset="0"/>
                <a:cs typeface="Times New Roman" pitchFamily="18" charset="0"/>
              </a:rPr>
              <a:t>Щодо перспектив удосконалення розвитку </a:t>
            </a:r>
            <a:r>
              <a:rPr lang="ru-RU" sz="3300" dirty="0">
                <a:latin typeface="Times New Roman" pitchFamily="18" charset="0"/>
                <a:cs typeface="Times New Roman" pitchFamily="18" charset="0"/>
              </a:rPr>
              <a:t>аграрного сектора </a:t>
            </a:r>
            <a:r>
              <a:rPr lang="uk-UA" sz="3300" dirty="0">
                <a:latin typeface="Times New Roman" pitchFamily="18" charset="0"/>
                <a:cs typeface="Times New Roman" pitchFamily="18" charset="0"/>
              </a:rPr>
              <a:t>національної економіки, слід зробити акцент на можливостях поліпшення властивостей аграрної продукції за параметрами якості та екологічної безпечності. Методичні підходи до виробництва продукції високого рівня якості та екологічної безпеки в Україні дозволяють виділити аспект її функціональної значущості з позицій виробника, споживача, суспільства в цілому. Ідеться про авторські пропозиції до методологічного розподілу при створенні аграрного продукту та аналізу відповідних процесів за окремими функціями </a:t>
            </a:r>
            <a:r>
              <a:rPr lang="ru-RU" sz="3300" dirty="0">
                <a:latin typeface="Times New Roman" pitchFamily="18" charset="0"/>
                <a:cs typeface="Times New Roman" pitchFamily="18" charset="0"/>
              </a:rPr>
              <a:t>- </a:t>
            </a:r>
            <a:r>
              <a:rPr lang="uk-UA" sz="3300" dirty="0">
                <a:latin typeface="Times New Roman" pitchFamily="18" charset="0"/>
                <a:cs typeface="Times New Roman" pitchFamily="18" charset="0"/>
              </a:rPr>
              <a:t>економічними, соціальними, екологічними споживчими,	</a:t>
            </a:r>
            <a:r>
              <a:rPr lang="uk-UA" sz="3300" dirty="0" err="1" smtClean="0">
                <a:latin typeface="Times New Roman" pitchFamily="18" charset="0"/>
                <a:cs typeface="Times New Roman" pitchFamily="18" charset="0"/>
              </a:rPr>
              <a:t>культурно-тетичними</a:t>
            </a:r>
            <a:r>
              <a:rPr lang="uk-UA" sz="3300" dirty="0" smtClean="0">
                <a:latin typeface="Times New Roman" pitchFamily="18" charset="0"/>
                <a:cs typeface="Times New Roman" pitchFamily="18" charset="0"/>
              </a:rPr>
              <a:t>, психологічними </a:t>
            </a:r>
            <a:r>
              <a:rPr lang="uk-UA" sz="3300" dirty="0">
                <a:latin typeface="Times New Roman" pitchFamily="18" charset="0"/>
                <a:cs typeface="Times New Roman" pitchFamily="18" charset="0"/>
              </a:rPr>
              <a:t>тощо у їх органічній єдності та взаємодії</a:t>
            </a:r>
            <a:r>
              <a:rPr lang="uk-UA" sz="3300" dirty="0" smtClean="0">
                <a:solidFill>
                  <a:srgbClr val="000000"/>
                </a:solidFill>
                <a:effectLst/>
                <a:latin typeface="Times New Roman" pitchFamily="18" charset="0"/>
                <a:cs typeface="Times New Roman" pitchFamily="18" charset="0"/>
              </a:rPr>
              <a:t> .</a:t>
            </a:r>
            <a:endParaRPr lang="ru-RU" sz="3300" dirty="0">
              <a:latin typeface="Times New Roman" pitchFamily="18" charset="0"/>
              <a:cs typeface="Times New Roman" pitchFamily="18" charset="0"/>
            </a:endParaRPr>
          </a:p>
        </p:txBody>
      </p:sp>
    </p:spTree>
    <p:extLst>
      <p:ext uri="{BB962C8B-B14F-4D97-AF65-F5344CB8AC3E}">
        <p14:creationId xmlns:p14="http://schemas.microsoft.com/office/powerpoint/2010/main" val="3959541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16632"/>
            <a:ext cx="5734050" cy="294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3212976"/>
            <a:ext cx="57340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526257" y="5157192"/>
            <a:ext cx="8352928" cy="830997"/>
          </a:xfrm>
          <a:prstGeom prst="rect">
            <a:avLst/>
          </a:prstGeom>
        </p:spPr>
        <p:txBody>
          <a:bodyPr wrap="square">
            <a:spAutoFit/>
          </a:bodyPr>
          <a:lstStyle/>
          <a:p>
            <a:pPr algn="ctr"/>
            <a:r>
              <a:rPr lang="ru-RU" sz="1200" b="1" dirty="0" err="1" smtClean="0"/>
              <a:t>Екологічні</a:t>
            </a:r>
            <a:r>
              <a:rPr lang="ru-RU" sz="1200" b="1" dirty="0" smtClean="0"/>
              <a:t> </a:t>
            </a:r>
            <a:r>
              <a:rPr lang="ru-RU" sz="1200" b="1" dirty="0" err="1" smtClean="0"/>
              <a:t>функції</a:t>
            </a:r>
            <a:endParaRPr lang="ru-RU" sz="1200" b="1" dirty="0" smtClean="0"/>
          </a:p>
          <a:p>
            <a:r>
              <a:rPr lang="ru-RU" sz="1200" dirty="0" smtClean="0"/>
              <a:t>Масштабна </a:t>
            </a:r>
            <a:r>
              <a:rPr lang="ru-RU" sz="1200" dirty="0" err="1" smtClean="0"/>
              <a:t>екологізація</a:t>
            </a:r>
            <a:r>
              <a:rPr lang="ru-RU" sz="1200" dirty="0" smtClean="0"/>
              <a:t> </a:t>
            </a:r>
            <a:r>
              <a:rPr lang="ru-RU" sz="1200" dirty="0" err="1" smtClean="0"/>
              <a:t>вітчизняного</a:t>
            </a:r>
            <a:r>
              <a:rPr lang="ru-RU" sz="1200" dirty="0" smtClean="0"/>
              <a:t> </a:t>
            </a:r>
            <a:r>
              <a:rPr lang="ru-RU" sz="1200" dirty="0" err="1" smtClean="0"/>
              <a:t>сільського</a:t>
            </a:r>
            <a:r>
              <a:rPr lang="ru-RU" sz="1200" dirty="0" smtClean="0"/>
              <a:t> </a:t>
            </a:r>
            <a:r>
              <a:rPr lang="ru-RU" sz="1200" dirty="0" err="1" smtClean="0"/>
              <a:t>господарювання</a:t>
            </a:r>
            <a:r>
              <a:rPr lang="ru-RU" sz="1200" dirty="0" smtClean="0"/>
              <a:t>; </a:t>
            </a:r>
            <a:r>
              <a:rPr lang="ru-RU" sz="1200" dirty="0" err="1" smtClean="0"/>
              <a:t>підвищення</a:t>
            </a:r>
            <a:r>
              <a:rPr lang="ru-RU" sz="1200" dirty="0" smtClean="0"/>
              <a:t> </a:t>
            </a:r>
            <a:r>
              <a:rPr lang="ru-RU" sz="1200" dirty="0" err="1" smtClean="0"/>
              <a:t>рівня</a:t>
            </a:r>
            <a:r>
              <a:rPr lang="ru-RU" sz="1200" dirty="0" smtClean="0"/>
              <a:t> </a:t>
            </a:r>
            <a:r>
              <a:rPr lang="ru-RU" sz="1200" dirty="0" err="1" smtClean="0"/>
              <a:t>екологічної</a:t>
            </a:r>
            <a:r>
              <a:rPr lang="ru-RU" sz="1200" dirty="0" smtClean="0"/>
              <a:t> </a:t>
            </a:r>
            <a:r>
              <a:rPr lang="ru-RU" sz="1200" dirty="0" err="1" smtClean="0"/>
              <a:t>культури</a:t>
            </a:r>
            <a:r>
              <a:rPr lang="ru-RU" sz="1200" dirty="0" smtClean="0"/>
              <a:t> в </a:t>
            </a:r>
            <a:r>
              <a:rPr lang="ru-RU" sz="1200" dirty="0" err="1" smtClean="0"/>
              <a:t>основних</a:t>
            </a:r>
            <a:r>
              <a:rPr lang="ru-RU" sz="1200" dirty="0" smtClean="0"/>
              <a:t> </a:t>
            </a:r>
            <a:r>
              <a:rPr lang="ru-RU" sz="1200" dirty="0" err="1" smtClean="0"/>
              <a:t>галузях</a:t>
            </a:r>
            <a:r>
              <a:rPr lang="ru-RU" sz="1200" dirty="0" smtClean="0"/>
              <a:t> </a:t>
            </a:r>
            <a:r>
              <a:rPr lang="ru-RU" sz="1200" dirty="0" err="1" smtClean="0"/>
              <a:t>сільськогосподарської</a:t>
            </a:r>
            <a:r>
              <a:rPr lang="ru-RU" sz="1200" dirty="0" smtClean="0"/>
              <a:t> </a:t>
            </a:r>
            <a:r>
              <a:rPr lang="ru-RU" sz="1200" dirty="0" err="1" smtClean="0"/>
              <a:t>діяльності</a:t>
            </a:r>
            <a:r>
              <a:rPr lang="ru-RU" sz="1200" dirty="0" smtClean="0"/>
              <a:t> й аграрного </a:t>
            </a:r>
            <a:r>
              <a:rPr lang="ru-RU" sz="1200" dirty="0" err="1" smtClean="0"/>
              <a:t>підприємництва</a:t>
            </a:r>
            <a:r>
              <a:rPr lang="ru-RU" sz="1200" dirty="0" smtClean="0"/>
              <a:t>; </a:t>
            </a:r>
            <a:r>
              <a:rPr lang="ru-RU" sz="1200" dirty="0" err="1" smtClean="0"/>
              <a:t>переважне</a:t>
            </a:r>
            <a:r>
              <a:rPr lang="ru-RU" sz="1200" dirty="0" smtClean="0"/>
              <a:t> </a:t>
            </a:r>
            <a:r>
              <a:rPr lang="ru-RU" sz="1200" dirty="0" err="1" smtClean="0"/>
              <a:t>використання</a:t>
            </a:r>
            <a:r>
              <a:rPr lang="ru-RU" sz="1200" dirty="0" smtClean="0"/>
              <a:t> </a:t>
            </a:r>
            <a:r>
              <a:rPr lang="ru-RU" sz="1200" dirty="0" err="1" smtClean="0"/>
              <a:t>відновних</a:t>
            </a:r>
            <a:r>
              <a:rPr lang="ru-RU" sz="1200" dirty="0" smtClean="0"/>
              <a:t> </a:t>
            </a:r>
            <a:r>
              <a:rPr lang="ru-RU" sz="1200" dirty="0" err="1" smtClean="0"/>
              <a:t>ресурсів</a:t>
            </a:r>
            <a:r>
              <a:rPr lang="ru-RU" sz="1200" dirty="0" smtClean="0"/>
              <a:t>, </a:t>
            </a:r>
            <a:r>
              <a:rPr lang="ru-RU" sz="1200" dirty="0" err="1" smtClean="0"/>
              <a:t>постійне</a:t>
            </a:r>
            <a:r>
              <a:rPr lang="ru-RU" sz="1200" dirty="0" smtClean="0"/>
              <a:t> </a:t>
            </a:r>
            <a:r>
              <a:rPr lang="ru-RU" sz="1200" dirty="0" err="1" smtClean="0"/>
              <a:t>відтворення</a:t>
            </a:r>
            <a:r>
              <a:rPr lang="ru-RU" sz="1200" dirty="0" smtClean="0"/>
              <a:t> </a:t>
            </a:r>
            <a:r>
              <a:rPr lang="ru-RU" sz="1200" dirty="0" err="1" smtClean="0"/>
              <a:t>використаних</a:t>
            </a:r>
            <a:r>
              <a:rPr lang="ru-RU" sz="1200" dirty="0" smtClean="0"/>
              <a:t> </a:t>
            </a:r>
            <a:r>
              <a:rPr lang="ru-RU" sz="1200" dirty="0" err="1" smtClean="0"/>
              <a:t>ресурсів</a:t>
            </a:r>
            <a:r>
              <a:rPr lang="ru-RU" sz="1200" dirty="0" smtClean="0"/>
              <a:t> у </a:t>
            </a:r>
            <a:r>
              <a:rPr lang="ru-RU" sz="1200" dirty="0" err="1" smtClean="0"/>
              <a:t>аграрних</a:t>
            </a:r>
            <a:r>
              <a:rPr lang="ru-RU" sz="1200" dirty="0" smtClean="0"/>
              <a:t> </a:t>
            </a:r>
            <a:r>
              <a:rPr lang="ru-RU" sz="1200" dirty="0" err="1" smtClean="0"/>
              <a:t>процесах;пропозиції</a:t>
            </a:r>
            <a:r>
              <a:rPr lang="ru-RU" sz="1200" dirty="0" smtClean="0"/>
              <a:t> </a:t>
            </a:r>
            <a:r>
              <a:rPr lang="ru-RU" sz="1200" dirty="0" err="1" smtClean="0"/>
              <a:t>споживачам</a:t>
            </a:r>
            <a:r>
              <a:rPr lang="ru-RU" sz="1200" dirty="0" smtClean="0"/>
              <a:t> </a:t>
            </a:r>
            <a:r>
              <a:rPr lang="ru-RU" sz="1200" dirty="0" err="1" smtClean="0"/>
              <a:t>аграрної</a:t>
            </a:r>
            <a:r>
              <a:rPr lang="ru-RU" sz="1200" dirty="0" smtClean="0"/>
              <a:t> </a:t>
            </a:r>
            <a:r>
              <a:rPr lang="ru-RU" sz="1200" dirty="0" err="1" smtClean="0"/>
              <a:t>продукції</a:t>
            </a:r>
            <a:r>
              <a:rPr lang="ru-RU" sz="1200" dirty="0" smtClean="0"/>
              <a:t> </a:t>
            </a:r>
            <a:r>
              <a:rPr lang="ru-RU" sz="1200" dirty="0" err="1" smtClean="0"/>
              <a:t>рівня</a:t>
            </a:r>
            <a:r>
              <a:rPr lang="ru-RU" sz="1200" dirty="0" smtClean="0"/>
              <a:t> </a:t>
            </a:r>
            <a:r>
              <a:rPr lang="ru-RU" sz="1200" dirty="0" err="1" smtClean="0"/>
              <a:t>екологічної</a:t>
            </a:r>
            <a:r>
              <a:rPr lang="ru-RU" sz="1200" dirty="0" smtClean="0"/>
              <a:t> </a:t>
            </a:r>
            <a:r>
              <a:rPr lang="ru-RU" sz="1200" dirty="0" err="1" smtClean="0"/>
              <a:t>чистоти</a:t>
            </a:r>
            <a:endParaRPr lang="ru-RU" sz="1200" dirty="0"/>
          </a:p>
        </p:txBody>
      </p:sp>
      <p:sp>
        <p:nvSpPr>
          <p:cNvPr id="6" name="Прямоугольник 5"/>
          <p:cNvSpPr/>
          <p:nvPr/>
        </p:nvSpPr>
        <p:spPr>
          <a:xfrm>
            <a:off x="310234" y="6093296"/>
            <a:ext cx="8568951" cy="646331"/>
          </a:xfrm>
          <a:prstGeom prst="rect">
            <a:avLst/>
          </a:prstGeom>
        </p:spPr>
        <p:txBody>
          <a:bodyPr wrap="square">
            <a:spAutoFit/>
          </a:bodyPr>
          <a:lstStyle/>
          <a:p>
            <a:pPr algn="ctr"/>
            <a:r>
              <a:rPr lang="uk-UA" dirty="0"/>
              <a:t>Розподіл функціональних елементів створення аграрної продукції за параметрами «якість - соціально-економічне відтворення - безпечність»</a:t>
            </a:r>
            <a:endParaRPr lang="ru-RU" dirty="0"/>
          </a:p>
        </p:txBody>
      </p:sp>
    </p:spTree>
    <p:extLst>
      <p:ext uri="{BB962C8B-B14F-4D97-AF65-F5344CB8AC3E}">
        <p14:creationId xmlns:p14="http://schemas.microsoft.com/office/powerpoint/2010/main" val="851537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492896"/>
            <a:ext cx="8229600" cy="3633267"/>
          </a:xfrm>
        </p:spPr>
        <p:txBody>
          <a:bodyPr/>
          <a:lstStyle/>
          <a:p>
            <a:pPr marL="0" indent="0" algn="ctr">
              <a:buNone/>
            </a:pPr>
            <a:r>
              <a:rPr lang="uk-UA" b="1" dirty="0" smtClean="0"/>
              <a:t>3. Основні напрямки підвищення якості сільськогосподарської продукції (логістична та маркетингова складові)</a:t>
            </a:r>
          </a:p>
          <a:p>
            <a:pPr marL="0" indent="0">
              <a:buNone/>
            </a:pPr>
            <a:endParaRPr lang="ru-RU" dirty="0"/>
          </a:p>
        </p:txBody>
      </p:sp>
    </p:spTree>
    <p:extLst>
      <p:ext uri="{BB962C8B-B14F-4D97-AF65-F5344CB8AC3E}">
        <p14:creationId xmlns:p14="http://schemas.microsoft.com/office/powerpoint/2010/main" val="274837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p:spPr>
        <p:txBody>
          <a:bodyPr>
            <a:normAutofit fontScale="62500" lnSpcReduction="20000"/>
          </a:bodyPr>
          <a:lstStyle/>
          <a:p>
            <a:pPr marL="0" indent="0" algn="just">
              <a:buNone/>
            </a:pPr>
            <a:r>
              <a:rPr lang="uk-UA" dirty="0" smtClean="0">
                <a:latin typeface="Times New Roman" pitchFamily="18" charset="0"/>
                <a:cs typeface="Times New Roman" pitchFamily="18" charset="0"/>
              </a:rPr>
              <a:t>        Процес </a:t>
            </a:r>
            <a:r>
              <a:rPr lang="uk-UA" dirty="0">
                <a:latin typeface="Times New Roman" pitchFamily="18" charset="0"/>
                <a:cs typeface="Times New Roman" pitchFamily="18" charset="0"/>
              </a:rPr>
              <a:t>формування якості аграрної до споживача має значну кількість особливостей, продукції та доведення відповідних властивостей що потрібно розглядати в широкому </a:t>
            </a:r>
            <a:r>
              <a:rPr lang="uk-UA" dirty="0" smtClean="0">
                <a:latin typeface="Times New Roman" pitchFamily="18" charset="0"/>
                <a:cs typeface="Times New Roman" pitchFamily="18" charset="0"/>
              </a:rPr>
              <a:t>та </a:t>
            </a:r>
            <a:r>
              <a:rPr lang="uk-UA" dirty="0" smtClean="0">
                <a:solidFill>
                  <a:srgbClr val="000000"/>
                </a:solidFill>
                <a:effectLst/>
                <a:latin typeface="Times New Roman" pitchFamily="18" charset="0"/>
                <a:cs typeface="Times New Roman" pitchFamily="18" charset="0"/>
              </a:rPr>
              <a:t>локальному відображенні: 1) при формуванні стратегічної аграрної політики держави як комплексу перманентних заходів, які сприятимуть розвитку інтеграційних процесів як на рівні внутрішнього аграрного середовища, так і на рівні спільної аграрної політики України з країнами Європейського Союзу; 2) при проектних комерційних розрахунках на рівні окремих вітчизняних суб'єктів аграрного господарювання із урахуванням локальних екологічних особливостей, що сприятиме поступовій адаптації до нових ринкових викликів, підвищенню рівня інтегральної якості й екологічної безпечності сільськогосподарської сировини - продукції рослинництва, тваринництва та деяких інших аграрних галузей, а також забезпеченню необхідного рівня економічної доходності від такого виду діяльності. Водночас такі дії сприятимуть розвитку багатофункціональної політики держави, посиленню ролі окремих </a:t>
            </a:r>
            <a:r>
              <a:rPr lang="uk-UA" dirty="0" err="1" smtClean="0">
                <a:solidFill>
                  <a:srgbClr val="000000"/>
                </a:solidFill>
                <a:effectLst/>
                <a:latin typeface="Times New Roman" pitchFamily="18" charset="0"/>
                <a:cs typeface="Times New Roman" pitchFamily="18" charset="0"/>
              </a:rPr>
              <a:t>соціально-</a:t>
            </a:r>
            <a:r>
              <a:rPr lang="uk-UA" dirty="0" smtClean="0">
                <a:solidFill>
                  <a:srgbClr val="000000"/>
                </a:solidFill>
                <a:effectLst/>
                <a:latin typeface="Times New Roman" pitchFamily="18" charset="0"/>
                <a:cs typeface="Times New Roman" pitchFamily="18" charset="0"/>
              </a:rPr>
              <a:t> економічних та екологічних інституцій, відображенням чого буде масштабна </a:t>
            </a:r>
            <a:r>
              <a:rPr lang="uk-UA" dirty="0" err="1" smtClean="0">
                <a:solidFill>
                  <a:srgbClr val="000000"/>
                </a:solidFill>
                <a:effectLst/>
                <a:latin typeface="Times New Roman" pitchFamily="18" charset="0"/>
                <a:cs typeface="Times New Roman" pitchFamily="18" charset="0"/>
              </a:rPr>
              <a:t>екологізація</a:t>
            </a:r>
            <a:r>
              <a:rPr lang="uk-UA" dirty="0" smtClean="0">
                <a:solidFill>
                  <a:srgbClr val="000000"/>
                </a:solidFill>
                <a:effectLst/>
                <a:latin typeface="Times New Roman" pitchFamily="18" charset="0"/>
                <a:cs typeface="Times New Roman" pitchFamily="18" charset="0"/>
              </a:rPr>
              <a:t> системи аграрного господарювання, підвищення рівня екологічної культури вітчизняного суспільства в цілому як однієї з домінант піднесення України, формування нових цінностей.</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25679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3528" y="548680"/>
            <a:ext cx="8363272" cy="5976664"/>
          </a:xfrm>
        </p:spPr>
        <p:txBody>
          <a:bodyPr>
            <a:normAutofit fontScale="62500" lnSpcReduction="20000"/>
          </a:bodyPr>
          <a:lstStyle/>
          <a:p>
            <a:pPr marR="12700" indent="0" algn="just">
              <a:lnSpc>
                <a:spcPct val="120000"/>
              </a:lnSpc>
              <a:spcAft>
                <a:spcPts val="0"/>
              </a:spcAft>
              <a:buNone/>
            </a:pPr>
            <a:r>
              <a:rPr lang="uk-UA" sz="2900" dirty="0" smtClean="0">
                <a:effectLst/>
                <a:latin typeface="Times New Roman" pitchFamily="18" charset="0"/>
                <a:ea typeface="Times New Roman"/>
                <a:cs typeface="Times New Roman" pitchFamily="18" charset="0"/>
              </a:rPr>
              <a:t>            На основі проведеного аналізу, нами пропонуються до розгляду та практичного урахування на рівні аграрного сектора національної економіки з позицій гарантування необхідного рівня якості та екологічної безпечності такі детермінанти специфікації аграрної продукції:</a:t>
            </a:r>
            <a:endParaRPr lang="ru-RU" sz="2900" dirty="0" smtClean="0">
              <a:effectLst/>
              <a:latin typeface="Times New Roman" pitchFamily="18" charset="0"/>
              <a:ea typeface="Times New Roman"/>
              <a:cs typeface="Times New Roman" pitchFamily="18" charset="0"/>
            </a:endParaRPr>
          </a:p>
          <a:p>
            <a:pPr marR="12700" lvl="0" algn="just">
              <a:lnSpc>
                <a:spcPct val="120000"/>
              </a:lnSpc>
              <a:buClr>
                <a:srgbClr val="000000"/>
              </a:buClr>
              <a:buSzPts val="1050"/>
              <a:buFont typeface="Symbol"/>
              <a:buChar char="-"/>
              <a:tabLst>
                <a:tab pos="353695" algn="l"/>
              </a:tabLst>
            </a:pPr>
            <a:r>
              <a:rPr lang="uk-UA" sz="2900" u="none" strike="noStrike" spc="0" dirty="0" smtClean="0">
                <a:effectLst/>
                <a:latin typeface="Times New Roman" pitchFamily="18" charset="0"/>
                <a:ea typeface="Times New Roman"/>
                <a:cs typeface="Times New Roman" pitchFamily="18" charset="0"/>
              </a:rPr>
              <a:t>         по-перше, процес аграрного виробництва відображає найбільше (порівняно з іншими галузями промисловості) дію природних, зокрема біологічних чинників, як зовнішнього впливу (кліматичні та погодні умови), так і внутрішніх впливів (ідеться про засоби виробництва, зокрема кормові угіддя, </a:t>
            </a:r>
            <a:r>
              <a:rPr lang="uk-UA" sz="2900" u="none" strike="noStrike" spc="0" dirty="0" err="1" smtClean="0">
                <a:effectLst/>
                <a:latin typeface="Times New Roman" pitchFamily="18" charset="0"/>
                <a:ea typeface="Times New Roman"/>
                <a:cs typeface="Times New Roman" pitchFamily="18" charset="0"/>
              </a:rPr>
              <a:t>насіннево-</a:t>
            </a:r>
            <a:r>
              <a:rPr lang="uk-UA" sz="2900" u="none" strike="noStrike" spc="0" dirty="0" smtClean="0">
                <a:effectLst/>
                <a:latin typeface="Times New Roman" pitchFamily="18" charset="0"/>
                <a:ea typeface="Times New Roman"/>
                <a:cs typeface="Times New Roman" pitchFamily="18" charset="0"/>
              </a:rPr>
              <a:t> селекційну базу, поголів'я худоби та інші), відрізняється сезонністю, залученням до аграрних циклів та відповідним використанням значного обсягу природних ресурсів тощо;</a:t>
            </a:r>
            <a:endParaRPr lang="ru-RU" sz="2900" u="none" strike="noStrike" spc="0" dirty="0" smtClean="0">
              <a:effectLst/>
              <a:latin typeface="Times New Roman" pitchFamily="18" charset="0"/>
              <a:ea typeface="Times New Roman"/>
              <a:cs typeface="Times New Roman" pitchFamily="18" charset="0"/>
            </a:endParaRPr>
          </a:p>
          <a:p>
            <a:pPr marL="0" indent="0" algn="just">
              <a:lnSpc>
                <a:spcPct val="120000"/>
              </a:lnSpc>
              <a:buNone/>
            </a:pPr>
            <a:r>
              <a:rPr lang="uk-UA" sz="2900" dirty="0" smtClean="0">
                <a:solidFill>
                  <a:srgbClr val="000000"/>
                </a:solidFill>
                <a:effectLst/>
                <a:latin typeface="Times New Roman" pitchFamily="18" charset="0"/>
                <a:cs typeface="Times New Roman" pitchFamily="18" charset="0"/>
              </a:rPr>
              <a:t> - по-друге, аграрна продукція створюється в Україні в умовах інтенсивних екологічних навантажень, незадовільного стану вагомої частки сільськогосподарських територій за окремими екологічними параметрами, насамперед за рівнем забруднення повітря, вод, ґрунтів - хімічного, фізичного, біологічного тощо порушень агротехнічних і агрохімічних циклів у культурі ведення землеробства, рослинництва, тваринництва та деяких інших галузях, як наслідок - відбувається екологічне забруднення аграрної сировини</a:t>
            </a:r>
            <a:r>
              <a:rPr lang="uk-UA" sz="4000" dirty="0" smtClean="0">
                <a:solidFill>
                  <a:srgbClr val="000000"/>
                </a:solidFill>
                <a:effectLst/>
                <a:latin typeface="Arial Unicode MS"/>
              </a:rPr>
              <a:t>;</a:t>
            </a:r>
            <a:endParaRPr lang="ru-RU" dirty="0"/>
          </a:p>
        </p:txBody>
      </p:sp>
    </p:spTree>
    <p:extLst>
      <p:ext uri="{BB962C8B-B14F-4D97-AF65-F5344CB8AC3E}">
        <p14:creationId xmlns:p14="http://schemas.microsoft.com/office/powerpoint/2010/main" val="1661958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6264696"/>
          </a:xfrm>
        </p:spPr>
        <p:txBody>
          <a:bodyPr>
            <a:normAutofit fontScale="85000" lnSpcReduction="10000"/>
          </a:bodyPr>
          <a:lstStyle/>
          <a:p>
            <a:pPr marR="12700" lvl="0" algn="just">
              <a:buClr>
                <a:srgbClr val="000000"/>
              </a:buClr>
              <a:buSzPts val="1050"/>
              <a:buFont typeface="Symbol"/>
              <a:buChar char="-"/>
              <a:tabLst>
                <a:tab pos="499745" algn="l"/>
                <a:tab pos="2164080" algn="l"/>
              </a:tabLst>
            </a:pPr>
            <a:r>
              <a:rPr lang="uk-UA" sz="2000" u="none" strike="noStrike" spc="0" dirty="0" smtClean="0">
                <a:effectLst/>
                <a:latin typeface="Times New Roman"/>
                <a:ea typeface="Times New Roman"/>
                <a:cs typeface="Times New Roman"/>
              </a:rPr>
              <a:t>по-третє, недостатнє використання інноваційних, екологічно орієнтованих аграрних технологій, для прикладу, практична відсутність на рівні окремих вітчизняних господарств сучасних методів поводження з відходами сільськогосподарського	виробництва, застосовування їх як вторинної сировини;</a:t>
            </a:r>
            <a:endParaRPr lang="ru-RU" sz="2000" u="none" strike="noStrike" spc="0" dirty="0" smtClean="0">
              <a:effectLst/>
              <a:latin typeface="Times New Roman"/>
              <a:ea typeface="Times New Roman"/>
              <a:cs typeface="Times New Roman"/>
            </a:endParaRPr>
          </a:p>
          <a:p>
            <a:pPr marR="12700" lvl="0" algn="just">
              <a:buClr>
                <a:srgbClr val="000000"/>
              </a:buClr>
              <a:buSzPts val="1050"/>
              <a:buFont typeface="Symbol"/>
              <a:buChar char="-"/>
              <a:tabLst>
                <a:tab pos="426720" algn="l"/>
              </a:tabLst>
            </a:pPr>
            <a:r>
              <a:rPr lang="uk-UA" sz="2000" u="none" strike="noStrike" spc="0" dirty="0" smtClean="0">
                <a:effectLst/>
                <a:latin typeface="Times New Roman"/>
                <a:ea typeface="Times New Roman"/>
                <a:cs typeface="Times New Roman"/>
              </a:rPr>
              <a:t>по-четверте, недосконале </a:t>
            </a:r>
            <a:r>
              <a:rPr lang="uk-UA" sz="2000" u="none" strike="noStrike" spc="0" dirty="0" err="1" smtClean="0">
                <a:effectLst/>
                <a:latin typeface="Times New Roman"/>
                <a:ea typeface="Times New Roman"/>
                <a:cs typeface="Times New Roman"/>
              </a:rPr>
              <a:t>нормативно-</a:t>
            </a:r>
            <a:r>
              <a:rPr lang="uk-UA" sz="2000" u="none" strike="noStrike" spc="0" dirty="0" smtClean="0">
                <a:effectLst/>
                <a:latin typeface="Times New Roman"/>
                <a:ea typeface="Times New Roman"/>
                <a:cs typeface="Times New Roman"/>
              </a:rPr>
              <a:t> правове, методично-організаційне й технічне регулювання якості та безпечності аграрної сировини і готової продукції в умовах вітчизняного аграрного ринку (стосується суттєвого відставання від загальнодержавного рівня вітчизняної системи стандартизації сертифікації аграрної продукції, її метрологічного забезпечення та </a:t>
            </a:r>
            <a:r>
              <a:rPr lang="uk-UA" sz="2000" u="none" strike="noStrike" spc="0" dirty="0" err="1" smtClean="0">
                <a:effectLst/>
                <a:latin typeface="Times New Roman"/>
                <a:ea typeface="Times New Roman"/>
                <a:cs typeface="Times New Roman"/>
              </a:rPr>
              <a:t>кваліметричного</a:t>
            </a:r>
            <a:r>
              <a:rPr lang="uk-UA" sz="2000" u="none" strike="noStrike" spc="0" dirty="0" smtClean="0">
                <a:effectLst/>
                <a:latin typeface="Times New Roman"/>
                <a:ea typeface="Times New Roman"/>
                <a:cs typeface="Times New Roman"/>
              </a:rPr>
              <a:t> оцінювання);</a:t>
            </a:r>
            <a:endParaRPr lang="ru-RU" sz="2000" u="none" strike="noStrike" spc="0" dirty="0" smtClean="0">
              <a:effectLst/>
              <a:latin typeface="Times New Roman"/>
              <a:ea typeface="Times New Roman"/>
              <a:cs typeface="Times New Roman"/>
            </a:endParaRPr>
          </a:p>
          <a:p>
            <a:pPr marR="12700" lvl="0" algn="just">
              <a:buClr>
                <a:srgbClr val="000000"/>
              </a:buClr>
              <a:buSzPts val="1050"/>
              <a:buFont typeface="Symbol"/>
              <a:buChar char="-"/>
              <a:tabLst>
                <a:tab pos="399415" algn="l"/>
              </a:tabLst>
            </a:pPr>
            <a:r>
              <a:rPr lang="uk-UA" sz="2000" u="none" strike="noStrike" spc="0" dirty="0" smtClean="0">
                <a:effectLst/>
                <a:latin typeface="Times New Roman"/>
                <a:ea typeface="Times New Roman"/>
                <a:cs typeface="Times New Roman"/>
              </a:rPr>
              <a:t>по-п'яте, незначна кількість прикладів впровадження на вітчизняних аграрних підприємствах міжнародних систем управління якістю (</a:t>
            </a:r>
            <a:r>
              <a:rPr lang="en-US" sz="2000" u="none" strike="noStrike" spc="0" dirty="0" smtClean="0">
                <a:effectLst/>
                <a:latin typeface="Times New Roman"/>
                <a:ea typeface="Times New Roman"/>
                <a:cs typeface="Times New Roman"/>
              </a:rPr>
              <a:t>ISO </a:t>
            </a:r>
            <a:r>
              <a:rPr lang="uk-UA" sz="2000" u="none" strike="noStrike" spc="0" dirty="0" smtClean="0">
                <a:effectLst/>
                <a:latin typeface="Times New Roman"/>
                <a:ea typeface="Times New Roman"/>
                <a:cs typeface="Times New Roman"/>
              </a:rPr>
              <a:t>серії 9000) та безпечністю (</a:t>
            </a:r>
            <a:r>
              <a:rPr lang="en-US" sz="2000" u="none" strike="noStrike" spc="0" dirty="0" smtClean="0">
                <a:effectLst/>
                <a:latin typeface="Times New Roman"/>
                <a:ea typeface="Times New Roman"/>
                <a:cs typeface="Times New Roman"/>
              </a:rPr>
              <a:t>HACCP</a:t>
            </a:r>
            <a:r>
              <a:rPr lang="uk-UA" sz="2000" u="none" strike="noStrike" spc="0" dirty="0" smtClean="0">
                <a:effectLst/>
                <a:latin typeface="Times New Roman"/>
                <a:ea typeface="Times New Roman"/>
                <a:cs typeface="Times New Roman"/>
              </a:rPr>
              <a:t>) продукції, що, як наслідок, впливає на низьку конкурентоспроможність вітчизняного аграрного продукту на світовому ринку.</a:t>
            </a:r>
            <a:endParaRPr lang="ru-RU" sz="2000" u="none" strike="noStrike" spc="0" dirty="0" smtClean="0">
              <a:effectLst/>
              <a:latin typeface="Times New Roman"/>
              <a:ea typeface="Times New Roman"/>
              <a:cs typeface="Times New Roman"/>
            </a:endParaRPr>
          </a:p>
          <a:p>
            <a:pPr marR="12700" indent="0" algn="just">
              <a:spcAft>
                <a:spcPts val="0"/>
              </a:spcAft>
              <a:buNone/>
              <a:tabLst>
                <a:tab pos="1566545" algn="l"/>
              </a:tabLst>
            </a:pPr>
            <a:r>
              <a:rPr lang="uk-UA" sz="2000" dirty="0" smtClean="0">
                <a:effectLst/>
                <a:latin typeface="Times New Roman"/>
                <a:ea typeface="Times New Roman"/>
              </a:rPr>
              <a:t>Дослідження сфери вітчизняного аграрного виробництва, як-от з позицій концептуального підвищення рівня якості й екологічної безпечності аграрної продукції, потребують методологічного розвитку економічної думки в аспекті розуміння сутності окремих устояних термінів та їх належного застосування в практиці ведення аграрного господарювання. З цією метою нами проведено порівняльні дослідження використання категорій «якість» та «екологічна якість» щодо аграрної продукції, відображено їх з позицій соціальної значущості та відповідності встановленим нормам за </a:t>
            </a:r>
            <a:r>
              <a:rPr lang="uk-UA" sz="2000" dirty="0" err="1" smtClean="0">
                <a:effectLst/>
                <a:latin typeface="Times New Roman"/>
                <a:ea typeface="Times New Roman"/>
              </a:rPr>
              <a:t>техніко-</a:t>
            </a:r>
            <a:r>
              <a:rPr lang="uk-UA" sz="2000" dirty="0" smtClean="0">
                <a:effectLst/>
                <a:latin typeface="Times New Roman"/>
                <a:ea typeface="Times New Roman"/>
              </a:rPr>
              <a:t> технологічними,	санітарно-гігієнічними,</a:t>
            </a:r>
            <a:r>
              <a:rPr lang="uk-UA" sz="2000" dirty="0" smtClean="0">
                <a:solidFill>
                  <a:srgbClr val="000000"/>
                </a:solidFill>
                <a:effectLst/>
                <a:latin typeface="Arial Unicode MS"/>
              </a:rPr>
              <a:t>екологічними показниками</a:t>
            </a:r>
            <a:endParaRPr lang="ru-RU" sz="2000" dirty="0"/>
          </a:p>
        </p:txBody>
      </p:sp>
    </p:spTree>
    <p:extLst>
      <p:ext uri="{BB962C8B-B14F-4D97-AF65-F5344CB8AC3E}">
        <p14:creationId xmlns:p14="http://schemas.microsoft.com/office/powerpoint/2010/main" val="458164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979813921"/>
              </p:ext>
            </p:extLst>
          </p:nvPr>
        </p:nvGraphicFramePr>
        <p:xfrm>
          <a:off x="395536" y="188642"/>
          <a:ext cx="8208911" cy="6297090"/>
        </p:xfrm>
        <a:graphic>
          <a:graphicData uri="http://schemas.openxmlformats.org/drawingml/2006/table">
            <a:tbl>
              <a:tblPr firstRow="1" firstCol="1" bandRow="1"/>
              <a:tblGrid>
                <a:gridCol w="4098325"/>
                <a:gridCol w="4110586"/>
              </a:tblGrid>
              <a:tr h="198214">
                <a:tc>
                  <a:txBody>
                    <a:bodyPr/>
                    <a:lstStyle/>
                    <a:p>
                      <a:pPr marL="736600" algn="l">
                        <a:lnSpc>
                          <a:spcPts val="1270"/>
                        </a:lnSpc>
                        <a:spcAft>
                          <a:spcPts val="0"/>
                        </a:spcAft>
                      </a:pPr>
                      <a:r>
                        <a:rPr lang="uk-UA" sz="1200" dirty="0">
                          <a:effectLst/>
                          <a:latin typeface="Times New Roman"/>
                          <a:ea typeface="Times New Roman"/>
                        </a:rPr>
                        <a:t>Якість аграрної продукції</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06400" algn="l">
                        <a:lnSpc>
                          <a:spcPts val="1270"/>
                        </a:lnSpc>
                        <a:spcAft>
                          <a:spcPts val="0"/>
                        </a:spcAft>
                      </a:pPr>
                      <a:r>
                        <a:rPr lang="uk-UA" sz="1200">
                          <a:effectLst/>
                          <a:latin typeface="Times New Roman"/>
                          <a:ea typeface="Times New Roman"/>
                        </a:rPr>
                        <a:t>Екологічна якість аграрної продукції</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966">
                <a:tc gridSpan="2">
                  <a:txBody>
                    <a:bodyPr/>
                    <a:lstStyle/>
                    <a:p>
                      <a:pPr marL="2425700">
                        <a:lnSpc>
                          <a:spcPts val="1150"/>
                        </a:lnSpc>
                        <a:spcAft>
                          <a:spcPts val="0"/>
                        </a:spcAft>
                      </a:pPr>
                      <a:r>
                        <a:rPr lang="uk-UA" sz="1200">
                          <a:effectLst/>
                          <a:latin typeface="Times New Roman"/>
                          <a:ea typeface="Times New Roman"/>
                        </a:rPr>
                        <a:t>Соціальні показники</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1006315">
                <a:tc>
                  <a:txBody>
                    <a:bodyPr/>
                    <a:lstStyle/>
                    <a:p>
                      <a:pPr algn="just">
                        <a:lnSpc>
                          <a:spcPts val="1130"/>
                        </a:lnSpc>
                        <a:spcAft>
                          <a:spcPts val="0"/>
                        </a:spcAft>
                      </a:pPr>
                      <a:r>
                        <a:rPr lang="uk-UA" sz="1200" dirty="0">
                          <a:effectLst/>
                          <a:latin typeface="Times New Roman"/>
                          <a:ea typeface="Times New Roman"/>
                        </a:rPr>
                        <a:t>Це споживча властивість аграрного продукту, що характеризує його відповідність виробничому попиту та суспільним потребам населення, доцільність комерційного збуту і споживання відповідної продукції. Якість продукції на конкретному етапі відображає норми раціонального споживання</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200" dirty="0">
                          <a:effectLst/>
                          <a:latin typeface="Times New Roman"/>
                          <a:ea typeface="Times New Roman"/>
                        </a:rPr>
                        <a:t>Потреби в продукції рівня екологічної чистоти обумовлюються співвідношенням досягнутої забезпеченості населення, характеризують ступінь задоволення потреб суспільства й окремої людини при використанні / споживанні відповідної продукції, тобто корисний ефект споживання</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966">
                <a:tc gridSpan="2">
                  <a:txBody>
                    <a:bodyPr/>
                    <a:lstStyle/>
                    <a:p>
                      <a:pPr marL="2425700">
                        <a:lnSpc>
                          <a:spcPts val="1150"/>
                        </a:lnSpc>
                        <a:spcAft>
                          <a:spcPts val="0"/>
                        </a:spcAft>
                      </a:pPr>
                      <a:r>
                        <a:rPr lang="uk-UA" sz="1200">
                          <a:effectLst/>
                          <a:latin typeface="Times New Roman"/>
                          <a:ea typeface="Times New Roman"/>
                        </a:rPr>
                        <a:t>Технічні показники</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1509472">
                <a:tc>
                  <a:txBody>
                    <a:bodyPr/>
                    <a:lstStyle/>
                    <a:p>
                      <a:pPr algn="just">
                        <a:lnSpc>
                          <a:spcPts val="1150"/>
                        </a:lnSpc>
                        <a:spcAft>
                          <a:spcPts val="0"/>
                        </a:spcAft>
                      </a:pPr>
                      <a:r>
                        <a:rPr lang="uk-UA" sz="1200">
                          <a:effectLst/>
                          <a:latin typeface="Times New Roman"/>
                          <a:ea typeface="Times New Roman"/>
                        </a:rPr>
                        <a:t>Технічний рівень якості охоплює сукупність техніко-експлуатаційних характеристик аграрної сировини та готової продукції. Показники слід встановлювати при проектуванні нових знарядь праці </a:t>
                      </a:r>
                      <a:r>
                        <a:rPr lang="ru-RU" sz="1200">
                          <a:effectLst/>
                          <a:latin typeface="Times New Roman"/>
                          <a:ea typeface="Times New Roman"/>
                        </a:rPr>
                        <a:t>- </a:t>
                      </a:r>
                      <a:r>
                        <a:rPr lang="uk-UA" sz="1200">
                          <a:effectLst/>
                          <a:latin typeface="Times New Roman"/>
                          <a:ea typeface="Times New Roman"/>
                        </a:rPr>
                        <a:t>машин, устаткування, приладів, транспортних засобів для аграрного виробництва та практично реалізовувати на рівні окремих господарюючих суб'єктів</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200" dirty="0">
                          <a:effectLst/>
                          <a:latin typeface="Times New Roman"/>
                          <a:ea typeface="Times New Roman"/>
                        </a:rPr>
                        <a:t>Технічні показники переробленої аграрної продукції слід відобразити через комплексні показники: першого рівня - екологічна чистота виробництва, другого рівня - підвищена споживча цінність продукції як основа здорового харчування. Показники доцільно відтворити у спеціальних картах, які можливо використовувати при вивченні і визначенні попиту на нову аграрну продукцію, наприклад органічну, складанні бізнес-планів, рекламних матеріалів тощо</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966">
                <a:tc gridSpan="2">
                  <a:txBody>
                    <a:bodyPr/>
                    <a:lstStyle/>
                    <a:p>
                      <a:pPr marL="2324100">
                        <a:lnSpc>
                          <a:spcPts val="1150"/>
                        </a:lnSpc>
                        <a:spcAft>
                          <a:spcPts val="0"/>
                        </a:spcAft>
                      </a:pPr>
                      <a:r>
                        <a:rPr lang="uk-UA" sz="1200" dirty="0">
                          <a:effectLst/>
                          <a:latin typeface="Times New Roman"/>
                          <a:ea typeface="Times New Roman"/>
                        </a:rPr>
                        <a:t>Технологічні показники</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1097798">
                <a:tc>
                  <a:txBody>
                    <a:bodyPr/>
                    <a:lstStyle/>
                    <a:p>
                      <a:pPr algn="just">
                        <a:lnSpc>
                          <a:spcPts val="1150"/>
                        </a:lnSpc>
                        <a:spcAft>
                          <a:spcPts val="0"/>
                        </a:spcAft>
                      </a:pPr>
                      <a:r>
                        <a:rPr lang="uk-UA" sz="1200">
                          <a:effectLst/>
                          <a:latin typeface="Times New Roman"/>
                          <a:ea typeface="Times New Roman"/>
                        </a:rPr>
                        <a:t>Належний рівень культури споживання потребує нових підходів і рішень на національному рівні щодо інформування споживача про рівень якості на основі (хімічного) складу аграрної продукції, способи її переробки, рецептури, відсутність небезпечних речовин хімічного та біологічного походження тощо</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50"/>
                        </a:lnSpc>
                        <a:spcAft>
                          <a:spcPts val="0"/>
                        </a:spcAft>
                      </a:pPr>
                      <a:r>
                        <a:rPr lang="uk-UA" sz="1200" dirty="0">
                          <a:effectLst/>
                          <a:latin typeface="Times New Roman"/>
                          <a:ea typeface="Times New Roman"/>
                        </a:rPr>
                        <a:t>Впровадження інноваційних технологій у процеси аграрного господарювання, в окремих випадках біологічного землеробства, програмування врожайності в системі біологічного рослинництва з метою виробництва екологічно чистої аграрної продукції, оптимізації використання відновних ресурсів</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966">
                <a:tc gridSpan="2">
                  <a:txBody>
                    <a:bodyPr/>
                    <a:lstStyle/>
                    <a:p>
                      <a:pPr marL="2133600">
                        <a:lnSpc>
                          <a:spcPts val="1150"/>
                        </a:lnSpc>
                        <a:spcAft>
                          <a:spcPts val="0"/>
                        </a:spcAft>
                      </a:pPr>
                      <a:r>
                        <a:rPr lang="uk-UA" sz="1200" dirty="0">
                          <a:effectLst/>
                          <a:latin typeface="Times New Roman"/>
                          <a:ea typeface="Times New Roman"/>
                        </a:rPr>
                        <a:t>Санітарно-гігієнічні показники</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731865">
                <a:tc>
                  <a:txBody>
                    <a:bodyPr/>
                    <a:lstStyle/>
                    <a:p>
                      <a:pPr algn="just">
                        <a:lnSpc>
                          <a:spcPts val="1150"/>
                        </a:lnSpc>
                        <a:spcAft>
                          <a:spcPts val="0"/>
                        </a:spcAft>
                      </a:pPr>
                      <a:r>
                        <a:rPr lang="uk-UA" sz="1200">
                          <a:effectLst/>
                          <a:latin typeface="Times New Roman"/>
                          <a:ea typeface="Times New Roman"/>
                        </a:rPr>
                        <a:t>Відповідність показників якості та безпеки аграрного продукту регламентованим нормам, метрологічне забезпечення процесів та відповідне сертифікаційне підтвердження</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50"/>
                        </a:lnSpc>
                        <a:spcAft>
                          <a:spcPts val="0"/>
                        </a:spcAft>
                      </a:pPr>
                      <a:r>
                        <a:rPr lang="uk-UA" sz="1200" dirty="0">
                          <a:effectLst/>
                          <a:latin typeface="Times New Roman"/>
                          <a:ea typeface="Times New Roman"/>
                        </a:rPr>
                        <a:t>Необхідність встановлення державних санітарних норм, правил, гігієнічних вимог до проведення аграрних процесів, безпечності сировини, готової аграрної за принципами екологічної чистоти</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2966">
                <a:tc gridSpan="2">
                  <a:txBody>
                    <a:bodyPr/>
                    <a:lstStyle/>
                    <a:p>
                      <a:pPr marL="2425700">
                        <a:lnSpc>
                          <a:spcPts val="1150"/>
                        </a:lnSpc>
                        <a:spcAft>
                          <a:spcPts val="0"/>
                        </a:spcAft>
                      </a:pPr>
                      <a:r>
                        <a:rPr lang="uk-UA" sz="1200" dirty="0">
                          <a:effectLst/>
                          <a:latin typeface="Times New Roman"/>
                          <a:ea typeface="Times New Roman"/>
                        </a:rPr>
                        <a:t>Екологічні показники</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838596">
                <a:tc>
                  <a:txBody>
                    <a:bodyPr/>
                    <a:lstStyle/>
                    <a:p>
                      <a:pPr algn="just">
                        <a:lnSpc>
                          <a:spcPts val="1130"/>
                        </a:lnSpc>
                        <a:spcAft>
                          <a:spcPts val="0"/>
                        </a:spcAft>
                      </a:pPr>
                      <a:r>
                        <a:rPr lang="uk-UA" sz="1200">
                          <a:effectLst/>
                          <a:latin typeface="Times New Roman"/>
                          <a:ea typeface="Times New Roman"/>
                        </a:rPr>
                        <a:t>Екологічне розвантаження ґрунтів у аграрному виробництві при одночасному науково обґрунтованому використанні хімічних речовин з метою отримання сталого високого врожаю аграрної продукції (за кількісними та якісними параметрами)</a:t>
                      </a:r>
                      <a:endParaRPr lang="ru-RU" sz="120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200" dirty="0">
                          <a:effectLst/>
                          <a:latin typeface="Times New Roman"/>
                          <a:ea typeface="Times New Roman"/>
                        </a:rPr>
                        <a:t>Екологічна якість аграрної продукції відображає її сукупні властивості, які визначають ступінь її здатності задовольняти встановлені й передбачені потреби у регламентованому рівні екологічної безпеки виробництва, переробки та споживання окремих товарних одиниць</a:t>
                      </a:r>
                      <a:endParaRPr lang="ru-RU" sz="1200" dirty="0">
                        <a:effectLst/>
                        <a:latin typeface="Times New Roman"/>
                        <a:ea typeface="Times New Roman"/>
                      </a:endParaRPr>
                    </a:p>
                  </a:txBody>
                  <a:tcPr marL="4832" marR="48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22946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8229600" cy="6264696"/>
          </a:xfrm>
        </p:spPr>
        <p:txBody>
          <a:bodyPr>
            <a:normAutofit fontScale="62500" lnSpcReduction="20000"/>
          </a:bodyPr>
          <a:lstStyle/>
          <a:p>
            <a:pPr marR="12700" indent="228600" algn="just">
              <a:lnSpc>
                <a:spcPct val="110000"/>
              </a:lnSpc>
              <a:spcAft>
                <a:spcPts val="0"/>
              </a:spcAft>
            </a:pPr>
            <a:r>
              <a:rPr lang="uk-UA" dirty="0" smtClean="0">
                <a:solidFill>
                  <a:srgbClr val="000000"/>
                </a:solidFill>
                <a:effectLst/>
                <a:latin typeface="Times New Roman" pitchFamily="18" charset="0"/>
                <a:cs typeface="Times New Roman" pitchFamily="18" charset="0"/>
              </a:rPr>
              <a:t>          Необхідне у системі вітчизняного аграрного господарювання є удосконалення економічної якості й обґрунтування відповідних економічних показників якості аграрної продукції. Економічна якість, як сучасна ринкова категорія, відображає здатність відповідної системи давати економічний ефект (у вигляді додатково отриманого прибутку) при виробництві та реалізації продукції підвищеної якості (порівняно із </a:t>
            </a:r>
            <a:r>
              <a:rPr lang="uk-UA" dirty="0" err="1" smtClean="0">
                <a:solidFill>
                  <a:srgbClr val="000000"/>
                </a:solidFill>
                <a:effectLst/>
                <a:latin typeface="Times New Roman" pitchFamily="18" charset="0"/>
                <a:cs typeface="Times New Roman" pitchFamily="18" charset="0"/>
              </a:rPr>
              <a:t>середньостатичною</a:t>
            </a:r>
            <a:r>
              <a:rPr lang="uk-UA" dirty="0" smtClean="0">
                <a:solidFill>
                  <a:srgbClr val="000000"/>
                </a:solidFill>
                <a:effectLst/>
                <a:latin typeface="Times New Roman" pitchFamily="18" charset="0"/>
                <a:cs typeface="Times New Roman" pitchFamily="18" charset="0"/>
              </a:rPr>
              <a:t> для підприємства). Що ж до аграрного середовища, то економічну якість аграрної продукції важливо оптимізувати поєднанням економічної ефективності й екологічної необхідності з метою створення умов для подальшого відтворення аграрних циклів, насамперед у землеробстві та </a:t>
            </a:r>
            <a:r>
              <a:rPr lang="uk-UA" dirty="0" smtClean="0">
                <a:effectLst/>
                <a:latin typeface="Times New Roman" pitchFamily="18" charset="0"/>
                <a:ea typeface="Times New Roman"/>
                <a:cs typeface="Times New Roman" pitchFamily="18" charset="0"/>
              </a:rPr>
              <a:t>рослинництві, на основі високих параметрів якості довкілля, що відповідають сучасним вимогам.</a:t>
            </a:r>
            <a:endParaRPr lang="ru-RU" dirty="0" smtClean="0">
              <a:effectLst/>
              <a:latin typeface="Times New Roman" pitchFamily="18" charset="0"/>
              <a:ea typeface="Times New Roman"/>
              <a:cs typeface="Times New Roman" pitchFamily="18" charset="0"/>
            </a:endParaRPr>
          </a:p>
          <a:p>
            <a:pPr marR="12700" indent="228600" algn="just">
              <a:lnSpc>
                <a:spcPct val="110000"/>
              </a:lnSpc>
              <a:spcAft>
                <a:spcPts val="0"/>
              </a:spcAft>
            </a:pPr>
            <a:r>
              <a:rPr lang="uk-UA" dirty="0" smtClean="0">
                <a:effectLst/>
                <a:latin typeface="Times New Roman" pitchFamily="18" charset="0"/>
                <a:ea typeface="Times New Roman"/>
                <a:cs typeface="Times New Roman" pitchFamily="18" charset="0"/>
              </a:rPr>
              <a:t>Пропонуємо авторське бачення процесів формування та підвищення економічної якості у процесі аграрного господарювання та створення аграрного продукту в таких методологічних напрямах:</a:t>
            </a:r>
            <a:endParaRPr lang="ru-RU" dirty="0" smtClean="0">
              <a:effectLst/>
              <a:latin typeface="Times New Roman" pitchFamily="18" charset="0"/>
              <a:ea typeface="Times New Roman"/>
              <a:cs typeface="Times New Roman" pitchFamily="18" charset="0"/>
            </a:endParaRPr>
          </a:p>
          <a:p>
            <a:pPr lvl="1" algn="just">
              <a:lnSpc>
                <a:spcPct val="110000"/>
              </a:lnSpc>
              <a:buClr>
                <a:srgbClr val="000000"/>
              </a:buClr>
              <a:buSzPts val="1050"/>
              <a:buFont typeface="+mj-lt"/>
              <a:buAutoNum type="arabicParenR"/>
              <a:tabLst>
                <a:tab pos="362585" algn="l"/>
              </a:tabLst>
            </a:pPr>
            <a:r>
              <a:rPr lang="uk-UA" u="none" strike="noStrike" spc="0" dirty="0" smtClean="0">
                <a:effectLst/>
                <a:latin typeface="Times New Roman" pitchFamily="18" charset="0"/>
                <a:ea typeface="Times New Roman"/>
                <a:cs typeface="Times New Roman" pitchFamily="18" charset="0"/>
              </a:rPr>
              <a:t>управління якістю </a:t>
            </a:r>
            <a:r>
              <a:rPr lang="ru-RU" u="none" strike="noStrike" spc="0" dirty="0" smtClean="0">
                <a:effectLst/>
                <a:latin typeface="Times New Roman" pitchFamily="18" charset="0"/>
                <a:ea typeface="Times New Roman"/>
                <a:cs typeface="Times New Roman" pitchFamily="18" charset="0"/>
              </a:rPr>
              <a:t>- </a:t>
            </a:r>
            <a:r>
              <a:rPr lang="uk-UA" u="none" strike="noStrike" spc="0" dirty="0" smtClean="0">
                <a:effectLst/>
                <a:latin typeface="Times New Roman" pitchFamily="18" charset="0"/>
                <a:ea typeface="Times New Roman"/>
                <a:cs typeface="Times New Roman" pitchFamily="18" charset="0"/>
              </a:rPr>
              <a:t>менеджмент якості;</a:t>
            </a:r>
            <a:endParaRPr lang="ru-RU" u="none" strike="noStrike" spc="0" dirty="0" smtClean="0">
              <a:effectLst/>
              <a:latin typeface="Times New Roman" pitchFamily="18" charset="0"/>
              <a:ea typeface="Times New Roman"/>
              <a:cs typeface="Times New Roman" pitchFamily="18" charset="0"/>
            </a:endParaRPr>
          </a:p>
          <a:p>
            <a:pPr lvl="1" algn="just">
              <a:lnSpc>
                <a:spcPct val="110000"/>
              </a:lnSpc>
              <a:buClr>
                <a:srgbClr val="000000"/>
              </a:buClr>
              <a:buSzPts val="1050"/>
              <a:buFont typeface="+mj-lt"/>
              <a:buAutoNum type="arabicParenR"/>
              <a:tabLst>
                <a:tab pos="377825" algn="l"/>
              </a:tabLst>
            </a:pPr>
            <a:r>
              <a:rPr lang="uk-UA" u="none" strike="noStrike" spc="0" dirty="0" smtClean="0">
                <a:effectLst/>
                <a:latin typeface="Times New Roman" pitchFamily="18" charset="0"/>
                <a:ea typeface="Times New Roman"/>
                <a:cs typeface="Times New Roman" pitchFamily="18" charset="0"/>
              </a:rPr>
              <a:t>технічне регулювання вартості якості;</a:t>
            </a:r>
            <a:endParaRPr lang="ru-RU" u="none" strike="noStrike" spc="0" dirty="0" smtClean="0">
              <a:effectLst/>
              <a:latin typeface="Times New Roman" pitchFamily="18" charset="0"/>
              <a:ea typeface="Times New Roman"/>
              <a:cs typeface="Times New Roman" pitchFamily="18" charset="0"/>
            </a:endParaRPr>
          </a:p>
          <a:p>
            <a:pPr marR="12700" lvl="1" algn="just">
              <a:lnSpc>
                <a:spcPct val="110000"/>
              </a:lnSpc>
              <a:buClr>
                <a:srgbClr val="000000"/>
              </a:buClr>
              <a:buSzPts val="1050"/>
              <a:buFont typeface="+mj-lt"/>
              <a:buAutoNum type="arabicParenR"/>
              <a:tabLst>
                <a:tab pos="423545" algn="l"/>
              </a:tabLst>
            </a:pPr>
            <a:r>
              <a:rPr lang="uk-UA" u="none" strike="noStrike" spc="0" dirty="0" smtClean="0">
                <a:effectLst/>
                <a:latin typeface="Times New Roman" pitchFamily="18" charset="0"/>
                <a:ea typeface="Times New Roman"/>
                <a:cs typeface="Times New Roman" pitchFamily="18" charset="0"/>
              </a:rPr>
              <a:t>визначення вартості (ціни) забезпечення якості;</a:t>
            </a:r>
          </a:p>
          <a:p>
            <a:pPr marR="12700" lvl="1" algn="just">
              <a:lnSpc>
                <a:spcPct val="110000"/>
              </a:lnSpc>
              <a:buClr>
                <a:srgbClr val="000000"/>
              </a:buClr>
              <a:buSzPts val="1050"/>
              <a:buFont typeface="+mj-lt"/>
              <a:buAutoNum type="arabicParenR"/>
              <a:tabLst>
                <a:tab pos="423545" algn="l"/>
              </a:tabLst>
            </a:pPr>
            <a:r>
              <a:rPr lang="uk-UA" dirty="0" smtClean="0">
                <a:solidFill>
                  <a:srgbClr val="000000"/>
                </a:solidFill>
                <a:effectLst/>
                <a:latin typeface="Times New Roman" pitchFamily="18" charset="0"/>
                <a:cs typeface="Times New Roman" pitchFamily="18" charset="0"/>
              </a:rPr>
              <a:t>управління якістю довкілля;</a:t>
            </a:r>
          </a:p>
          <a:p>
            <a:pPr marR="12700" lvl="1" algn="just">
              <a:lnSpc>
                <a:spcPct val="110000"/>
              </a:lnSpc>
              <a:buClr>
                <a:srgbClr val="000000"/>
              </a:buClr>
              <a:buSzPts val="1050"/>
              <a:buFont typeface="+mj-lt"/>
              <a:buAutoNum type="arabicParenR"/>
              <a:tabLst>
                <a:tab pos="423545" algn="l"/>
              </a:tabLst>
            </a:pPr>
            <a:r>
              <a:rPr lang="uk-UA" dirty="0" smtClean="0">
                <a:solidFill>
                  <a:srgbClr val="000000"/>
                </a:solidFill>
                <a:effectLst/>
                <a:latin typeface="Times New Roman" pitchFamily="18" charset="0"/>
                <a:cs typeface="Times New Roman" pitchFamily="18" charset="0"/>
              </a:rPr>
              <a:t>маркетинг якості</a:t>
            </a:r>
            <a:endParaRPr lang="ru-RU" dirty="0" smtClean="0">
              <a:latin typeface="Times New Roman" pitchFamily="18" charset="0"/>
              <a:cs typeface="Times New Roman" pitchFamily="18" charset="0"/>
            </a:endParaRPr>
          </a:p>
          <a:p>
            <a:pPr marR="12700" lvl="1" algn="just">
              <a:lnSpc>
                <a:spcPct val="110000"/>
              </a:lnSpc>
              <a:buClr>
                <a:srgbClr val="000000"/>
              </a:buClr>
              <a:buSzPts val="1050"/>
              <a:buFont typeface="+mj-lt"/>
              <a:buAutoNum type="arabicParenR"/>
              <a:tabLst>
                <a:tab pos="423545" algn="l"/>
              </a:tabLst>
            </a:pPr>
            <a:endParaRPr lang="ru-RU" u="none" strike="noStrike" spc="0" dirty="0" smtClean="0">
              <a:effectLst/>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48454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827485770"/>
              </p:ext>
            </p:extLst>
          </p:nvPr>
        </p:nvGraphicFramePr>
        <p:xfrm>
          <a:off x="539552" y="980728"/>
          <a:ext cx="8352928" cy="5715806"/>
        </p:xfrm>
        <a:graphic>
          <a:graphicData uri="http://schemas.openxmlformats.org/drawingml/2006/table">
            <a:tbl>
              <a:tblPr firstRow="1" firstCol="1" bandRow="1"/>
              <a:tblGrid>
                <a:gridCol w="2322927"/>
                <a:gridCol w="6030001"/>
              </a:tblGrid>
              <a:tr h="255082">
                <a:tc>
                  <a:txBody>
                    <a:bodyPr/>
                    <a:lstStyle/>
                    <a:p>
                      <a:pPr marL="546100" algn="l">
                        <a:lnSpc>
                          <a:spcPts val="1270"/>
                        </a:lnSpc>
                        <a:spcAft>
                          <a:spcPts val="0"/>
                        </a:spcAft>
                      </a:pPr>
                      <a:r>
                        <a:rPr lang="uk-UA" sz="1200" dirty="0">
                          <a:effectLst/>
                          <a:latin typeface="Times New Roman" pitchFamily="18" charset="0"/>
                          <a:ea typeface="Times New Roman"/>
                          <a:cs typeface="Times New Roman" pitchFamily="18" charset="0"/>
                        </a:rPr>
                        <a:t>Показники</a:t>
                      </a:r>
                      <a:endParaRPr lang="ru-RU" sz="1200" dirty="0">
                        <a:effectLst/>
                        <a:latin typeface="Times New Roman" pitchFamily="18" charset="0"/>
                        <a:ea typeface="Times New Roman"/>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130300" algn="l">
                        <a:lnSpc>
                          <a:spcPts val="1270"/>
                        </a:lnSpc>
                        <a:spcAft>
                          <a:spcPts val="0"/>
                        </a:spcAft>
                      </a:pPr>
                      <a:r>
                        <a:rPr lang="uk-UA" sz="1200">
                          <a:effectLst/>
                          <a:latin typeface="Times New Roman" pitchFamily="18" charset="0"/>
                          <a:ea typeface="Times New Roman"/>
                          <a:cs typeface="Times New Roman" pitchFamily="18" charset="0"/>
                        </a:rPr>
                        <a:t>Характерні ознаки економічної якості</a:t>
                      </a:r>
                      <a:endParaRPr lang="ru-RU" sz="1200">
                        <a:effectLst/>
                        <a:latin typeface="Times New Roman" pitchFamily="18" charset="0"/>
                        <a:ea typeface="Times New Roman"/>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576472">
                <a:tc>
                  <a:txBody>
                    <a:bodyPr/>
                    <a:lstStyle/>
                    <a:p>
                      <a:pPr marL="76200">
                        <a:spcAft>
                          <a:spcPts val="0"/>
                        </a:spcAft>
                      </a:pPr>
                      <a:r>
                        <a:rPr lang="uk-UA" sz="1200" b="0" i="0" u="none" strike="noStrike" spc="0" dirty="0">
                          <a:solidFill>
                            <a:srgbClr val="000000"/>
                          </a:solidFill>
                          <a:effectLst/>
                          <a:latin typeface="Times New Roman" pitchFamily="18" charset="0"/>
                          <a:ea typeface="Arial Unicode MS"/>
                          <a:cs typeface="Times New Roman" pitchFamily="18" charset="0"/>
                        </a:rPr>
                        <a:t>Менеджмент якості та системи якості</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200" dirty="0">
                          <a:solidFill>
                            <a:srgbClr val="000000"/>
                          </a:solidFill>
                          <a:effectLst/>
                          <a:latin typeface="Times New Roman" pitchFamily="18" charset="0"/>
                          <a:cs typeface="Times New Roman" pitchFamily="18" charset="0"/>
                        </a:rPr>
                        <a:t>Доцільність впровадження на вітчизняних аграрних підприємствах систем управління якістю (СУЯ) на основі міжнародних стандартів </a:t>
                      </a:r>
                      <a:r>
                        <a:rPr lang="en-US" sz="1200" dirty="0">
                          <a:solidFill>
                            <a:srgbClr val="000000"/>
                          </a:solidFill>
                          <a:effectLst/>
                          <a:latin typeface="Times New Roman" pitchFamily="18" charset="0"/>
                          <a:cs typeface="Times New Roman" pitchFamily="18" charset="0"/>
                        </a:rPr>
                        <a:t>ISO </a:t>
                      </a:r>
                      <a:r>
                        <a:rPr lang="uk-UA" sz="1200" dirty="0">
                          <a:solidFill>
                            <a:srgbClr val="000000"/>
                          </a:solidFill>
                          <a:effectLst/>
                          <a:latin typeface="Times New Roman" pitchFamily="18" charset="0"/>
                          <a:cs typeface="Times New Roman" pitchFamily="18" charset="0"/>
                        </a:rPr>
                        <a:t>серії </a:t>
                      </a:r>
                      <a:r>
                        <a:rPr lang="ru-RU" sz="1200" dirty="0">
                          <a:solidFill>
                            <a:srgbClr val="000000"/>
                          </a:solidFill>
                          <a:effectLst/>
                          <a:latin typeface="Times New Roman" pitchFamily="18" charset="0"/>
                          <a:cs typeface="Times New Roman" pitchFamily="18" charset="0"/>
                        </a:rPr>
                        <a:t>9000, </a:t>
                      </a:r>
                      <a:r>
                        <a:rPr lang="uk-UA" sz="1200" dirty="0">
                          <a:solidFill>
                            <a:srgbClr val="000000"/>
                          </a:solidFill>
                          <a:effectLst/>
                          <a:latin typeface="Times New Roman" pitchFamily="18" charset="0"/>
                          <a:cs typeface="Times New Roman" pitchFamily="18" charset="0"/>
                        </a:rPr>
                        <a:t>які передбачають управління якістю на етапах проектування, розробки процесів, виготовлення продукції. Дані стандарти безпосередньо не адаптовані до аграрної сфери, що треба методично зробити самому підприємству, враховуючи специфіку своєї діяльності, а також рекомендації міжнародних організацій, які мають причетність до харчового виробництва, зокрема </a:t>
                      </a:r>
                      <a:r>
                        <a:rPr lang="en-US" sz="1200" dirty="0">
                          <a:solidFill>
                            <a:srgbClr val="000000"/>
                          </a:solidFill>
                          <a:effectLst/>
                          <a:latin typeface="Times New Roman" pitchFamily="18" charset="0"/>
                          <a:cs typeface="Times New Roman" pitchFamily="18" charset="0"/>
                        </a:rPr>
                        <a:t>FAO</a:t>
                      </a:r>
                      <a:r>
                        <a:rPr lang="uk-UA" sz="1200" dirty="0">
                          <a:solidFill>
                            <a:srgbClr val="000000"/>
                          </a:solidFill>
                          <a:effectLst/>
                          <a:latin typeface="Times New Roman" pitchFamily="18" charset="0"/>
                          <a:cs typeface="Times New Roman" pitchFamily="18" charset="0"/>
                        </a:rPr>
                        <a:t>, Комісії </a:t>
                      </a:r>
                      <a:r>
                        <a:rPr lang="en-US" sz="1200" dirty="0">
                          <a:solidFill>
                            <a:srgbClr val="000000"/>
                          </a:solidFill>
                          <a:effectLst/>
                          <a:latin typeface="Times New Roman" pitchFamily="18" charset="0"/>
                          <a:cs typeface="Times New Roman" pitchFamily="18" charset="0"/>
                        </a:rPr>
                        <a:t>Codex </a:t>
                      </a:r>
                      <a:r>
                        <a:rPr lang="en-US" sz="1200" dirty="0" err="1">
                          <a:solidFill>
                            <a:srgbClr val="000000"/>
                          </a:solidFill>
                          <a:effectLst/>
                          <a:latin typeface="Times New Roman" pitchFamily="18" charset="0"/>
                          <a:cs typeface="Times New Roman" pitchFamily="18" charset="0"/>
                        </a:rPr>
                        <a:t>Alimentarius</a:t>
                      </a:r>
                      <a:r>
                        <a:rPr lang="en-US" sz="1200" dirty="0">
                          <a:solidFill>
                            <a:srgbClr val="000000"/>
                          </a:solidFill>
                          <a:effectLst/>
                          <a:latin typeface="Times New Roman" pitchFamily="18" charset="0"/>
                          <a:cs typeface="Times New Roman" pitchFamily="18" charset="0"/>
                        </a:rPr>
                        <a:t> </a:t>
                      </a:r>
                      <a:r>
                        <a:rPr lang="uk-UA" sz="1200" dirty="0">
                          <a:solidFill>
                            <a:srgbClr val="000000"/>
                          </a:solidFill>
                          <a:effectLst/>
                          <a:latin typeface="Times New Roman" pitchFamily="18" charset="0"/>
                          <a:cs typeface="Times New Roman" pitchFamily="18" charset="0"/>
                        </a:rPr>
                        <a:t>та інших</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04249">
                <a:tc>
                  <a:txBody>
                    <a:bodyPr/>
                    <a:lstStyle/>
                    <a:p>
                      <a:pPr marL="76200">
                        <a:spcAft>
                          <a:spcPts val="0"/>
                        </a:spcAft>
                      </a:pPr>
                      <a:r>
                        <a:rPr lang="uk-UA" sz="1200">
                          <a:solidFill>
                            <a:srgbClr val="000000"/>
                          </a:solidFill>
                          <a:effectLst/>
                          <a:latin typeface="Times New Roman" pitchFamily="18" charset="0"/>
                          <a:cs typeface="Times New Roman" pitchFamily="18" charset="0"/>
                        </a:rPr>
                        <a:t>Технічне регулювання вартості якості</a:t>
                      </a:r>
                      <a:endParaRPr lang="ru-RU" sz="120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200" dirty="0">
                          <a:solidFill>
                            <a:srgbClr val="000000"/>
                          </a:solidFill>
                          <a:effectLst/>
                          <a:latin typeface="Times New Roman" pitchFamily="18" charset="0"/>
                          <a:cs typeface="Times New Roman" pitchFamily="18" charset="0"/>
                        </a:rPr>
                        <a:t>Модернізація парку техніки на рівні окремих сільськогосподарських підприємств (відповідних програм на державному рівні в Україні не існує), що дозволить підвищити продуктивність праці та знизити собівартість аграрної продукції. Впровадження інноваційних технологій у систему аграрного господарювання або оновлення традиційних на нових засадах. Закупівля та використання високопродуктивного селекційного матеріалу </a:t>
                      </a:r>
                      <a:r>
                        <a:rPr lang="uk-UA" sz="1200" dirty="0" smtClean="0">
                          <a:solidFill>
                            <a:srgbClr val="000000"/>
                          </a:solidFill>
                          <a:effectLst/>
                          <a:latin typeface="Times New Roman" pitchFamily="18" charset="0"/>
                          <a:cs typeface="Times New Roman" pitchFamily="18" charset="0"/>
                        </a:rPr>
                        <a:t>рослинництва</a:t>
                      </a:r>
                      <a:r>
                        <a:rPr lang="uk-UA" sz="1200" dirty="0">
                          <a:solidFill>
                            <a:srgbClr val="000000"/>
                          </a:solidFill>
                          <a:effectLst/>
                          <a:latin typeface="Times New Roman" pitchFamily="18" charset="0"/>
                          <a:cs typeface="Times New Roman" pitchFamily="18" charset="0"/>
                        </a:rPr>
                        <a:t>, садівництва, сучасних порід тварин, що відрізняються напрямом продуктивності для тваринництва</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103531">
                <a:tc>
                  <a:txBody>
                    <a:bodyPr/>
                    <a:lstStyle/>
                    <a:p>
                      <a:pPr marL="76200">
                        <a:spcAft>
                          <a:spcPts val="0"/>
                        </a:spcAft>
                      </a:pPr>
                      <a:r>
                        <a:rPr lang="uk-UA" sz="1200">
                          <a:solidFill>
                            <a:srgbClr val="000000"/>
                          </a:solidFill>
                          <a:effectLst/>
                          <a:latin typeface="Times New Roman" pitchFamily="18" charset="0"/>
                          <a:cs typeface="Times New Roman" pitchFamily="18" charset="0"/>
                        </a:rPr>
                        <a:t>Визначення вартості (ціни) якості</a:t>
                      </a:r>
                      <a:endParaRPr lang="ru-RU" sz="120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200" dirty="0">
                          <a:solidFill>
                            <a:srgbClr val="000000"/>
                          </a:solidFill>
                          <a:effectLst/>
                          <a:latin typeface="Times New Roman" pitchFamily="18" charset="0"/>
                          <a:cs typeface="Times New Roman" pitchFamily="18" charset="0"/>
                        </a:rPr>
                        <a:t>Управління фінансами, що залучені на рівні підприємства до процесів, пов'язаних із забезпеченням та підвищенням якості, зокрема визначення термінів окупності витрат на якість, фінансових зв'язків із прибутком, оцінювання ефективності діючих систем управління якістю на підприємстві тощо. Розрахунок оптимальної вартості якості на конкретному етапі розвитку аграрного підприємства</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88236">
                <a:tc>
                  <a:txBody>
                    <a:bodyPr/>
                    <a:lstStyle/>
                    <a:p>
                      <a:pPr marL="76200">
                        <a:spcAft>
                          <a:spcPts val="0"/>
                        </a:spcAft>
                      </a:pPr>
                      <a:r>
                        <a:rPr lang="uk-UA" sz="1200">
                          <a:solidFill>
                            <a:srgbClr val="000000"/>
                          </a:solidFill>
                          <a:effectLst/>
                          <a:latin typeface="Times New Roman" pitchFamily="18" charset="0"/>
                          <a:cs typeface="Times New Roman" pitchFamily="18" charset="0"/>
                        </a:rPr>
                        <a:t>Управління якістю навколишнього природного середовища</a:t>
                      </a:r>
                      <a:endParaRPr lang="ru-RU" sz="120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200" dirty="0" err="1">
                          <a:solidFill>
                            <a:srgbClr val="000000"/>
                          </a:solidFill>
                          <a:effectLst/>
                          <a:latin typeface="Times New Roman" pitchFamily="18" charset="0"/>
                          <a:cs typeface="Times New Roman" pitchFamily="18" charset="0"/>
                        </a:rPr>
                        <a:t>Еколого-економічна</a:t>
                      </a:r>
                      <a:r>
                        <a:rPr lang="uk-UA" sz="1200" dirty="0">
                          <a:solidFill>
                            <a:srgbClr val="000000"/>
                          </a:solidFill>
                          <a:effectLst/>
                          <a:latin typeface="Times New Roman" pitchFamily="18" charset="0"/>
                          <a:cs typeface="Times New Roman" pitchFamily="18" charset="0"/>
                        </a:rPr>
                        <a:t> оцінка стану землекористування та використання земельних угідь, </a:t>
                      </a:r>
                      <a:r>
                        <a:rPr lang="uk-UA" sz="1200" dirty="0" err="1">
                          <a:solidFill>
                            <a:srgbClr val="000000"/>
                          </a:solidFill>
                          <a:effectLst/>
                          <a:latin typeface="Times New Roman" pitchFamily="18" charset="0"/>
                          <a:cs typeface="Times New Roman" pitchFamily="18" charset="0"/>
                        </a:rPr>
                        <a:t>екологізація</a:t>
                      </a:r>
                      <a:r>
                        <a:rPr lang="uk-UA" sz="1200" dirty="0">
                          <a:solidFill>
                            <a:srgbClr val="000000"/>
                          </a:solidFill>
                          <a:effectLst/>
                          <a:latin typeface="Times New Roman" pitchFamily="18" charset="0"/>
                          <a:cs typeface="Times New Roman" pitchFamily="18" charset="0"/>
                        </a:rPr>
                        <a:t> системи землеробства, тваринництва на рівні аграрного підприємства, екологічна оцінка </a:t>
                      </a:r>
                      <a:r>
                        <a:rPr lang="uk-UA" sz="1200" dirty="0" err="1">
                          <a:solidFill>
                            <a:srgbClr val="000000"/>
                          </a:solidFill>
                          <a:effectLst/>
                          <a:latin typeface="Times New Roman" pitchFamily="18" charset="0"/>
                          <a:cs typeface="Times New Roman" pitchFamily="18" charset="0"/>
                        </a:rPr>
                        <a:t>агроландшафтів</a:t>
                      </a:r>
                      <a:r>
                        <a:rPr lang="uk-UA" sz="1200" dirty="0">
                          <a:solidFill>
                            <a:srgbClr val="000000"/>
                          </a:solidFill>
                          <a:effectLst/>
                          <a:latin typeface="Times New Roman" pitchFamily="18" charset="0"/>
                          <a:cs typeface="Times New Roman" pitchFamily="18" charset="0"/>
                        </a:rPr>
                        <a:t>. Поєднання традиційного та біологічного рослинництва як екологічно безпечного</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788236">
                <a:tc>
                  <a:txBody>
                    <a:bodyPr/>
                    <a:lstStyle/>
                    <a:p>
                      <a:pPr marL="76200">
                        <a:spcAft>
                          <a:spcPts val="0"/>
                        </a:spcAft>
                      </a:pPr>
                      <a:r>
                        <a:rPr lang="uk-UA" sz="1200">
                          <a:solidFill>
                            <a:srgbClr val="000000"/>
                          </a:solidFill>
                          <a:effectLst/>
                          <a:latin typeface="Times New Roman" pitchFamily="18" charset="0"/>
                          <a:cs typeface="Times New Roman" pitchFamily="18" charset="0"/>
                        </a:rPr>
                        <a:t>Маркетинг якості</a:t>
                      </a:r>
                      <a:endParaRPr lang="ru-RU" sz="120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spcAft>
                          <a:spcPts val="0"/>
                        </a:spcAft>
                      </a:pPr>
                      <a:r>
                        <a:rPr lang="uk-UA" sz="1200" dirty="0">
                          <a:solidFill>
                            <a:srgbClr val="000000"/>
                          </a:solidFill>
                          <a:effectLst/>
                          <a:latin typeface="Times New Roman" pitchFamily="18" charset="0"/>
                          <a:cs typeface="Times New Roman" pitchFamily="18" charset="0"/>
                        </a:rPr>
                        <a:t>Постійний моніторинг та дослідження змін відповідного аграрного ринку. Важливість вибору сегменту ринку, де оновлена за якістю продукція конкретного аграрного підприємства буде реалізуватись з найбільшою економічною віддачею, зокрема у формі зростання продаж</a:t>
                      </a:r>
                      <a:endParaRPr lang="ru-RU" sz="1200" dirty="0">
                        <a:solidFill>
                          <a:srgbClr val="000000"/>
                        </a:solidFill>
                        <a:effectLst/>
                        <a:latin typeface="Times New Roman" pitchFamily="18" charset="0"/>
                        <a:cs typeface="Times New Roman" pitchFamily="18" charset="0"/>
                      </a:endParaRPr>
                    </a:p>
                  </a:txBody>
                  <a:tcPr marL="4334" marR="43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5" name="Прямоугольник 4"/>
          <p:cNvSpPr/>
          <p:nvPr/>
        </p:nvSpPr>
        <p:spPr>
          <a:xfrm>
            <a:off x="539552" y="10490"/>
            <a:ext cx="7992888" cy="646331"/>
          </a:xfrm>
          <a:prstGeom prst="rect">
            <a:avLst/>
          </a:prstGeom>
        </p:spPr>
        <p:txBody>
          <a:bodyPr wrap="square">
            <a:spAutoFit/>
          </a:bodyPr>
          <a:lstStyle/>
          <a:p>
            <a:pPr algn="ctr"/>
            <a:r>
              <a:rPr lang="uk-UA" b="1" dirty="0"/>
              <a:t>Перспективи формування показників економічної якості в діяльності вітчизняного аграрного підприємства</a:t>
            </a:r>
            <a:endParaRPr lang="ru-RU" b="1" dirty="0"/>
          </a:p>
        </p:txBody>
      </p:sp>
    </p:spTree>
    <p:extLst>
      <p:ext uri="{BB962C8B-B14F-4D97-AF65-F5344CB8AC3E}">
        <p14:creationId xmlns:p14="http://schemas.microsoft.com/office/powerpoint/2010/main" val="2791800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План лекції</a:t>
            </a:r>
            <a:endParaRPr lang="ru-RU" dirty="0"/>
          </a:p>
        </p:txBody>
      </p:sp>
      <p:sp>
        <p:nvSpPr>
          <p:cNvPr id="3" name="Объект 2"/>
          <p:cNvSpPr>
            <a:spLocks noGrp="1"/>
          </p:cNvSpPr>
          <p:nvPr>
            <p:ph idx="1"/>
          </p:nvPr>
        </p:nvSpPr>
        <p:spPr/>
        <p:txBody>
          <a:bodyPr/>
          <a:lstStyle/>
          <a:p>
            <a:pPr marL="514350" indent="-514350">
              <a:buAutoNum type="arabicPeriod"/>
            </a:pPr>
            <a:r>
              <a:rPr lang="uk-UA" dirty="0" smtClean="0"/>
              <a:t>Значимість якості у формуванні потенціалу агропромислового виробництва.</a:t>
            </a:r>
          </a:p>
          <a:p>
            <a:pPr marL="514350" indent="-514350">
              <a:buAutoNum type="arabicPeriod"/>
            </a:pPr>
            <a:r>
              <a:rPr lang="uk-UA" dirty="0" smtClean="0"/>
              <a:t>Управління якістю аграрного виробництва.</a:t>
            </a:r>
          </a:p>
          <a:p>
            <a:pPr marL="514350" indent="-514350">
              <a:buAutoNum type="arabicPeriod"/>
            </a:pPr>
            <a:r>
              <a:rPr lang="uk-UA" dirty="0" smtClean="0"/>
              <a:t>Основні напрямки підвищення якості сільськогосподарської продукції (логістична та маркетингова складові)</a:t>
            </a:r>
          </a:p>
          <a:p>
            <a:pPr marL="514350" indent="-514350">
              <a:buAutoNum type="arabicPeriod"/>
            </a:pPr>
            <a:endParaRPr lang="ru-RU" dirty="0"/>
          </a:p>
        </p:txBody>
      </p:sp>
    </p:spTree>
    <p:extLst>
      <p:ext uri="{BB962C8B-B14F-4D97-AF65-F5344CB8AC3E}">
        <p14:creationId xmlns:p14="http://schemas.microsoft.com/office/powerpoint/2010/main" val="3011093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784976" cy="6192688"/>
          </a:xfrm>
        </p:spPr>
        <p:txBody>
          <a:bodyPr>
            <a:noAutofit/>
          </a:bodyPr>
          <a:lstStyle/>
          <a:p>
            <a:pPr marR="12700" indent="228600" algn="just">
              <a:spcAft>
                <a:spcPts val="0"/>
              </a:spcAft>
            </a:pPr>
            <a:r>
              <a:rPr lang="uk-UA" sz="1800" dirty="0" smtClean="0">
                <a:solidFill>
                  <a:srgbClr val="000000"/>
                </a:solidFill>
                <a:effectLst/>
                <a:latin typeface="Times New Roman" pitchFamily="18" charset="0"/>
                <a:cs typeface="Times New Roman" pitchFamily="18" charset="0"/>
              </a:rPr>
              <a:t>Використання оновлених методичних підходів, пов'язаних із тотальним підвищення якості на вітчизняних аграрних підприємствах сприятиме підвищенню рівня якості та конкурентоспроможності аграрної продукції, підвищить показники виробництва продукції на гектар оброблюваної площі, що корелює із вартістю продовольчої продукції, дозволить їй рівноправно виходити на зовнішні ринки та одночасно задовольняти підвищені споживчі вимови вітчизняних споживачів. Водночас, значення підвищення якості аграрної продукції полягає в тому, що недостатній рівень якості має негативні економічні, соціальні та екологічні наслідки:</a:t>
            </a:r>
            <a:r>
              <a:rPr lang="uk-UA" sz="1800" dirty="0" smtClean="0">
                <a:effectLst/>
                <a:latin typeface="Times New Roman" pitchFamily="18" charset="0"/>
                <a:ea typeface="Times New Roman"/>
                <a:cs typeface="Times New Roman" pitchFamily="18" charset="0"/>
              </a:rPr>
              <a:t>- економічні наслідки полягають у зменшенні прибутків підприємства, відповідних втратах матеріальних і трудових ресурсів, затрачених на виготовлення, транспортування і зберігання недоброякісної аграрної продукції, додаткові витрати на ремонт техніки, усунення окремих невідповідностей тощо;</a:t>
            </a:r>
            <a:endParaRPr lang="ru-RU" sz="1800" dirty="0" smtClean="0">
              <a:effectLst/>
              <a:latin typeface="Times New Roman" pitchFamily="18" charset="0"/>
              <a:ea typeface="Times New Roman"/>
              <a:cs typeface="Times New Roman" pitchFamily="18" charset="0"/>
            </a:endParaRPr>
          </a:p>
          <a:p>
            <a:pPr marR="12700" lvl="0" algn="just">
              <a:buClr>
                <a:srgbClr val="000000"/>
              </a:buClr>
              <a:buSzPts val="1050"/>
              <a:buFont typeface="Symbol"/>
              <a:buChar char="-"/>
              <a:tabLst>
                <a:tab pos="454025" algn="l"/>
              </a:tabLst>
            </a:pPr>
            <a:r>
              <a:rPr lang="uk-UA" sz="1800" u="none" strike="noStrike" spc="0" dirty="0" smtClean="0">
                <a:effectLst/>
                <a:latin typeface="Times New Roman" pitchFamily="18" charset="0"/>
                <a:ea typeface="Times New Roman"/>
                <a:cs typeface="Times New Roman" pitchFamily="18" charset="0"/>
              </a:rPr>
              <a:t>соціальні наслідки проявляються у зниженні темпів зростання доброту населення, зниження культури виробництва та споживання, падінні престижу вітчизняних аграрних товаровиробників та підприємств переробних галузей, насамперед на внутрішньому ринку та деяких інших аспектах;</a:t>
            </a:r>
            <a:endParaRPr lang="ru-RU" sz="1800" u="none" strike="noStrike" spc="0" dirty="0" smtClean="0">
              <a:effectLst/>
              <a:latin typeface="Times New Roman" pitchFamily="18" charset="0"/>
              <a:ea typeface="Times New Roman"/>
              <a:cs typeface="Times New Roman" pitchFamily="18" charset="0"/>
            </a:endParaRPr>
          </a:p>
          <a:p>
            <a:pPr algn="just"/>
            <a:r>
              <a:rPr lang="uk-UA" sz="1800" dirty="0" smtClean="0">
                <a:solidFill>
                  <a:srgbClr val="000000"/>
                </a:solidFill>
                <a:effectLst/>
                <a:latin typeface="Times New Roman" pitchFamily="18" charset="0"/>
                <a:cs typeface="Times New Roman" pitchFamily="18" charset="0"/>
              </a:rPr>
              <a:t>екологічні наслідки - запобігання збитків навколишньому природному середовищу в умовах ризиків аграрної діяльності (що мають як об'єктивне, так і суб'єктивне походження), також додаткові витрати підприємств на відновлення ґрунтів, залучених до сільського господарювання, відновлення природних ландшафтів, очищення природних водойм, що використовуються у сфері тваринництва, зокрема рибницьких господарств тощо.</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6548913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endParaRPr lang="uk-UA" b="1" dirty="0" smtClean="0"/>
          </a:p>
          <a:p>
            <a:pPr algn="ctr"/>
            <a:endParaRPr lang="uk-UA" b="1" dirty="0"/>
          </a:p>
          <a:p>
            <a:pPr algn="ctr"/>
            <a:r>
              <a:rPr lang="uk-UA" b="1" dirty="0" smtClean="0"/>
              <a:t>Дякую за увагу! </a:t>
            </a:r>
            <a:endParaRPr lang="ru-RU" b="1" dirty="0"/>
          </a:p>
        </p:txBody>
      </p:sp>
    </p:spTree>
    <p:extLst>
      <p:ext uri="{BB962C8B-B14F-4D97-AF65-F5344CB8AC3E}">
        <p14:creationId xmlns:p14="http://schemas.microsoft.com/office/powerpoint/2010/main" val="3969464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uk-UA" dirty="0" smtClean="0"/>
          </a:p>
          <a:p>
            <a:pPr marL="0" indent="0" algn="ctr">
              <a:buNone/>
            </a:pPr>
            <a:endParaRPr lang="uk-UA" dirty="0"/>
          </a:p>
          <a:p>
            <a:pPr marL="0" indent="0" algn="ctr">
              <a:buNone/>
            </a:pPr>
            <a:r>
              <a:rPr lang="uk-UA" b="1" dirty="0" smtClean="0"/>
              <a:t>1. Значимість якості у формуванні потенціалу агропромислового виробництва.</a:t>
            </a:r>
          </a:p>
          <a:p>
            <a:pPr marL="0" indent="0">
              <a:buNone/>
            </a:pPr>
            <a:endParaRPr lang="ru-RU" dirty="0"/>
          </a:p>
        </p:txBody>
      </p:sp>
    </p:spTree>
    <p:extLst>
      <p:ext uri="{BB962C8B-B14F-4D97-AF65-F5344CB8AC3E}">
        <p14:creationId xmlns:p14="http://schemas.microsoft.com/office/powerpoint/2010/main" val="1756596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7500" lnSpcReduction="20000"/>
          </a:bodyPr>
          <a:lstStyle/>
          <a:p>
            <a:pPr marL="0" indent="0" algn="just">
              <a:buNone/>
            </a:pPr>
            <a:r>
              <a:rPr lang="uk-UA" dirty="0" smtClean="0">
                <a:solidFill>
                  <a:srgbClr val="000000"/>
                </a:solidFill>
                <a:effectLst/>
                <a:latin typeface="Arial Unicode MS"/>
              </a:rPr>
              <a:t>          Розвиток аграрної сфери як складної за структурою, багатоаспектної за функціонування та цільовим призначенням в умовах сучасної економіки України є одним із соціально-економічних пріоритетів. Вагомим аспектом є створення й постійне відтворення сукупного аграрного продукту як стратегічно орієнтованого, соціально необхідного та економічно доцільного. Рівень якості та безпечності аграрної продукції </a:t>
            </a:r>
            <a:r>
              <a:rPr lang="ru-RU" dirty="0" smtClean="0">
                <a:solidFill>
                  <a:srgbClr val="000000"/>
                </a:solidFill>
                <a:effectLst/>
                <a:latin typeface="Arial Unicode MS"/>
              </a:rPr>
              <a:t>- </a:t>
            </a:r>
            <a:r>
              <a:rPr lang="uk-UA" dirty="0" smtClean="0">
                <a:solidFill>
                  <a:srgbClr val="000000"/>
                </a:solidFill>
                <a:effectLst/>
                <a:latin typeface="Arial Unicode MS"/>
              </a:rPr>
              <a:t>визначальна характеристика, яка відображає сучасні суспільні потреби й формує виробничі цінності нового покоління, в основі яких перебуває уміле поєднання комерційного інтересу товаровиробників-аграріїв і потреб суспільства у якісній сільськогосподарській сировині та відповідних харчових продуктах. Важливим є також вихід конкурентоспроможної вітчизняної аграрної продукції на світові, зокрема європейські ринки.</a:t>
            </a:r>
            <a:endParaRPr lang="ru-RU" dirty="0"/>
          </a:p>
        </p:txBody>
      </p:sp>
    </p:spTree>
    <p:extLst>
      <p:ext uri="{BB962C8B-B14F-4D97-AF65-F5344CB8AC3E}">
        <p14:creationId xmlns:p14="http://schemas.microsoft.com/office/powerpoint/2010/main" val="3126818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548680"/>
            <a:ext cx="8229600" cy="6120680"/>
          </a:xfrm>
        </p:spPr>
        <p:txBody>
          <a:bodyPr>
            <a:normAutofit fontScale="77500" lnSpcReduction="20000"/>
          </a:bodyPr>
          <a:lstStyle/>
          <a:p>
            <a:pPr marL="0" indent="0" algn="just">
              <a:buNone/>
            </a:pPr>
            <a:r>
              <a:rPr lang="uk-UA" dirty="0" smtClean="0">
                <a:solidFill>
                  <a:srgbClr val="000000"/>
                </a:solidFill>
                <a:effectLst/>
                <a:latin typeface="Arial Unicode MS"/>
              </a:rPr>
              <a:t>           Процеси формування аграрного продукту за технічно регламентованими параметрами якості та безпечності в сучасних умовах господарювання на рівні національного аграрного сектора детерміновані й потребують ефективних управлінських рішень із залученням відповідних інституціональних структур з одночасними ринковими орієнтирами вільного комерційного вибору. Аналіз процесів управління якістю й екологічною безпечністю аграрної продукції як кінцевого етапу вітчизняного аграрного виробництва дозволяє стверджувати про значну кількість проблем, пов'язаних із складністю нормативно-технічного забезпечення усіх сільськогосподарських процесів і потребує розробки сучасних принципів менеджменту. Тому, тематика авторського дослідження актуальна як у методологічному аспекті, так і в методичному відображенні у практиці вітчизняного аграрного господарювання</a:t>
            </a:r>
            <a:r>
              <a:rPr lang="ru-RU" dirty="0" smtClean="0">
                <a:solidFill>
                  <a:srgbClr val="000000"/>
                </a:solidFill>
                <a:effectLst/>
                <a:latin typeface="Arial Unicode MS"/>
              </a:rPr>
              <a:t>.</a:t>
            </a:r>
            <a:endParaRPr lang="ru-RU" dirty="0"/>
          </a:p>
        </p:txBody>
      </p:sp>
    </p:spTree>
    <p:extLst>
      <p:ext uri="{BB962C8B-B14F-4D97-AF65-F5344CB8AC3E}">
        <p14:creationId xmlns:p14="http://schemas.microsoft.com/office/powerpoint/2010/main" val="1839159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45624" cy="5793507"/>
          </a:xfrm>
        </p:spPr>
        <p:txBody>
          <a:bodyPr>
            <a:normAutofit lnSpcReduction="10000"/>
          </a:bodyPr>
          <a:lstStyle/>
          <a:p>
            <a:pPr marR="12700" indent="0" algn="just">
              <a:lnSpc>
                <a:spcPct val="120000"/>
              </a:lnSpc>
              <a:spcAft>
                <a:spcPts val="0"/>
              </a:spcAft>
              <a:buNone/>
              <a:tabLst>
                <a:tab pos="1402080" algn="l"/>
                <a:tab pos="2374265" algn="l"/>
              </a:tabLst>
            </a:pPr>
            <a:r>
              <a:rPr lang="uk-UA" sz="2000" dirty="0" smtClean="0">
                <a:effectLst/>
                <a:latin typeface="Times New Roman" pitchFamily="18" charset="0"/>
                <a:ea typeface="Times New Roman"/>
                <a:cs typeface="Times New Roman" pitchFamily="18" charset="0"/>
              </a:rPr>
              <a:t>          Перспективи відтворення вітчизняного аграрного сектора на нових засадах слід розглядати як створення сукупного агарного продукту високої якості та екологічної безпечності, що корелює із сучасними європейськими та світовими принципами. </a:t>
            </a:r>
          </a:p>
          <a:p>
            <a:pPr marR="12700" indent="0" algn="just">
              <a:lnSpc>
                <a:spcPct val="120000"/>
              </a:lnSpc>
              <a:spcAft>
                <a:spcPts val="0"/>
              </a:spcAft>
              <a:buNone/>
              <a:tabLst>
                <a:tab pos="1402080" algn="l"/>
                <a:tab pos="2374265" algn="l"/>
              </a:tabLst>
            </a:pPr>
            <a:r>
              <a:rPr lang="uk-UA" sz="2000" b="1" i="1" dirty="0">
                <a:latin typeface="Times New Roman" pitchFamily="18" charset="0"/>
                <a:ea typeface="Times New Roman"/>
                <a:cs typeface="Times New Roman" pitchFamily="18" charset="0"/>
              </a:rPr>
              <a:t> </a:t>
            </a:r>
            <a:r>
              <a:rPr lang="uk-UA" sz="2000" b="1" i="1" dirty="0" smtClean="0">
                <a:latin typeface="Times New Roman" pitchFamily="18" charset="0"/>
                <a:ea typeface="Times New Roman"/>
                <a:cs typeface="Times New Roman" pitchFamily="18" charset="0"/>
              </a:rPr>
              <a:t>          </a:t>
            </a:r>
            <a:r>
              <a:rPr lang="uk-UA" sz="2000" b="1" i="1" dirty="0" smtClean="0">
                <a:effectLst/>
                <a:latin typeface="Times New Roman" pitchFamily="18" charset="0"/>
                <a:ea typeface="Times New Roman"/>
                <a:cs typeface="Times New Roman" pitchFamily="18" charset="0"/>
              </a:rPr>
              <a:t>Сукупний аграрний продукт </a:t>
            </a:r>
            <a:r>
              <a:rPr lang="uk-UA" sz="2000" dirty="0" smtClean="0">
                <a:effectLst/>
                <a:latin typeface="Times New Roman" pitchFamily="18" charset="0"/>
                <a:ea typeface="Times New Roman"/>
                <a:cs typeface="Times New Roman" pitchFamily="18" charset="0"/>
              </a:rPr>
              <a:t>є складною системою, що відображає процеси та результат сільськогосподарської діяльності, охоплює природні, матеріально-технічні та людські ресурси, задіяні в основних </a:t>
            </a:r>
            <a:r>
              <a:rPr lang="uk-UA" sz="2000" dirty="0" err="1" smtClean="0">
                <a:effectLst/>
                <a:latin typeface="Times New Roman" pitchFamily="18" charset="0"/>
                <a:ea typeface="Times New Roman"/>
                <a:cs typeface="Times New Roman" pitchFamily="18" charset="0"/>
              </a:rPr>
              <a:t>агровиробничих</a:t>
            </a:r>
            <a:r>
              <a:rPr lang="uk-UA" sz="2000" dirty="0" smtClean="0">
                <a:effectLst/>
                <a:latin typeface="Times New Roman" pitchFamily="18" charset="0"/>
                <a:ea typeface="Times New Roman"/>
                <a:cs typeface="Times New Roman" pitchFamily="18" charset="0"/>
              </a:rPr>
              <a:t> циклах, відшкодовує (з певною періодичністю) інфраструктурні	елементи	аграрного </a:t>
            </a:r>
            <a:r>
              <a:rPr lang="uk-UA" sz="2000" dirty="0" smtClean="0">
                <a:solidFill>
                  <a:srgbClr val="000000"/>
                </a:solidFill>
                <a:effectLst/>
                <a:latin typeface="Times New Roman" pitchFamily="18" charset="0"/>
                <a:cs typeface="Times New Roman" pitchFamily="18" charset="0"/>
              </a:rPr>
              <a:t>господарювання, створюючи аграрну продукцію. </a:t>
            </a:r>
          </a:p>
          <a:p>
            <a:pPr marR="12700" indent="0" algn="just">
              <a:lnSpc>
                <a:spcPct val="120000"/>
              </a:lnSpc>
              <a:spcAft>
                <a:spcPts val="0"/>
              </a:spcAft>
              <a:buNone/>
              <a:tabLst>
                <a:tab pos="1402080" algn="l"/>
                <a:tab pos="2374265" algn="l"/>
              </a:tabLst>
            </a:pPr>
            <a:r>
              <a:rPr lang="uk-UA" sz="2000" dirty="0">
                <a:solidFill>
                  <a:srgbClr val="000000"/>
                </a:solidFill>
                <a:latin typeface="Times New Roman" pitchFamily="18" charset="0"/>
                <a:cs typeface="Times New Roman" pitchFamily="18" charset="0"/>
              </a:rPr>
              <a:t> </a:t>
            </a:r>
            <a:r>
              <a:rPr lang="uk-UA" sz="2000" dirty="0" smtClean="0">
                <a:solidFill>
                  <a:srgbClr val="000000"/>
                </a:solidFill>
                <a:latin typeface="Times New Roman" pitchFamily="18" charset="0"/>
                <a:cs typeface="Times New Roman" pitchFamily="18" charset="0"/>
              </a:rPr>
              <a:t>          </a:t>
            </a:r>
            <a:r>
              <a:rPr lang="uk-UA" sz="2000" b="1" i="1" dirty="0" smtClean="0">
                <a:solidFill>
                  <a:srgbClr val="000000"/>
                </a:solidFill>
                <a:effectLst/>
                <a:latin typeface="Times New Roman" pitchFamily="18" charset="0"/>
                <a:cs typeface="Times New Roman" pitchFamily="18" charset="0"/>
              </a:rPr>
              <a:t>Основним змістом розвитку системи аграрного господарювання </a:t>
            </a:r>
            <a:r>
              <a:rPr lang="uk-UA" sz="2000" dirty="0" smtClean="0">
                <a:solidFill>
                  <a:srgbClr val="000000"/>
                </a:solidFill>
                <a:effectLst/>
                <a:latin typeface="Times New Roman" pitchFamily="18" charset="0"/>
                <a:cs typeface="Times New Roman" pitchFamily="18" charset="0"/>
              </a:rPr>
              <a:t>є виробництво, підтримування на необхідному якісному рівні складових формування властивостей сукупного аграрного продукту (на основі поєднання процесів державного управління й ринкового саморегулювання) та комерційна реалізація кінцевої продукції </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07610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endParaRPr lang="uk-UA" dirty="0" smtClean="0"/>
          </a:p>
          <a:p>
            <a:pPr marL="0" indent="0" algn="ctr">
              <a:buNone/>
            </a:pPr>
            <a:endParaRPr lang="uk-UA" dirty="0"/>
          </a:p>
          <a:p>
            <a:pPr marL="0" indent="0" algn="ctr">
              <a:buNone/>
            </a:pPr>
            <a:r>
              <a:rPr lang="uk-UA" b="1" dirty="0" smtClean="0"/>
              <a:t>2. Управління якістю аграрного виробництва.</a:t>
            </a:r>
          </a:p>
          <a:p>
            <a:pPr marL="0" indent="0">
              <a:buNone/>
            </a:pPr>
            <a:endParaRPr lang="ru-RU" dirty="0"/>
          </a:p>
        </p:txBody>
      </p:sp>
    </p:spTree>
    <p:extLst>
      <p:ext uri="{BB962C8B-B14F-4D97-AF65-F5344CB8AC3E}">
        <p14:creationId xmlns:p14="http://schemas.microsoft.com/office/powerpoint/2010/main" val="3590519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p:spPr>
        <p:txBody>
          <a:bodyPr>
            <a:normAutofit fontScale="77500" lnSpcReduction="20000"/>
          </a:bodyPr>
          <a:lstStyle/>
          <a:p>
            <a:pPr marL="0" indent="0" algn="just">
              <a:buNone/>
            </a:pPr>
            <a:r>
              <a:rPr lang="uk-UA" dirty="0" smtClean="0">
                <a:solidFill>
                  <a:srgbClr val="000000"/>
                </a:solidFill>
                <a:effectLst/>
                <a:latin typeface="Arial Unicode MS"/>
              </a:rPr>
              <a:t>        Забезпечення інтегрованих параметрів якості в аграрному секторі України має регламентовані необхідності та значні ринкові перспективи, зокрема з позицій євроінтеграції та підвищених вимог до рівня якості й екологічної безпечності як кінцевої аграрної продукції, так і усіх технологічних процесів. У контексті до зазначеного, йдеться про багатоаспектні розуміння якості в системі вітчизняного аграрного господарювання та розвитку можливостей удосконалення як на загальнонаціональному рівні, насамперед йдеться про розвиток державного управління на оновлених засадах і на рівні окремих суб'єктів аграрних відносин з позицій розробки механізмів практичної реалізації. Створення вітчизняного агарного продукту за високими параметрами якості у процесі сільського господарювання, на нашу думку, буде можливим за таких умов:</a:t>
            </a:r>
            <a:endParaRPr lang="ru-RU" dirty="0"/>
          </a:p>
        </p:txBody>
      </p:sp>
    </p:spTree>
    <p:extLst>
      <p:ext uri="{BB962C8B-B14F-4D97-AF65-F5344CB8AC3E}">
        <p14:creationId xmlns:p14="http://schemas.microsoft.com/office/powerpoint/2010/main" val="133450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3771479904"/>
              </p:ext>
            </p:extLst>
          </p:nvPr>
        </p:nvGraphicFramePr>
        <p:xfrm>
          <a:off x="251520" y="620688"/>
          <a:ext cx="8784976" cy="6103231"/>
        </p:xfrm>
        <a:graphic>
          <a:graphicData uri="http://schemas.openxmlformats.org/drawingml/2006/table">
            <a:tbl>
              <a:tblPr firstRow="1" firstCol="1" bandRow="1"/>
              <a:tblGrid>
                <a:gridCol w="2920202"/>
                <a:gridCol w="2932387"/>
                <a:gridCol w="2932387"/>
              </a:tblGrid>
              <a:tr h="32942">
                <a:tc>
                  <a:txBody>
                    <a:bodyPr/>
                    <a:lstStyle/>
                    <a:p>
                      <a:pPr marR="457200" algn="r">
                        <a:lnSpc>
                          <a:spcPts val="1150"/>
                        </a:lnSpc>
                        <a:spcAft>
                          <a:spcPts val="0"/>
                        </a:spcAft>
                      </a:pPr>
                      <a:r>
                        <a:rPr lang="uk-UA" sz="1400" dirty="0">
                          <a:effectLst/>
                          <a:latin typeface="Times New Roman"/>
                          <a:ea typeface="Times New Roman"/>
                        </a:rPr>
                        <a:t>Елементи управління</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R="1816100" algn="r">
                        <a:lnSpc>
                          <a:spcPts val="1150"/>
                        </a:lnSpc>
                        <a:spcAft>
                          <a:spcPts val="0"/>
                        </a:spcAft>
                      </a:pPr>
                      <a:r>
                        <a:rPr lang="uk-UA" sz="1400">
                          <a:effectLst/>
                          <a:latin typeface="Times New Roman"/>
                          <a:ea typeface="Times New Roman"/>
                        </a:rPr>
                        <a:t>Спрямування управлінських дій</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173104">
                <a:tc rowSpan="2">
                  <a:txBody>
                    <a:bodyPr/>
                    <a:lstStyle/>
                    <a:p>
                      <a:pPr marL="76200">
                        <a:lnSpc>
                          <a:spcPts val="1150"/>
                        </a:lnSpc>
                        <a:spcAft>
                          <a:spcPts val="0"/>
                        </a:spcAft>
                      </a:pPr>
                      <a:r>
                        <a:rPr lang="uk-UA" sz="1400" dirty="0">
                          <a:effectLst/>
                          <a:latin typeface="Times New Roman"/>
                          <a:ea typeface="Times New Roman"/>
                        </a:rPr>
                        <a:t>Соціально-економічні передумови вдосконалення аграрного продукту</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uk-UA" sz="1400">
                          <a:effectLst/>
                          <a:latin typeface="Times New Roman"/>
                          <a:ea typeface="Times New Roman"/>
                        </a:rPr>
                        <a:t>Соціальні мотивації</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uk-UA" sz="1400">
                          <a:effectLst/>
                          <a:latin typeface="Times New Roman"/>
                          <a:ea typeface="Times New Roman"/>
                        </a:rPr>
                        <a:t>Економічні результати</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384829">
                <a:tc vMerge="1">
                  <a:txBody>
                    <a:bodyPr/>
                    <a:lstStyle/>
                    <a:p>
                      <a:endParaRPr lang="ru-RU"/>
                    </a:p>
                  </a:txBody>
                  <a:tcPr/>
                </a:tc>
                <a:tc>
                  <a:txBody>
                    <a:bodyPr/>
                    <a:lstStyle/>
                    <a:p>
                      <a:pPr algn="just">
                        <a:lnSpc>
                          <a:spcPts val="1150"/>
                        </a:lnSpc>
                        <a:spcAft>
                          <a:spcPts val="0"/>
                        </a:spcAft>
                      </a:pPr>
                      <a:r>
                        <a:rPr lang="uk-UA" sz="1400" dirty="0">
                          <a:effectLst/>
                          <a:latin typeface="Times New Roman"/>
                          <a:ea typeface="Times New Roman"/>
                        </a:rPr>
                        <a:t>Підвищення рівня зайнятості сільського населення; культурний розвиток сільської місцевості України; оновлення інфраструктури сільських територій, розвиток додаткових видів діяльності (як сільськогосподарського, так і іншого підприємницького спрямування) та надання супутніх послуг</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50"/>
                        </a:lnSpc>
                        <a:spcAft>
                          <a:spcPts val="0"/>
                        </a:spcAft>
                      </a:pPr>
                      <a:r>
                        <a:rPr lang="uk-UA" sz="1400">
                          <a:effectLst/>
                          <a:latin typeface="Times New Roman"/>
                          <a:ea typeface="Times New Roman"/>
                        </a:rPr>
                        <a:t>Концентрація економічного потенціалу в агропродовольчій системі; виробництво необхідної для суспільства сільськогосподарської продукції (за кількісними та якісними показниками); позитивний комерційний та фінансово- економічний результат діяльності</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3104">
                <a:tc rowSpan="3">
                  <a:txBody>
                    <a:bodyPr/>
                    <a:lstStyle/>
                    <a:p>
                      <a:pPr marL="76200">
                        <a:lnSpc>
                          <a:spcPts val="1175"/>
                        </a:lnSpc>
                        <a:spcAft>
                          <a:spcPts val="0"/>
                        </a:spcAft>
                      </a:pPr>
                      <a:r>
                        <a:rPr lang="uk-UA" sz="1400">
                          <a:effectLst/>
                          <a:latin typeface="Times New Roman"/>
                          <a:ea typeface="Times New Roman"/>
                        </a:rPr>
                        <a:t>Агровиробничі ресурси</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1371600">
                        <a:lnSpc>
                          <a:spcPts val="1150"/>
                        </a:lnSpc>
                        <a:spcAft>
                          <a:spcPts val="0"/>
                        </a:spcAft>
                      </a:pPr>
                      <a:r>
                        <a:rPr lang="uk-UA" sz="1400" dirty="0">
                          <a:effectLst/>
                          <a:latin typeface="Times New Roman"/>
                          <a:ea typeface="Times New Roman"/>
                        </a:rPr>
                        <a:t>Ефективне управління ресурсами</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346207">
                <a:tc vMerge="1">
                  <a:txBody>
                    <a:bodyPr/>
                    <a:lstStyle/>
                    <a:p>
                      <a:endParaRPr lang="ru-RU"/>
                    </a:p>
                  </a:txBody>
                  <a:tcPr/>
                </a:tc>
                <a:tc>
                  <a:txBody>
                    <a:bodyPr/>
                    <a:lstStyle/>
                    <a:p>
                      <a:pPr algn="ctr">
                        <a:lnSpc>
                          <a:spcPts val="1175"/>
                        </a:lnSpc>
                        <a:spcAft>
                          <a:spcPts val="0"/>
                        </a:spcAft>
                      </a:pPr>
                      <a:r>
                        <a:rPr lang="uk-UA" sz="1400" dirty="0">
                          <a:effectLst/>
                          <a:latin typeface="Times New Roman"/>
                          <a:ea typeface="Times New Roman"/>
                        </a:rPr>
                        <a:t>Природно-кліматичними ресурсами</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uk-UA" sz="1400">
                          <a:effectLst/>
                          <a:latin typeface="Times New Roman"/>
                          <a:ea typeface="Times New Roman"/>
                        </a:rPr>
                        <a:t>Матеріально-технічними ресурсами та людським капіталом</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269427">
                <a:tc vMerge="1">
                  <a:txBody>
                    <a:bodyPr/>
                    <a:lstStyle/>
                    <a:p>
                      <a:endParaRPr lang="ru-RU"/>
                    </a:p>
                  </a:txBody>
                  <a:tcPr/>
                </a:tc>
                <a:tc>
                  <a:txBody>
                    <a:bodyPr/>
                    <a:lstStyle/>
                    <a:p>
                      <a:pPr algn="just">
                        <a:lnSpc>
                          <a:spcPts val="1130"/>
                        </a:lnSpc>
                        <a:spcAft>
                          <a:spcPts val="0"/>
                        </a:spcAft>
                      </a:pPr>
                      <a:r>
                        <a:rPr lang="uk-UA" sz="1400" dirty="0">
                          <a:effectLst/>
                          <a:latin typeface="Times New Roman"/>
                          <a:ea typeface="Times New Roman"/>
                        </a:rPr>
                        <a:t>Умотивоване використання </a:t>
                      </a:r>
                      <a:r>
                        <a:rPr lang="uk-UA" sz="1400" dirty="0" err="1">
                          <a:effectLst/>
                          <a:latin typeface="Times New Roman"/>
                          <a:ea typeface="Times New Roman"/>
                        </a:rPr>
                        <a:t>природно-</a:t>
                      </a:r>
                      <a:r>
                        <a:rPr lang="uk-UA" sz="1400" dirty="0">
                          <a:effectLst/>
                          <a:latin typeface="Times New Roman"/>
                          <a:ea typeface="Times New Roman"/>
                        </a:rPr>
                        <a:t> кліматичних та екологічних ресурсів, раціональний розподіл та споживання земельних, рослинних, тваринних ресурсів, постійне відтворення ресурсів, залучених до системи аграрного господарювання та створення сукупного аграрного продукту</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400">
                          <a:effectLst/>
                          <a:latin typeface="Times New Roman"/>
                          <a:ea typeface="Times New Roman"/>
                        </a:rPr>
                        <a:t>Результативна експлуатація технічних споруд, будівель, транспортної техніки, засобів аграрного виробництва; оцінка якості праці; використання досвіду та професійної кваліфікації працівників-аграріїв, матеріальне та моральне заохочення до трудової діяльності</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32759">
                <a:tc rowSpan="2">
                  <a:txBody>
                    <a:bodyPr/>
                    <a:lstStyle/>
                    <a:p>
                      <a:pPr marL="76200">
                        <a:lnSpc>
                          <a:spcPts val="1150"/>
                        </a:lnSpc>
                        <a:spcAft>
                          <a:spcPts val="0"/>
                        </a:spcAft>
                      </a:pPr>
                      <a:r>
                        <a:rPr lang="uk-UA" sz="1400">
                          <a:effectLst/>
                          <a:latin typeface="Times New Roman"/>
                          <a:ea typeface="Times New Roman"/>
                        </a:rPr>
                        <a:t>Аграрна продукція</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368300">
                        <a:lnSpc>
                          <a:spcPts val="1150"/>
                        </a:lnSpc>
                        <a:spcAft>
                          <a:spcPts val="300"/>
                        </a:spcAft>
                      </a:pPr>
                      <a:r>
                        <a:rPr lang="uk-UA" sz="1400" dirty="0">
                          <a:effectLst/>
                          <a:latin typeface="Times New Roman"/>
                          <a:ea typeface="Times New Roman"/>
                        </a:rPr>
                        <a:t>Управління процесами забезпечення якості </a:t>
                      </a:r>
                      <a:r>
                        <a:rPr lang="ru-RU" sz="1400" dirty="0">
                          <a:effectLst/>
                          <a:latin typeface="Times New Roman"/>
                          <a:ea typeface="Times New Roman"/>
                        </a:rPr>
                        <a:t>/ </a:t>
                      </a:r>
                      <a:r>
                        <a:rPr lang="uk-UA" sz="1400" dirty="0">
                          <a:effectLst/>
                          <a:latin typeface="Times New Roman"/>
                          <a:ea typeface="Times New Roman"/>
                        </a:rPr>
                        <a:t>конкурентоспроможності</a:t>
                      </a:r>
                      <a:endParaRPr lang="ru-RU" sz="1400" dirty="0">
                        <a:effectLst/>
                        <a:latin typeface="Times New Roman"/>
                        <a:ea typeface="Times New Roman"/>
                      </a:endParaRPr>
                    </a:p>
                    <a:p>
                      <a:pPr marR="1816100" algn="r">
                        <a:lnSpc>
                          <a:spcPts val="1150"/>
                        </a:lnSpc>
                        <a:spcBef>
                          <a:spcPts val="300"/>
                        </a:spcBef>
                        <a:spcAft>
                          <a:spcPts val="0"/>
                        </a:spcAft>
                      </a:pPr>
                      <a:r>
                        <a:rPr lang="uk-UA" sz="1400" dirty="0">
                          <a:effectLst/>
                          <a:latin typeface="Times New Roman"/>
                          <a:ea typeface="Times New Roman"/>
                        </a:rPr>
                        <a:t>аграрної продукції</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793392">
                <a:tc vMerge="1">
                  <a:txBody>
                    <a:bodyPr/>
                    <a:lstStyle/>
                    <a:p>
                      <a:endParaRPr lang="ru-RU"/>
                    </a:p>
                  </a:txBody>
                  <a:tcPr/>
                </a:tc>
                <a:tc>
                  <a:txBody>
                    <a:bodyPr/>
                    <a:lstStyle/>
                    <a:p>
                      <a:pPr algn="just">
                        <a:lnSpc>
                          <a:spcPts val="1130"/>
                        </a:lnSpc>
                        <a:spcAft>
                          <a:spcPts val="0"/>
                        </a:spcAft>
                      </a:pPr>
                      <a:r>
                        <a:rPr lang="uk-UA" sz="1400" dirty="0">
                          <a:effectLst/>
                          <a:latin typeface="Times New Roman"/>
                          <a:ea typeface="Times New Roman"/>
                        </a:rPr>
                        <a:t>Формування показників якості продукції регламентованого рівня на основі державного технічного регулювання та оцінювання за принципами метрології, кваліметрії, </a:t>
                      </a:r>
                      <a:r>
                        <a:rPr lang="uk-UA" sz="1400" dirty="0" err="1">
                          <a:effectLst/>
                          <a:latin typeface="Times New Roman"/>
                          <a:ea typeface="Times New Roman"/>
                        </a:rPr>
                        <a:t>стандартизаційними</a:t>
                      </a:r>
                      <a:r>
                        <a:rPr lang="uk-UA" sz="1400" dirty="0">
                          <a:effectLst/>
                          <a:latin typeface="Times New Roman"/>
                          <a:ea typeface="Times New Roman"/>
                        </a:rPr>
                        <a:t> вимогами</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30"/>
                        </a:lnSpc>
                        <a:spcAft>
                          <a:spcPts val="0"/>
                        </a:spcAft>
                      </a:pPr>
                      <a:r>
                        <a:rPr lang="uk-UA" sz="1400" dirty="0">
                          <a:effectLst/>
                          <a:latin typeface="Times New Roman"/>
                          <a:ea typeface="Times New Roman"/>
                        </a:rPr>
                        <a:t>Забезпечення виробництва конкурентоспроможної аграрної продукції, яка буде відповідати високим вимогам споживачів і конкурувати як на внутрішньому, так і зовнішніх ринках</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73104">
                <a:tc rowSpan="3">
                  <a:txBody>
                    <a:bodyPr/>
                    <a:lstStyle/>
                    <a:p>
                      <a:pPr marL="76200">
                        <a:lnSpc>
                          <a:spcPts val="1150"/>
                        </a:lnSpc>
                        <a:spcAft>
                          <a:spcPts val="0"/>
                        </a:spcAft>
                      </a:pPr>
                      <a:r>
                        <a:rPr lang="uk-UA" sz="1400">
                          <a:effectLst/>
                          <a:latin typeface="Times New Roman"/>
                          <a:ea typeface="Times New Roman"/>
                        </a:rPr>
                        <a:t>Аграрний та інші ринки</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marL="1206500">
                        <a:lnSpc>
                          <a:spcPts val="1150"/>
                        </a:lnSpc>
                        <a:spcAft>
                          <a:spcPts val="0"/>
                        </a:spcAft>
                      </a:pPr>
                      <a:r>
                        <a:rPr lang="uk-UA" sz="1400" dirty="0">
                          <a:effectLst/>
                          <a:latin typeface="Times New Roman"/>
                          <a:ea typeface="Times New Roman"/>
                        </a:rPr>
                        <a:t>Розвиток вітчизняного аграрного ринку</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245697">
                <a:tc vMerge="1">
                  <a:txBody>
                    <a:bodyPr/>
                    <a:lstStyle/>
                    <a:p>
                      <a:endParaRPr lang="ru-RU"/>
                    </a:p>
                  </a:txBody>
                  <a:tcPr/>
                </a:tc>
                <a:tc>
                  <a:txBody>
                    <a:bodyPr/>
                    <a:lstStyle/>
                    <a:p>
                      <a:pPr algn="ctr">
                        <a:lnSpc>
                          <a:spcPts val="1150"/>
                        </a:lnSpc>
                        <a:spcAft>
                          <a:spcPts val="0"/>
                        </a:spcAft>
                      </a:pPr>
                      <a:r>
                        <a:rPr lang="uk-UA" sz="1400">
                          <a:effectLst/>
                          <a:latin typeface="Times New Roman"/>
                          <a:ea typeface="Times New Roman"/>
                        </a:rPr>
                        <a:t>Реструктизація аграрних відносин</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uk-UA" sz="1400" dirty="0">
                          <a:effectLst/>
                          <a:latin typeface="Times New Roman"/>
                          <a:ea typeface="Times New Roman"/>
                        </a:rPr>
                        <a:t>Сегментування аграрного ринку</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865518">
                <a:tc vMerge="1">
                  <a:txBody>
                    <a:bodyPr/>
                    <a:lstStyle/>
                    <a:p>
                      <a:endParaRPr lang="ru-RU"/>
                    </a:p>
                  </a:txBody>
                  <a:tcPr/>
                </a:tc>
                <a:tc>
                  <a:txBody>
                    <a:bodyPr/>
                    <a:lstStyle/>
                    <a:p>
                      <a:pPr algn="just">
                        <a:lnSpc>
                          <a:spcPts val="1150"/>
                        </a:lnSpc>
                        <a:spcAft>
                          <a:spcPts val="0"/>
                        </a:spcAft>
                      </a:pPr>
                      <a:r>
                        <a:rPr lang="uk-UA" sz="1400">
                          <a:effectLst/>
                          <a:latin typeface="Times New Roman"/>
                          <a:ea typeface="Times New Roman"/>
                        </a:rPr>
                        <a:t>Формування ефективних стратегій аграрного бізнесу, вільна реалізація аграрної продукції, підвищення гнучкості суб'єктів аграрного господарювання до змінних ринкових умов</a:t>
                      </a:r>
                      <a:endParaRPr lang="ru-RU" sz="140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just">
                        <a:lnSpc>
                          <a:spcPts val="1150"/>
                        </a:lnSpc>
                        <a:spcAft>
                          <a:spcPts val="0"/>
                        </a:spcAft>
                      </a:pPr>
                      <a:r>
                        <a:rPr lang="uk-UA" sz="1400" dirty="0">
                          <a:effectLst/>
                          <a:latin typeface="Times New Roman"/>
                          <a:ea typeface="Times New Roman"/>
                        </a:rPr>
                        <a:t>Інтеграція аграрного виробництва до цільових запитів споживача </a:t>
                      </a:r>
                      <a:r>
                        <a:rPr lang="ru-RU" sz="1400" dirty="0">
                          <a:effectLst/>
                          <a:latin typeface="Times New Roman"/>
                          <a:ea typeface="Times New Roman"/>
                        </a:rPr>
                        <a:t>- </a:t>
                      </a:r>
                      <a:r>
                        <a:rPr lang="uk-UA" sz="1400" dirty="0">
                          <a:effectLst/>
                          <a:latin typeface="Times New Roman"/>
                          <a:ea typeface="Times New Roman"/>
                        </a:rPr>
                        <a:t>від окремих промислових галузей до індивідуального споживача</a:t>
                      </a:r>
                      <a:endParaRPr lang="ru-RU" sz="1400" dirty="0">
                        <a:effectLst/>
                        <a:latin typeface="Times New Roman"/>
                        <a:ea typeface="Times New Roman"/>
                      </a:endParaRPr>
                    </a:p>
                  </a:txBody>
                  <a:tcPr marL="4602" marR="46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2038545245"/>
              </p:ext>
            </p:extLst>
          </p:nvPr>
        </p:nvGraphicFramePr>
        <p:xfrm>
          <a:off x="899592" y="188641"/>
          <a:ext cx="7272808" cy="360040"/>
        </p:xfrm>
        <a:graphic>
          <a:graphicData uri="http://schemas.openxmlformats.org/drawingml/2006/table">
            <a:tbl>
              <a:tblPr>
                <a:tableStyleId>{5C22544A-7EE6-4342-B048-85BDC9FD1C3A}</a:tableStyleId>
              </a:tblPr>
              <a:tblGrid>
                <a:gridCol w="7272808"/>
              </a:tblGrid>
              <a:tr h="360040">
                <a:tc>
                  <a:txBody>
                    <a:bodyPr/>
                    <a:lstStyle/>
                    <a:p>
                      <a:pPr algn="ctr">
                        <a:lnSpc>
                          <a:spcPts val="1270"/>
                        </a:lnSpc>
                        <a:spcAft>
                          <a:spcPts val="0"/>
                        </a:spcAft>
                      </a:pPr>
                      <a:r>
                        <a:rPr lang="uk-UA" sz="2400" b="1" dirty="0">
                          <a:effectLst/>
                        </a:rPr>
                        <a:t>Складові управління процесами створення сукупного аграрного продукту (за якісними параметрами)</a:t>
                      </a:r>
                      <a:endParaRPr lang="ru-RU" sz="2400" b="1" dirty="0">
                        <a:effectLst/>
                        <a:latin typeface="Times New Roman"/>
                        <a:ea typeface="Times New Roman"/>
                      </a:endParaRPr>
                    </a:p>
                  </a:txBody>
                  <a:tcPr marL="0" marR="0" marT="0" marB="0"/>
                </a:tc>
              </a:tr>
            </a:tbl>
          </a:graphicData>
        </a:graphic>
      </p:graphicFrame>
    </p:spTree>
    <p:extLst>
      <p:ext uri="{BB962C8B-B14F-4D97-AF65-F5344CB8AC3E}">
        <p14:creationId xmlns:p14="http://schemas.microsoft.com/office/powerpoint/2010/main" val="5822848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2348</Words>
  <Application>Microsoft Office PowerPoint</Application>
  <PresentationFormat>Экран (4:3)</PresentationFormat>
  <Paragraphs>103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Презентация PowerPoint</vt:lpstr>
      <vt:lpstr>План лекції</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ОЛЬГА</dc:creator>
  <cp:lastModifiedBy>Наталья</cp:lastModifiedBy>
  <cp:revision>9</cp:revision>
  <dcterms:created xsi:type="dcterms:W3CDTF">2020-09-01T04:45:19Z</dcterms:created>
  <dcterms:modified xsi:type="dcterms:W3CDTF">2021-09-22T16:34:08Z</dcterms:modified>
</cp:coreProperties>
</file>