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63" d="100"/>
          <a:sy n="63"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13.02.2020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13.02.2020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13.02.2020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13.02.2020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13.02.2020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13.02.2020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13.02.2020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13.02.2020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13.02.2020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uk-UA" dirty="0" smtClean="0"/>
              <a:t>ПРИНЦИПИ АДВОКАТСЬКОЇ </a:t>
            </a:r>
            <a:br>
              <a:rPr lang="uk-UA" dirty="0" smtClean="0"/>
            </a:br>
            <a:r>
              <a:rPr lang="uk-UA" dirty="0" smtClean="0"/>
              <a:t>ДІЯЛЬНОСТІ</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00100" y="571480"/>
            <a:ext cx="7643866"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Одночасно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брати</a:t>
            </a:r>
            <a:r>
              <a:rPr lang="ru-RU" dirty="0" smtClean="0">
                <a:latin typeface="Times New Roman" pitchFamily="18" charset="0"/>
                <a:cs typeface="Times New Roman" pitchFamily="18" charset="0"/>
              </a:rPr>
              <a:t> участь у судовому </a:t>
            </a:r>
            <a:r>
              <a:rPr lang="ru-RU" dirty="0" err="1" smtClean="0">
                <a:latin typeface="Times New Roman" pitchFamily="18" charset="0"/>
                <a:cs typeface="Times New Roman" pitchFamily="18" charset="0"/>
              </a:rPr>
              <a:t>розгляді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можуть</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більше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п’яти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захисників</a:t>
            </a:r>
            <a:r>
              <a:rPr lang="ru-RU" dirty="0" smtClean="0">
                <a:latin typeface="Times New Roman" pitchFamily="18" charset="0"/>
                <a:cs typeface="Times New Roman" pitchFamily="18" charset="0"/>
              </a:rPr>
              <a:t> одного </a:t>
            </a:r>
            <a:r>
              <a:rPr lang="ru-RU" dirty="0" err="1" smtClean="0">
                <a:latin typeface="Times New Roman" pitchFamily="18" charset="0"/>
                <a:cs typeface="Times New Roman" pitchFamily="18" charset="0"/>
              </a:rPr>
              <a:t>обвинуваченого</a:t>
            </a:r>
            <a:r>
              <a:rPr lang="ru-RU"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
        <p:nvSpPr>
          <p:cNvPr id="6" name="Прямоугольник 5"/>
          <p:cNvSpPr/>
          <p:nvPr/>
        </p:nvSpPr>
        <p:spPr>
          <a:xfrm>
            <a:off x="1000100" y="1643050"/>
            <a:ext cx="7643866" cy="2000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4. Захисник користується процесуальними правами підозрюваного, обвинуваченого, захист якого він здійснює, крім процесуальних прав, реалізація яких здійснюється безпосередньо підозрюваним, обвинуваченим і не може бути доручена захиснику, з моменту надання документів, передбачених статтею 50 </a:t>
            </a:r>
            <a:r>
              <a:rPr lang="uk-UA" dirty="0" smtClean="0">
                <a:latin typeface="Times New Roman" pitchFamily="18" charset="0"/>
                <a:cs typeface="Times New Roman" pitchFamily="18" charset="0"/>
              </a:rPr>
              <a:t>КПК, </a:t>
            </a:r>
            <a:r>
              <a:rPr lang="uk-UA" dirty="0" smtClean="0">
                <a:latin typeface="Times New Roman" pitchFamily="18" charset="0"/>
                <a:cs typeface="Times New Roman" pitchFamily="18" charset="0"/>
              </a:rPr>
              <a:t>слідчому, прокурору, слідчому судді, суду.</a:t>
            </a:r>
            <a:endParaRPr lang="uk-UA" dirty="0">
              <a:latin typeface="Times New Roman" pitchFamily="18" charset="0"/>
              <a:cs typeface="Times New Roman" pitchFamily="18" charset="0"/>
            </a:endParaRPr>
          </a:p>
        </p:txBody>
      </p:sp>
      <p:sp>
        <p:nvSpPr>
          <p:cNvPr id="7" name="Стрелка вправо 6"/>
          <p:cNvSpPr/>
          <p:nvPr/>
        </p:nvSpPr>
        <p:spPr>
          <a:xfrm>
            <a:off x="285720" y="428604"/>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285720" y="2143116"/>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000100" y="4000504"/>
            <a:ext cx="7643866" cy="23574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5. Захисник має право брати участь у проведенні допиту та інших процесуальних діях, що проводяться за участю підозрюваного, обвинуваченого, до першого допиту підозрюваного мати з ним конфіденційне побачення без дозволу слідчого, прокурора, суду, а після першого допиту - такі ж побачення без обмеження кількості та тривалості. Такі зустрічі можуть відбуватися під візуальним контролем уповноваженої службової особи, але в умовах, що виключають можливість прослуховування чи підслуховування.</a:t>
            </a:r>
            <a:endParaRPr lang="uk-UA" dirty="0">
              <a:latin typeface="Times New Roman" pitchFamily="18" charset="0"/>
              <a:cs typeface="Times New Roman" pitchFamily="18" charset="0"/>
            </a:endParaRPr>
          </a:p>
        </p:txBody>
      </p:sp>
      <p:sp>
        <p:nvSpPr>
          <p:cNvPr id="10" name="Стрелка вправо 9"/>
          <p:cNvSpPr/>
          <p:nvPr/>
        </p:nvSpPr>
        <p:spPr>
          <a:xfrm>
            <a:off x="285720" y="4500570"/>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00100" y="571480"/>
            <a:ext cx="7643866"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u-RU" dirty="0" smtClean="0">
                <a:latin typeface="Times New Roman" pitchFamily="18" charset="0"/>
                <a:cs typeface="Times New Roman" pitchFamily="18" charset="0"/>
              </a:rPr>
              <a:t>6. </a:t>
            </a:r>
            <a:r>
              <a:rPr lang="ru-RU" dirty="0" err="1" smtClean="0">
                <a:latin typeface="Times New Roman" pitchFamily="18" charset="0"/>
                <a:cs typeface="Times New Roman" pitchFamily="18" charset="0"/>
              </a:rPr>
              <a:t>Документи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пов’язані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виконанням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захисником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обов’язків</a:t>
            </a:r>
            <a:r>
              <a:rPr lang="ru-RU" dirty="0" smtClean="0">
                <a:latin typeface="Times New Roman" pitchFamily="18" charset="0"/>
                <a:cs typeface="Times New Roman" pitchFamily="18" charset="0"/>
              </a:rPr>
              <a:t>, без </a:t>
            </a:r>
            <a:r>
              <a:rPr lang="ru-RU" dirty="0" err="1" smtClean="0">
                <a:latin typeface="Times New Roman" pitchFamily="18" charset="0"/>
                <a:cs typeface="Times New Roman" pitchFamily="18" charset="0"/>
              </a:rPr>
              <a:t>його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згоди</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підлягають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огляду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вилученню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чи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розголошенню</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слідчим</a:t>
            </a:r>
            <a:r>
              <a:rPr lang="ru-RU" dirty="0" smtClean="0">
                <a:latin typeface="Times New Roman" pitchFamily="18" charset="0"/>
                <a:cs typeface="Times New Roman" pitchFamily="18" charset="0"/>
              </a:rPr>
              <a:t>, прокурором, </a:t>
            </a:r>
            <a:r>
              <a:rPr lang="ru-RU" dirty="0" err="1" smtClean="0">
                <a:latin typeface="Times New Roman" pitchFamily="18" charset="0"/>
                <a:cs typeface="Times New Roman" pitchFamily="18" charset="0"/>
              </a:rPr>
              <a:t>слідчим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суддею</a:t>
            </a:r>
            <a:r>
              <a:rPr lang="ru-RU" dirty="0" smtClean="0">
                <a:latin typeface="Times New Roman" pitchFamily="18" charset="0"/>
                <a:cs typeface="Times New Roman" pitchFamily="18" charset="0"/>
              </a:rPr>
              <a:t>, судом</a:t>
            </a:r>
            <a:endParaRPr lang="uk-UA" dirty="0">
              <a:latin typeface="Times New Roman" pitchFamily="18" charset="0"/>
              <a:cs typeface="Times New Roman" pitchFamily="18" charset="0"/>
            </a:endParaRPr>
          </a:p>
        </p:txBody>
      </p:sp>
      <p:sp>
        <p:nvSpPr>
          <p:cNvPr id="7" name="Стрелка вправо 6"/>
          <p:cNvSpPr/>
          <p:nvPr/>
        </p:nvSpPr>
        <p:spPr>
          <a:xfrm>
            <a:off x="285720" y="428604"/>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1000100" y="2143116"/>
            <a:ext cx="7643866"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ru-RU" dirty="0" smtClean="0">
                <a:latin typeface="Times New Roman" pitchFamily="18" charset="0"/>
                <a:cs typeface="Times New Roman" pitchFamily="18" charset="0"/>
              </a:rPr>
              <a:t>7. </a:t>
            </a:r>
            <a:r>
              <a:rPr lang="ru-RU" dirty="0" err="1" smtClean="0">
                <a:latin typeface="Times New Roman" pitchFamily="18" charset="0"/>
                <a:cs typeface="Times New Roman" pitchFamily="18" charset="0"/>
              </a:rPr>
              <a:t>Органи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державної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влади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органи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місцевого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самоврядування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їх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службові</a:t>
            </a:r>
            <a:r>
              <a:rPr lang="ru-RU" dirty="0" smtClean="0">
                <a:latin typeface="Times New Roman" pitchFamily="18" charset="0"/>
                <a:cs typeface="Times New Roman" pitchFamily="18" charset="0"/>
              </a:rPr>
              <a:t> особи </a:t>
            </a:r>
            <a:r>
              <a:rPr lang="ru-RU" dirty="0" err="1" smtClean="0">
                <a:latin typeface="Times New Roman" pitchFamily="18" charset="0"/>
                <a:cs typeface="Times New Roman" pitchFamily="18" charset="0"/>
              </a:rPr>
              <a:t>зобов’язані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виконувати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законні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вимоги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захисника</a:t>
            </a:r>
            <a:r>
              <a:rPr lang="ru-RU"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
        <p:nvSpPr>
          <p:cNvPr id="12" name="Стрелка вправо 11"/>
          <p:cNvSpPr/>
          <p:nvPr/>
        </p:nvSpPr>
        <p:spPr>
          <a:xfrm>
            <a:off x="285720" y="2000240"/>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285720" y="3571876"/>
            <a:ext cx="8429684" cy="2246769"/>
          </a:xfrm>
          <a:prstGeom prst="rect">
            <a:avLst/>
          </a:prstGeom>
        </p:spPr>
        <p:txBody>
          <a:bodyPr wrap="square">
            <a:spAutoFit/>
          </a:bodyPr>
          <a:lstStyle/>
          <a:p>
            <a:pPr algn="just"/>
            <a:r>
              <a:rPr lang="uk-UA" sz="2000" b="1" dirty="0" smtClean="0">
                <a:latin typeface="Times New Roman" pitchFamily="18" charset="0"/>
                <a:cs typeface="Times New Roman" pitchFamily="18" charset="0"/>
              </a:rPr>
              <a:t>Стаття 47 КПК "Обов'язки захисника" </a:t>
            </a:r>
            <a:r>
              <a:rPr lang="uk-UA" sz="2000" dirty="0" smtClean="0">
                <a:latin typeface="Times New Roman" pitchFamily="18" charset="0"/>
                <a:cs typeface="Times New Roman" pitchFamily="18" charset="0"/>
              </a:rPr>
              <a:t>передбачає, що: </a:t>
            </a:r>
            <a:r>
              <a:rPr lang="uk-UA" sz="2000" b="1" i="1" dirty="0" smtClean="0">
                <a:latin typeface="Times New Roman" pitchFamily="18" charset="0"/>
                <a:cs typeface="Times New Roman" pitchFamily="18" charset="0"/>
              </a:rPr>
              <a:t>Захисник зобов’язаний використовувати засоби захисту, передбачені КПК та іншими законами України, з метою забезпечення дотримання прав, свобод і законних інтересів підозрюваного, обвинуваченого та з’ясування обставин, які спростовують підозру чи обвинувачення, пом’якшують чи виключають кримінальну відповідальність підозрюваного, обвинуваченого. </a:t>
            </a:r>
            <a:endParaRPr lang="uk-UA" sz="20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571480"/>
            <a:ext cx="81439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solidFill>
                  <a:schemeClr val="tx1"/>
                </a:solidFill>
                <a:latin typeface="Times New Roman" pitchFamily="18" charset="0"/>
                <a:cs typeface="Times New Roman" pitchFamily="18" charset="0"/>
              </a:rPr>
              <a:t>Захисник після його залучення має право відмовитися від виконання своїх обов'язків лише у випадках:</a:t>
            </a:r>
            <a:endParaRPr lang="uk-UA" sz="2000" b="1" dirty="0">
              <a:solidFill>
                <a:schemeClr val="tx1"/>
              </a:solidFill>
              <a:latin typeface="Times New Roman" pitchFamily="18" charset="0"/>
              <a:cs typeface="Times New Roman" pitchFamily="18" charset="0"/>
            </a:endParaRPr>
          </a:p>
        </p:txBody>
      </p:sp>
      <p:sp>
        <p:nvSpPr>
          <p:cNvPr id="5" name="Прямоугольник 4"/>
          <p:cNvSpPr/>
          <p:nvPr/>
        </p:nvSpPr>
        <p:spPr>
          <a:xfrm>
            <a:off x="357158" y="1714488"/>
            <a:ext cx="81439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solidFill>
                  <a:schemeClr val="tx1"/>
                </a:solidFill>
                <a:latin typeface="Times New Roman" pitchFamily="18" charset="0"/>
                <a:cs typeface="Times New Roman" pitchFamily="18" charset="0"/>
              </a:rPr>
              <a:t>1</a:t>
            </a:r>
            <a:r>
              <a:rPr lang="uk-UA" sz="2000" smtClean="0">
                <a:solidFill>
                  <a:schemeClr val="tx1"/>
                </a:solidFill>
                <a:latin typeface="Times New Roman" pitchFamily="18" charset="0"/>
                <a:cs typeface="Times New Roman" pitchFamily="18" charset="0"/>
              </a:rPr>
              <a:t>) якщо є </a:t>
            </a:r>
            <a:r>
              <a:rPr lang="uk-UA" sz="2000" smtClean="0">
                <a:solidFill>
                  <a:schemeClr val="tx1"/>
                </a:solidFill>
                <a:latin typeface="Times New Roman" pitchFamily="18" charset="0"/>
                <a:cs typeface="Times New Roman" pitchFamily="18" charset="0"/>
              </a:rPr>
              <a:t>обставини</a:t>
            </a:r>
            <a:r>
              <a:rPr lang="uk-UA" sz="2000" smtClean="0">
                <a:solidFill>
                  <a:schemeClr val="tx1"/>
                </a:solidFill>
                <a:latin typeface="Times New Roman" pitchFamily="18" charset="0"/>
                <a:cs typeface="Times New Roman" pitchFamily="18" charset="0"/>
              </a:rPr>
              <a:t>, які згідно з КПК виключають його участь у кримінальному </a:t>
            </a:r>
            <a:r>
              <a:rPr lang="uk-UA" sz="2000" smtClean="0">
                <a:solidFill>
                  <a:schemeClr val="tx1"/>
                </a:solidFill>
                <a:latin typeface="Times New Roman" pitchFamily="18" charset="0"/>
                <a:cs typeface="Times New Roman" pitchFamily="18" charset="0"/>
              </a:rPr>
              <a:t>провадженні;</a:t>
            </a:r>
            <a:endParaRPr lang="uk-UA" sz="2000">
              <a:solidFill>
                <a:schemeClr val="tx1"/>
              </a:solidFill>
              <a:latin typeface="Times New Roman" pitchFamily="18" charset="0"/>
              <a:cs typeface="Times New Roman" pitchFamily="18" charset="0"/>
            </a:endParaRPr>
          </a:p>
        </p:txBody>
      </p:sp>
      <p:sp>
        <p:nvSpPr>
          <p:cNvPr id="6" name="Прямоугольник 5"/>
          <p:cNvSpPr/>
          <p:nvPr/>
        </p:nvSpPr>
        <p:spPr>
          <a:xfrm>
            <a:off x="357158" y="2786058"/>
            <a:ext cx="81439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solidFill>
                  <a:schemeClr val="tx1"/>
                </a:solidFill>
                <a:latin typeface="Times New Roman" pitchFamily="18" charset="0"/>
                <a:cs typeface="Times New Roman" pitchFamily="18" charset="0"/>
              </a:rPr>
              <a:t>2</a:t>
            </a:r>
            <a:r>
              <a:rPr lang="uk-UA" sz="2000" smtClean="0">
                <a:solidFill>
                  <a:schemeClr val="tx1"/>
                </a:solidFill>
                <a:latin typeface="Times New Roman" pitchFamily="18" charset="0"/>
                <a:cs typeface="Times New Roman" pitchFamily="18" charset="0"/>
              </a:rPr>
              <a:t>) незгоди з </a:t>
            </a:r>
            <a:r>
              <a:rPr lang="uk-UA" sz="2000" smtClean="0">
                <a:solidFill>
                  <a:schemeClr val="tx1"/>
                </a:solidFill>
                <a:latin typeface="Times New Roman" pitchFamily="18" charset="0"/>
                <a:cs typeface="Times New Roman" pitchFamily="18" charset="0"/>
              </a:rPr>
              <a:t>підозрюваним</a:t>
            </a:r>
            <a:r>
              <a:rPr lang="uk-UA" sz="2000" smtClean="0">
                <a:solidFill>
                  <a:schemeClr val="tx1"/>
                </a:solidFill>
                <a:latin typeface="Times New Roman" pitchFamily="18" charset="0"/>
                <a:cs typeface="Times New Roman" pitchFamily="18" charset="0"/>
              </a:rPr>
              <a:t>, обвинуваченим щодо вибраного ним способу </a:t>
            </a:r>
            <a:r>
              <a:rPr lang="uk-UA" sz="2000" smtClean="0">
                <a:solidFill>
                  <a:schemeClr val="tx1"/>
                </a:solidFill>
                <a:latin typeface="Times New Roman" pitchFamily="18" charset="0"/>
                <a:cs typeface="Times New Roman" pitchFamily="18" charset="0"/>
              </a:rPr>
              <a:t>захисту</a:t>
            </a:r>
            <a:r>
              <a:rPr lang="uk-UA" sz="2000" smtClean="0">
                <a:solidFill>
                  <a:schemeClr val="tx1"/>
                </a:solidFill>
                <a:latin typeface="Times New Roman" pitchFamily="18" charset="0"/>
                <a:cs typeface="Times New Roman" pitchFamily="18" charset="0"/>
              </a:rPr>
              <a:t>, за винятком випадків обов’язкової участі </a:t>
            </a:r>
            <a:r>
              <a:rPr lang="uk-UA" sz="2000" smtClean="0">
                <a:solidFill>
                  <a:schemeClr val="tx1"/>
                </a:solidFill>
                <a:latin typeface="Times New Roman" pitchFamily="18" charset="0"/>
                <a:cs typeface="Times New Roman" pitchFamily="18" charset="0"/>
              </a:rPr>
              <a:t>захисника;</a:t>
            </a:r>
            <a:endParaRPr lang="uk-UA" sz="2000">
              <a:solidFill>
                <a:schemeClr val="tx1"/>
              </a:solidFill>
              <a:latin typeface="Times New Roman" pitchFamily="18" charset="0"/>
              <a:cs typeface="Times New Roman" pitchFamily="18" charset="0"/>
            </a:endParaRPr>
          </a:p>
        </p:txBody>
      </p:sp>
      <p:sp>
        <p:nvSpPr>
          <p:cNvPr id="7" name="Прямоугольник 6"/>
          <p:cNvSpPr/>
          <p:nvPr/>
        </p:nvSpPr>
        <p:spPr>
          <a:xfrm>
            <a:off x="357158" y="3857628"/>
            <a:ext cx="8143932"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dirty="0" smtClean="0">
                <a:solidFill>
                  <a:schemeClr val="tx1"/>
                </a:solidFill>
                <a:latin typeface="Times New Roman" pitchFamily="18" charset="0"/>
                <a:cs typeface="Times New Roman" pitchFamily="18" charset="0"/>
              </a:rPr>
              <a:t>3) умисного невиконання підозрюваним, обвинуваченим умов укладеного з захисником договору, яке проявляється, зокрема, у систематичному недодержанні законних порад захисника, порушенні вимог КПК тощо;</a:t>
            </a:r>
            <a:endParaRPr lang="uk-UA" sz="2000" dirty="0">
              <a:solidFill>
                <a:schemeClr val="tx1"/>
              </a:solidFill>
              <a:latin typeface="Times New Roman" pitchFamily="18" charset="0"/>
              <a:cs typeface="Times New Roman" pitchFamily="18" charset="0"/>
            </a:endParaRPr>
          </a:p>
        </p:txBody>
      </p:sp>
      <p:sp>
        <p:nvSpPr>
          <p:cNvPr id="8" name="Прямоугольник 7"/>
          <p:cNvSpPr/>
          <p:nvPr/>
        </p:nvSpPr>
        <p:spPr>
          <a:xfrm>
            <a:off x="357158" y="5286388"/>
            <a:ext cx="8143932" cy="1143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solidFill>
                  <a:schemeClr val="tx1"/>
                </a:solidFill>
                <a:latin typeface="Times New Roman" pitchFamily="18" charset="0"/>
                <a:cs typeface="Times New Roman" pitchFamily="18" charset="0"/>
              </a:rPr>
              <a:t>4</a:t>
            </a:r>
            <a:r>
              <a:rPr lang="uk-UA" sz="2000" smtClean="0">
                <a:solidFill>
                  <a:schemeClr val="tx1"/>
                </a:solidFill>
                <a:latin typeface="Times New Roman" pitchFamily="18" charset="0"/>
                <a:cs typeface="Times New Roman" pitchFamily="18" charset="0"/>
              </a:rPr>
              <a:t>) якщо він свою відмову мотивує відсутністю належної кваліфікації для надання правової допомоги у конкретному </a:t>
            </a:r>
            <a:r>
              <a:rPr lang="uk-UA" sz="2000" smtClean="0">
                <a:solidFill>
                  <a:schemeClr val="tx1"/>
                </a:solidFill>
                <a:latin typeface="Times New Roman" pitchFamily="18" charset="0"/>
                <a:cs typeface="Times New Roman" pitchFamily="18" charset="0"/>
              </a:rPr>
              <a:t>провадженні</a:t>
            </a:r>
            <a:r>
              <a:rPr lang="uk-UA" sz="2000" smtClean="0">
                <a:solidFill>
                  <a:schemeClr val="tx1"/>
                </a:solidFill>
                <a:latin typeface="Times New Roman" pitchFamily="18" charset="0"/>
                <a:cs typeface="Times New Roman" pitchFamily="18" charset="0"/>
              </a:rPr>
              <a:t>, що є особливо </a:t>
            </a:r>
            <a:r>
              <a:rPr lang="uk-UA" sz="2000" smtClean="0">
                <a:solidFill>
                  <a:schemeClr val="tx1"/>
                </a:solidFill>
                <a:latin typeface="Times New Roman" pitchFamily="18" charset="0"/>
                <a:cs typeface="Times New Roman" pitchFamily="18" charset="0"/>
              </a:rPr>
              <a:t>складним.</a:t>
            </a:r>
            <a:endParaRPr lang="uk-UA" sz="20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ru-RU" b="1" dirty="0" smtClean="0">
                <a:latin typeface="Times New Roman" pitchFamily="18" charset="0"/>
                <a:cs typeface="Times New Roman" pitchFamily="18" charset="0"/>
              </a:rPr>
              <a:t>4. Принцип </a:t>
            </a:r>
            <a:r>
              <a:rPr lang="ru-RU" b="1" dirty="0" err="1" smtClean="0">
                <a:latin typeface="Times New Roman" pitchFamily="18" charset="0"/>
                <a:cs typeface="Times New Roman" pitchFamily="18" charset="0"/>
              </a:rPr>
              <a:t>конфіденційності</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071546"/>
            <a:ext cx="8186766" cy="5402406"/>
          </a:xfrm>
        </p:spPr>
        <p:txBody>
          <a:bodyPr>
            <a:normAutofit/>
          </a:bodyPr>
          <a:lstStyle/>
          <a:p>
            <a:pPr marL="0" indent="0" algn="just">
              <a:buNone/>
            </a:pPr>
            <a:r>
              <a:rPr lang="uk-UA" b="1" dirty="0" smtClean="0">
                <a:latin typeface="Times New Roman" pitchFamily="18" charset="0"/>
                <a:cs typeface="Times New Roman" pitchFamily="18" charset="0"/>
              </a:rPr>
              <a:t>Конфіденційність означає </a:t>
            </a:r>
            <a:r>
              <a:rPr lang="uk-UA" i="1" dirty="0" smtClean="0">
                <a:latin typeface="Times New Roman" pitchFamily="18" charset="0"/>
                <a:cs typeface="Times New Roman" pitchFamily="18" charset="0"/>
              </a:rPr>
              <a:t>визначену законом чи іншим правовим актом інформацію, яка характеризується у першу чергу обмеженістю доступу до неї певного кола осіб. </a:t>
            </a:r>
          </a:p>
          <a:p>
            <a:pPr marL="0" indent="0" algn="just">
              <a:buNone/>
            </a:pPr>
            <a:endParaRPr lang="uk-UA" dirty="0" smtClean="0">
              <a:latin typeface="Times New Roman" pitchFamily="18" charset="0"/>
              <a:cs typeface="Times New Roman" pitchFamily="18" charset="0"/>
            </a:endParaRPr>
          </a:p>
          <a:p>
            <a:pPr marL="0" indent="0" algn="just">
              <a:buNone/>
            </a:pPr>
            <a:r>
              <a:rPr lang="uk-UA" b="1" dirty="0" smtClean="0">
                <a:latin typeface="Times New Roman" pitchFamily="18" charset="0"/>
                <a:cs typeface="Times New Roman" pitchFamily="18" charset="0"/>
              </a:rPr>
              <a:t>Зміст, обсяг та характер інформації</a:t>
            </a:r>
            <a:r>
              <a:rPr lang="uk-UA" dirty="0" smtClean="0">
                <a:latin typeface="Times New Roman" pitchFamily="18" charset="0"/>
                <a:cs typeface="Times New Roman" pitchFamily="18" charset="0"/>
              </a:rPr>
              <a:t>, що надходить до адвоката від його підзахисного чи довірителя, не визначається законом чи іншим нормативним актом, а її </a:t>
            </a:r>
            <a:r>
              <a:rPr lang="uk-UA" b="1" dirty="0" smtClean="0">
                <a:latin typeface="Times New Roman" pitchFamily="18" charset="0"/>
                <a:cs typeface="Times New Roman" pitchFamily="18" charset="0"/>
              </a:rPr>
              <a:t>безпосереднім власником</a:t>
            </a:r>
            <a:r>
              <a:rPr lang="uk-UA" dirty="0" smtClean="0">
                <a:latin typeface="Times New Roman" pitchFamily="18" charset="0"/>
                <a:cs typeface="Times New Roman" pitchFamily="18" charset="0"/>
              </a:rPr>
              <a:t>. Ще задовго до виникнення поняття "конфіденційність" діяло і діє нині правило адвокатської таємниці. І якщо </a:t>
            </a:r>
            <a:r>
              <a:rPr lang="uk-UA" b="1" i="1" dirty="0" smtClean="0">
                <a:latin typeface="Times New Roman" pitchFamily="18" charset="0"/>
                <a:cs typeface="Times New Roman" pitchFamily="18" charset="0"/>
              </a:rPr>
              <a:t>поняття адвокатської таємниці і містить ознаки конфіденційності, то останнє є абстрактним поняттям і не має на увазі якийсь конкретний вид діяльності.</a:t>
            </a:r>
            <a:endParaRPr lang="uk-UA"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15328" cy="582594"/>
          </a:xfrm>
        </p:spPr>
        <p:txBody>
          <a:bodyPr>
            <a:noAutofit/>
          </a:bodyPr>
          <a:lstStyle/>
          <a:p>
            <a:pPr algn="ctr"/>
            <a:r>
              <a:rPr lang="uk-UA" sz="1800" b="1" dirty="0" smtClean="0">
                <a:latin typeface="Times New Roman" pitchFamily="18" charset="0"/>
                <a:cs typeface="Times New Roman" pitchFamily="18" charset="0"/>
              </a:rPr>
              <a:t>Саме цим можна пояснити англо-американську практику, яка визнає два види </a:t>
            </a:r>
            <a:r>
              <a:rPr lang="uk-UA" sz="1800" b="1" dirty="0" err="1" smtClean="0">
                <a:latin typeface="Times New Roman" pitchFamily="18" charset="0"/>
                <a:cs typeface="Times New Roman" pitchFamily="18" charset="0"/>
              </a:rPr>
              <a:t>конфіденції</a:t>
            </a:r>
            <a:r>
              <a:rPr lang="uk-UA" sz="1800" b="1" dirty="0" smtClean="0">
                <a:latin typeface="Times New Roman" pitchFamily="18" charset="0"/>
                <a:cs typeface="Times New Roman" pitchFamily="18" charset="0"/>
              </a:rPr>
              <a:t> - </a:t>
            </a:r>
            <a:r>
              <a:rPr lang="uk-UA" sz="1800" b="1" dirty="0" err="1" smtClean="0">
                <a:latin typeface="Times New Roman" pitchFamily="18" charset="0"/>
                <a:cs typeface="Times New Roman" pitchFamily="18" charset="0"/>
              </a:rPr>
              <a:t>privacy</a:t>
            </a:r>
            <a:r>
              <a:rPr lang="uk-UA" sz="1800" b="1" dirty="0" smtClean="0">
                <a:latin typeface="Times New Roman" pitchFamily="18" charset="0"/>
                <a:cs typeface="Times New Roman" pitchFamily="18" charset="0"/>
              </a:rPr>
              <a:t> і </a:t>
            </a:r>
            <a:r>
              <a:rPr lang="uk-UA" sz="1800" b="1" dirty="0" err="1" smtClean="0">
                <a:latin typeface="Times New Roman" pitchFamily="18" charset="0"/>
                <a:cs typeface="Times New Roman" pitchFamily="18" charset="0"/>
              </a:rPr>
              <a:t>secrecy</a:t>
            </a:r>
            <a:r>
              <a:rPr lang="uk-UA" sz="1800" b="1" dirty="0" smtClean="0">
                <a:latin typeface="Times New Roman" pitchFamily="18" charset="0"/>
                <a:cs typeface="Times New Roman" pitchFamily="18" charset="0"/>
              </a:rPr>
              <a:t>.</a:t>
            </a:r>
            <a:endParaRPr lang="uk-UA" sz="1800" b="1" dirty="0">
              <a:latin typeface="Times New Roman" pitchFamily="18" charset="0"/>
              <a:cs typeface="Times New Roman" pitchFamily="18" charset="0"/>
            </a:endParaRPr>
          </a:p>
        </p:txBody>
      </p:sp>
      <p:sp>
        <p:nvSpPr>
          <p:cNvPr id="6" name="Прямоугольник 5"/>
          <p:cNvSpPr/>
          <p:nvPr/>
        </p:nvSpPr>
        <p:spPr>
          <a:xfrm>
            <a:off x="500034" y="1785926"/>
            <a:ext cx="4214842" cy="22145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smtClean="0">
                <a:latin typeface="Times New Roman" pitchFamily="18" charset="0"/>
                <a:cs typeface="Times New Roman" pitchFamily="18" charset="0"/>
              </a:rPr>
              <a:t>У першому випадку йдеться про прерогативи </a:t>
            </a:r>
            <a:r>
              <a:rPr lang="uk-UA" dirty="0" smtClean="0">
                <a:latin typeface="Times New Roman" pitchFamily="18" charset="0"/>
                <a:cs typeface="Times New Roman" pitchFamily="18" charset="0"/>
              </a:rPr>
              <a:t>особистості. </a:t>
            </a:r>
            <a:endParaRPr lang="uk-UA" i="1" dirty="0">
              <a:latin typeface="Times New Roman" pitchFamily="18" charset="0"/>
              <a:cs typeface="Times New Roman" pitchFamily="18" charset="0"/>
            </a:endParaRPr>
          </a:p>
        </p:txBody>
      </p:sp>
      <p:sp>
        <p:nvSpPr>
          <p:cNvPr id="7" name="Прямоугольник 6"/>
          <p:cNvSpPr/>
          <p:nvPr/>
        </p:nvSpPr>
        <p:spPr>
          <a:xfrm>
            <a:off x="4929190" y="1785926"/>
            <a:ext cx="3786214" cy="22145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 другому це - інформація для службового користування, що доступна обмеженому колу офіційних осіб фірми, корпорації, державного органу, громадської чи політичної організації</a:t>
            </a:r>
            <a:endParaRPr lang="uk-UA" i="1" dirty="0">
              <a:latin typeface="Times New Roman" pitchFamily="18" charset="0"/>
              <a:cs typeface="Times New Roman" pitchFamily="18" charset="0"/>
            </a:endParaRPr>
          </a:p>
        </p:txBody>
      </p:sp>
      <p:sp>
        <p:nvSpPr>
          <p:cNvPr id="8" name="Стрелка вниз 7"/>
          <p:cNvSpPr/>
          <p:nvPr/>
        </p:nvSpPr>
        <p:spPr>
          <a:xfrm>
            <a:off x="1357290" y="1000108"/>
            <a:ext cx="2286016"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786446" y="1000108"/>
            <a:ext cx="2286016"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071670" y="4357694"/>
            <a:ext cx="5072098" cy="1643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latin typeface="Times New Roman" pitchFamily="18" charset="0"/>
                <a:cs typeface="Times New Roman" pitchFamily="18" charset="0"/>
              </a:rPr>
              <a:t>Суттєва відмінність поняття і суті адвокатської таємниці у тому, що вона поєднує у собі </a:t>
            </a:r>
            <a:r>
              <a:rPr lang="fr-CA" b="1" dirty="0" smtClean="0">
                <a:solidFill>
                  <a:schemeClr val="tx1"/>
                </a:solidFill>
                <a:latin typeface="Times New Roman" pitchFamily="18" charset="0"/>
                <a:cs typeface="Times New Roman" pitchFamily="18" charset="0"/>
              </a:rPr>
              <a:t>privacy </a:t>
            </a:r>
            <a:r>
              <a:rPr lang="uk-UA" b="1" dirty="0" smtClean="0">
                <a:solidFill>
                  <a:schemeClr val="tx1"/>
                </a:solidFill>
                <a:latin typeface="Times New Roman" pitchFamily="18" charset="0"/>
                <a:cs typeface="Times New Roman" pitchFamily="18" charset="0"/>
              </a:rPr>
              <a:t>і </a:t>
            </a:r>
            <a:r>
              <a:rPr lang="fr-CA" b="1" dirty="0" smtClean="0">
                <a:solidFill>
                  <a:schemeClr val="tx1"/>
                </a:solidFill>
                <a:latin typeface="Times New Roman" pitchFamily="18" charset="0"/>
                <a:cs typeface="Times New Roman" pitchFamily="18" charset="0"/>
              </a:rPr>
              <a:t>secrecy.</a:t>
            </a:r>
            <a:endParaRPr lang="ru-RU"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8115328" cy="5973910"/>
          </a:xfrm>
        </p:spPr>
        <p:txBody>
          <a:bodyPr>
            <a:normAutofit fontScale="92500"/>
          </a:bodyPr>
          <a:lstStyle/>
          <a:p>
            <a:pPr marL="273050" indent="-3175" algn="just">
              <a:buNone/>
            </a:pPr>
            <a:r>
              <a:rPr lang="uk-UA" b="1" dirty="0" smtClean="0">
                <a:latin typeface="Times New Roman" pitchFamily="18" charset="0"/>
                <a:cs typeface="Times New Roman" pitchFamily="18" charset="0"/>
              </a:rPr>
              <a:t>		Пункт 3 ст. 47 КПК встановлює: </a:t>
            </a:r>
            <a:r>
              <a:rPr lang="uk-UA" dirty="0" smtClean="0">
                <a:latin typeface="Times New Roman" pitchFamily="18" charset="0"/>
                <a:cs typeface="Times New Roman" pitchFamily="18" charset="0"/>
              </a:rPr>
              <a:t>"</a:t>
            </a:r>
            <a:r>
              <a:rPr lang="uk-UA" i="1" dirty="0" smtClean="0">
                <a:latin typeface="Times New Roman" pitchFamily="18" charset="0"/>
                <a:cs typeface="Times New Roman" pitchFamily="18" charset="0"/>
              </a:rPr>
              <a:t>Захисник без згоди підозрюваного, обвинуваченого не має права розголошувати відомості, які стали йому відомі у зв’язку з участю в кримінальному провадженні і становлять адвокатську або іншу охоронювану законом </a:t>
            </a:r>
            <a:r>
              <a:rPr lang="uk-UA" i="1" dirty="0" smtClean="0">
                <a:latin typeface="Times New Roman" pitchFamily="18" charset="0"/>
                <a:cs typeface="Times New Roman" pitchFamily="18" charset="0"/>
              </a:rPr>
              <a:t>таємницю</a:t>
            </a:r>
            <a:r>
              <a:rPr lang="uk-UA" dirty="0" smtClean="0">
                <a:latin typeface="Times New Roman" pitchFamily="18" charset="0"/>
                <a:cs typeface="Times New Roman" pitchFamily="18" charset="0"/>
              </a:rPr>
              <a:t>". </a:t>
            </a:r>
          </a:p>
          <a:p>
            <a:pPr marL="273050" indent="-3175" algn="just">
              <a:buNone/>
            </a:pPr>
            <a:r>
              <a:rPr lang="uk-UA" dirty="0" smtClean="0">
                <a:latin typeface="Times New Roman" pitchFamily="18" charset="0"/>
                <a:cs typeface="Times New Roman" pitchFamily="18" charset="0"/>
              </a:rPr>
              <a:t>		Зауважимо, у цій нормі Закону вживається саме термін "</a:t>
            </a:r>
            <a:r>
              <a:rPr lang="uk-UA" b="1" dirty="0" smtClean="0">
                <a:latin typeface="Times New Roman" pitchFamily="18" charset="0"/>
                <a:cs typeface="Times New Roman" pitchFamily="18" charset="0"/>
              </a:rPr>
              <a:t>адвокатська таємниця</a:t>
            </a:r>
            <a:r>
              <a:rPr lang="uk-UA" dirty="0" smtClean="0">
                <a:latin typeface="Times New Roman" pitchFamily="18" charset="0"/>
                <a:cs typeface="Times New Roman" pitchFamily="18" charset="0"/>
              </a:rPr>
              <a:t>", але </a:t>
            </a:r>
            <a:r>
              <a:rPr lang="uk-UA" b="1" dirty="0" smtClean="0">
                <a:latin typeface="Times New Roman" pitchFamily="18" charset="0"/>
                <a:cs typeface="Times New Roman" pitchFamily="18" charset="0"/>
              </a:rPr>
              <a:t>не конфіденційна інформація</a:t>
            </a:r>
            <a:r>
              <a:rPr lang="uk-UA" dirty="0" smtClean="0">
                <a:latin typeface="Times New Roman" pitchFamily="18" charset="0"/>
                <a:cs typeface="Times New Roman" pitchFamily="18" charset="0"/>
              </a:rPr>
              <a:t>. Трохи раніше ми вже згадували про гармонізацію Закону з іншими законодавчими актами. І в цьому питанні ми маємо достатньо підтверджень. Так, ст. 46 КПК встановлює, що "Документи, пов'язані з виконанням захисником його обов'язків, без його згоди не підлягають огляду, вилученню чи розголошенню слідчим, прокурором, слідчим суддею, судом, а 	</a:t>
            </a:r>
            <a:r>
              <a:rPr lang="uk-UA" b="1" i="1" dirty="0" smtClean="0">
                <a:latin typeface="Times New Roman" pitchFamily="18" charset="0"/>
                <a:cs typeface="Times New Roman" pitchFamily="18" charset="0"/>
              </a:rPr>
              <a:t>Захисник без згоди підозрюваного, обвинуваченого не має права розголошувати відомості, які стали йому відомі у зв'язку з участю в кримінальному провадженні і становлять адвокатську або іншу охоронювану законом таємницю.</a:t>
            </a:r>
            <a:endParaRPr lang="uk-UA" b="1" i="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11156"/>
          </a:xfrm>
        </p:spPr>
        <p:txBody>
          <a:bodyPr>
            <a:normAutofit fontScale="90000"/>
          </a:bodyPr>
          <a:lstStyle/>
          <a:p>
            <a:pPr algn="ctr"/>
            <a:r>
              <a:rPr lang="ru-RU" b="1" dirty="0" smtClean="0">
                <a:latin typeface="Times New Roman" pitchFamily="18" charset="0"/>
                <a:cs typeface="Times New Roman" pitchFamily="18" charset="0"/>
              </a:rPr>
              <a:t>5. </a:t>
            </a:r>
            <a:r>
              <a:rPr lang="ru-RU" b="1" dirty="0" err="1" smtClean="0">
                <a:latin typeface="Times New Roman" pitchFamily="18" charset="0"/>
                <a:cs typeface="Times New Roman" pitchFamily="18" charset="0"/>
              </a:rPr>
              <a:t>Уникнення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конфлікту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інтересів</a:t>
            </a:r>
            <a:endParaRPr lang="ru-RU" b="1" dirty="0">
              <a:latin typeface="Times New Roman" pitchFamily="18" charset="0"/>
              <a:cs typeface="Times New Roman" pitchFamily="18" charset="0"/>
            </a:endParaRPr>
          </a:p>
        </p:txBody>
      </p:sp>
      <p:sp>
        <p:nvSpPr>
          <p:cNvPr id="4" name="Прямоугольник 3"/>
          <p:cNvSpPr/>
          <p:nvPr/>
        </p:nvSpPr>
        <p:spPr>
          <a:xfrm>
            <a:off x="285720" y="928670"/>
            <a:ext cx="8286808" cy="1015663"/>
          </a:xfrm>
          <a:prstGeom prst="rect">
            <a:avLst/>
          </a:prstGeom>
        </p:spPr>
        <p:txBody>
          <a:bodyPr wrap="square">
            <a:spAutoFit/>
          </a:bodyPr>
          <a:lstStyle/>
          <a:p>
            <a:pPr algn="just"/>
            <a:r>
              <a:rPr lang="uk-UA" sz="2000" dirty="0" smtClean="0">
                <a:latin typeface="Times New Roman" pitchFamily="18" charset="0"/>
                <a:cs typeface="Times New Roman" pitchFamily="18" charset="0"/>
              </a:rPr>
              <a:t>З метою запобігання конфлікту інтересів </a:t>
            </a:r>
            <a:r>
              <a:rPr lang="uk-UA" sz="2000" b="1" dirty="0" smtClean="0">
                <a:latin typeface="Times New Roman" pitchFamily="18" charset="0"/>
                <a:cs typeface="Times New Roman" pitchFamily="18" charset="0"/>
              </a:rPr>
              <a:t>КПК надає захисникові право на відмову від виконання своїх обов'язків після його залучення у випадках</a:t>
            </a:r>
            <a:endParaRPr lang="uk-UA" sz="2000" b="1" dirty="0">
              <a:latin typeface="Times New Roman" pitchFamily="18" charset="0"/>
              <a:cs typeface="Times New Roman" pitchFamily="18" charset="0"/>
            </a:endParaRPr>
          </a:p>
        </p:txBody>
      </p:sp>
      <p:sp>
        <p:nvSpPr>
          <p:cNvPr id="5" name="Прямоугольник 4"/>
          <p:cNvSpPr/>
          <p:nvPr/>
        </p:nvSpPr>
        <p:spPr>
          <a:xfrm>
            <a:off x="1714480" y="2071678"/>
            <a:ext cx="6858048"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smtClean="0">
                <a:solidFill>
                  <a:schemeClr val="tx1"/>
                </a:solidFill>
                <a:latin typeface="Times New Roman" pitchFamily="18" charset="0"/>
                <a:cs typeface="Times New Roman" pitchFamily="18" charset="0"/>
              </a:rPr>
              <a:t>1</a:t>
            </a:r>
            <a:r>
              <a:rPr lang="uk-UA" sz="2000" smtClean="0">
                <a:solidFill>
                  <a:schemeClr val="tx1"/>
                </a:solidFill>
                <a:latin typeface="Times New Roman" pitchFamily="18" charset="0"/>
                <a:cs typeface="Times New Roman" pitchFamily="18" charset="0"/>
              </a:rPr>
              <a:t>) якщо є </a:t>
            </a:r>
            <a:r>
              <a:rPr lang="uk-UA" sz="2000" smtClean="0">
                <a:solidFill>
                  <a:schemeClr val="tx1"/>
                </a:solidFill>
                <a:latin typeface="Times New Roman" pitchFamily="18" charset="0"/>
                <a:cs typeface="Times New Roman" pitchFamily="18" charset="0"/>
              </a:rPr>
              <a:t>обставини</a:t>
            </a:r>
            <a:r>
              <a:rPr lang="uk-UA" sz="2000" smtClean="0">
                <a:solidFill>
                  <a:schemeClr val="tx1"/>
                </a:solidFill>
                <a:latin typeface="Times New Roman" pitchFamily="18" charset="0"/>
                <a:cs typeface="Times New Roman" pitchFamily="18" charset="0"/>
              </a:rPr>
              <a:t>, які згідно з цим Кодексом виключають його участь у кримінальному </a:t>
            </a:r>
            <a:r>
              <a:rPr lang="uk-UA" sz="2000" smtClean="0">
                <a:solidFill>
                  <a:schemeClr val="tx1"/>
                </a:solidFill>
                <a:latin typeface="Times New Roman" pitchFamily="18" charset="0"/>
                <a:cs typeface="Times New Roman" pitchFamily="18" charset="0"/>
              </a:rPr>
              <a:t>провадженні</a:t>
            </a:r>
            <a:r>
              <a:rPr lang="uk-UA" sz="2000" smtClean="0">
                <a:solidFill>
                  <a:schemeClr val="tx1"/>
                </a:solidFill>
                <a:latin typeface="Times New Roman" pitchFamily="18" charset="0"/>
                <a:cs typeface="Times New Roman" pitchFamily="18" charset="0"/>
              </a:rPr>
              <a:t>. Такі підстави включені до Закону і повністю відтворюються у </a:t>
            </a:r>
            <a:r>
              <a:rPr lang="uk-UA" sz="2000" smtClean="0">
                <a:solidFill>
                  <a:schemeClr val="tx1"/>
                </a:solidFill>
                <a:latin typeface="Times New Roman" pitchFamily="18" charset="0"/>
                <a:cs typeface="Times New Roman" pitchFamily="18" charset="0"/>
              </a:rPr>
              <a:t>ст</a:t>
            </a:r>
            <a:r>
              <a:rPr lang="uk-UA" sz="2000" smtClean="0">
                <a:solidFill>
                  <a:schemeClr val="tx1"/>
                </a:solidFill>
                <a:latin typeface="Times New Roman" pitchFamily="18" charset="0"/>
                <a:cs typeface="Times New Roman" pitchFamily="18" charset="0"/>
              </a:rPr>
              <a:t>. 78 КПК </a:t>
            </a:r>
            <a:r>
              <a:rPr lang="uk-UA" sz="2000" smtClean="0">
                <a:solidFill>
                  <a:schemeClr val="tx1"/>
                </a:solidFill>
                <a:latin typeface="Times New Roman" pitchFamily="18" charset="0"/>
                <a:cs typeface="Times New Roman" pitchFamily="18" charset="0"/>
              </a:rPr>
              <a:t>"</a:t>
            </a:r>
            <a:r>
              <a:rPr lang="uk-UA" sz="2000" smtClean="0">
                <a:solidFill>
                  <a:schemeClr val="tx1"/>
                </a:solidFill>
                <a:latin typeface="Times New Roman" pitchFamily="18" charset="0"/>
                <a:cs typeface="Times New Roman" pitchFamily="18" charset="0"/>
              </a:rPr>
              <a:t>Підстави для відводу </a:t>
            </a:r>
            <a:r>
              <a:rPr lang="uk-UA" sz="2000" smtClean="0">
                <a:solidFill>
                  <a:schemeClr val="tx1"/>
                </a:solidFill>
                <a:latin typeface="Times New Roman" pitchFamily="18" charset="0"/>
                <a:cs typeface="Times New Roman" pitchFamily="18" charset="0"/>
              </a:rPr>
              <a:t>захисника</a:t>
            </a:r>
            <a:r>
              <a:rPr lang="uk-UA" sz="2000" smtClean="0">
                <a:solidFill>
                  <a:schemeClr val="tx1"/>
                </a:solidFill>
                <a:latin typeface="Times New Roman" pitchFamily="18" charset="0"/>
                <a:cs typeface="Times New Roman" pitchFamily="18" charset="0"/>
              </a:rPr>
              <a:t>, </a:t>
            </a:r>
            <a:r>
              <a:rPr lang="uk-UA" sz="2000" smtClean="0">
                <a:solidFill>
                  <a:schemeClr val="tx1"/>
                </a:solidFill>
                <a:latin typeface="Times New Roman" pitchFamily="18" charset="0"/>
                <a:cs typeface="Times New Roman" pitchFamily="18" charset="0"/>
              </a:rPr>
              <a:t>представника":</a:t>
            </a:r>
            <a:endParaRPr lang="uk-UA" sz="2000">
              <a:solidFill>
                <a:schemeClr val="tx1"/>
              </a:solidFill>
              <a:latin typeface="Times New Roman" pitchFamily="18" charset="0"/>
              <a:cs typeface="Times New Roman" pitchFamily="18" charset="0"/>
            </a:endParaRPr>
          </a:p>
        </p:txBody>
      </p:sp>
      <p:sp>
        <p:nvSpPr>
          <p:cNvPr id="6" name="Прямоугольник 5"/>
          <p:cNvSpPr/>
          <p:nvPr/>
        </p:nvSpPr>
        <p:spPr>
          <a:xfrm>
            <a:off x="428596" y="4000504"/>
            <a:ext cx="8143932" cy="21431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400" dirty="0" smtClean="0">
                <a:solidFill>
                  <a:schemeClr val="tx1"/>
                </a:solidFill>
                <a:latin typeface="Times New Roman" pitchFamily="18" charset="0"/>
                <a:cs typeface="Times New Roman" pitchFamily="18" charset="0"/>
              </a:rPr>
              <a:t>Захисником, представником не має права бути особа, яка брала участь у цьому ж кримінальному провадженні як слідчий суддя, </a:t>
            </a:r>
            <a:r>
              <a:rPr lang="uk-UA" sz="2400" dirty="0" err="1" smtClean="0">
                <a:solidFill>
                  <a:schemeClr val="tx1"/>
                </a:solidFill>
                <a:latin typeface="Times New Roman" pitchFamily="18" charset="0"/>
                <a:cs typeface="Times New Roman" pitchFamily="18" charset="0"/>
              </a:rPr>
              <a:t>суддя</a:t>
            </a:r>
            <a:r>
              <a:rPr lang="uk-UA" sz="2400" dirty="0" smtClean="0">
                <a:solidFill>
                  <a:schemeClr val="tx1"/>
                </a:solidFill>
                <a:latin typeface="Times New Roman" pitchFamily="18" charset="0"/>
                <a:cs typeface="Times New Roman" pitchFamily="18" charset="0"/>
              </a:rPr>
              <a:t>, присяжний, прокурор, слідчий, потерпілий, цивільний позивач, цивільний відповідач, експерт, спеціаліст, представник персоналу органу пробації, перекладач.</a:t>
            </a:r>
            <a:endParaRPr lang="uk-UA" sz="2400" dirty="0">
              <a:solidFill>
                <a:schemeClr val="tx1"/>
              </a:solidFill>
              <a:latin typeface="Times New Roman" pitchFamily="18" charset="0"/>
              <a:cs typeface="Times New Roman" pitchFamily="18" charset="0"/>
            </a:endParaRPr>
          </a:p>
        </p:txBody>
      </p:sp>
      <p:sp>
        <p:nvSpPr>
          <p:cNvPr id="9" name="Стрелка вправо 8"/>
          <p:cNvSpPr/>
          <p:nvPr/>
        </p:nvSpPr>
        <p:spPr>
          <a:xfrm>
            <a:off x="214282" y="2357430"/>
            <a:ext cx="1357322"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latin typeface="Times New Roman" pitchFamily="18" charset="0"/>
                <a:cs typeface="Times New Roman" pitchFamily="18" charset="0"/>
              </a:rPr>
              <a:t>1</a:t>
            </a:r>
            <a:endParaRPr lang="ru-RU" sz="2800" b="1" dirty="0">
              <a:solidFill>
                <a:schemeClr val="tx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00042"/>
            <a:ext cx="828680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Особа не має права брати участь у цьому ж кримінальному провадженні як захисник або представник також у випадках:</a:t>
            </a:r>
            <a:endParaRPr lang="uk-UA" sz="2000" b="1" dirty="0">
              <a:latin typeface="Times New Roman" pitchFamily="18" charset="0"/>
              <a:cs typeface="Times New Roman" pitchFamily="18" charset="0"/>
            </a:endParaRPr>
          </a:p>
        </p:txBody>
      </p:sp>
      <p:sp>
        <p:nvSpPr>
          <p:cNvPr id="5" name="Прямоугольник 4"/>
          <p:cNvSpPr/>
          <p:nvPr/>
        </p:nvSpPr>
        <p:spPr>
          <a:xfrm>
            <a:off x="1643042" y="1714488"/>
            <a:ext cx="6929486"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1</a:t>
            </a:r>
            <a:r>
              <a:rPr lang="uk-UA" sz="2000" smtClean="0">
                <a:latin typeface="Times New Roman" pitchFamily="18" charset="0"/>
                <a:cs typeface="Times New Roman" pitchFamily="18" charset="0"/>
              </a:rPr>
              <a:t>) якщо вона у цьому провадженні надає або раніше надавала правову допомогу </a:t>
            </a:r>
            <a:r>
              <a:rPr lang="uk-UA" sz="2000" smtClean="0">
                <a:latin typeface="Times New Roman" pitchFamily="18" charset="0"/>
                <a:cs typeface="Times New Roman" pitchFamily="18" charset="0"/>
              </a:rPr>
              <a:t>особі</a:t>
            </a:r>
            <a:r>
              <a:rPr lang="uk-UA" sz="2000" smtClean="0">
                <a:latin typeface="Times New Roman" pitchFamily="18" charset="0"/>
                <a:cs typeface="Times New Roman" pitchFamily="18" charset="0"/>
              </a:rPr>
              <a:t>, інтереси якої суперечать інтересам </a:t>
            </a:r>
            <a:r>
              <a:rPr lang="uk-UA" sz="2000" smtClean="0">
                <a:latin typeface="Times New Roman" pitchFamily="18" charset="0"/>
                <a:cs typeface="Times New Roman" pitchFamily="18" charset="0"/>
              </a:rPr>
              <a:t>особи</a:t>
            </a:r>
            <a:r>
              <a:rPr lang="uk-UA" sz="2000" smtClean="0">
                <a:latin typeface="Times New Roman" pitchFamily="18" charset="0"/>
                <a:cs typeface="Times New Roman" pitchFamily="18" charset="0"/>
              </a:rPr>
              <a:t>, яка звернулася з проханням про надання правової </a:t>
            </a:r>
            <a:r>
              <a:rPr lang="uk-UA" sz="2000" smtClean="0">
                <a:latin typeface="Times New Roman" pitchFamily="18" charset="0"/>
                <a:cs typeface="Times New Roman" pitchFamily="18" charset="0"/>
              </a:rPr>
              <a:t>допомоги</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6" name="Прямоугольник 5"/>
          <p:cNvSpPr/>
          <p:nvPr/>
        </p:nvSpPr>
        <p:spPr>
          <a:xfrm>
            <a:off x="1643042" y="3214686"/>
            <a:ext cx="6929486"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2</a:t>
            </a:r>
            <a:r>
              <a:rPr lang="uk-UA" sz="2000" smtClean="0">
                <a:latin typeface="Times New Roman" pitchFamily="18" charset="0"/>
                <a:cs typeface="Times New Roman" pitchFamily="18" charset="0"/>
              </a:rPr>
              <a:t>) зупинення або припинення права на зайняття адвокатською діяльністю </a:t>
            </a:r>
            <a:r>
              <a:rPr lang="uk-UA" sz="2000" smtClean="0">
                <a:latin typeface="Times New Roman" pitchFamily="18" charset="0"/>
                <a:cs typeface="Times New Roman" pitchFamily="18" charset="0"/>
              </a:rPr>
              <a:t>(</a:t>
            </a:r>
            <a:r>
              <a:rPr lang="uk-UA" sz="2000" smtClean="0">
                <a:latin typeface="Times New Roman" pitchFamily="18" charset="0"/>
                <a:cs typeface="Times New Roman" pitchFamily="18" charset="0"/>
              </a:rPr>
              <a:t>зупинення дії свідоцтва про право на зайняття адвокатською діяльністю або його </a:t>
            </a:r>
            <a:r>
              <a:rPr lang="uk-UA" sz="2000" smtClean="0">
                <a:latin typeface="Times New Roman" pitchFamily="18" charset="0"/>
                <a:cs typeface="Times New Roman" pitchFamily="18" charset="0"/>
              </a:rPr>
              <a:t>анулювання</a:t>
            </a:r>
            <a:r>
              <a:rPr lang="uk-UA" sz="2000" smtClean="0">
                <a:latin typeface="Times New Roman" pitchFamily="18" charset="0"/>
                <a:cs typeface="Times New Roman" pitchFamily="18" charset="0"/>
              </a:rPr>
              <a:t>) в </a:t>
            </a:r>
            <a:r>
              <a:rPr lang="uk-UA" sz="2000" smtClean="0">
                <a:latin typeface="Times New Roman" pitchFamily="18" charset="0"/>
                <a:cs typeface="Times New Roman" pitchFamily="18" charset="0"/>
              </a:rPr>
              <a:t>порядку</a:t>
            </a:r>
            <a:r>
              <a:rPr lang="uk-UA" sz="2000" smtClean="0">
                <a:latin typeface="Times New Roman" pitchFamily="18" charset="0"/>
                <a:cs typeface="Times New Roman" pitchFamily="18" charset="0"/>
              </a:rPr>
              <a:t>, передбаченому </a:t>
            </a:r>
            <a:r>
              <a:rPr lang="uk-UA" sz="2000" smtClean="0">
                <a:latin typeface="Times New Roman" pitchFamily="18" charset="0"/>
                <a:cs typeface="Times New Roman" pitchFamily="18" charset="0"/>
              </a:rPr>
              <a:t>законом</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7" name="Прямоугольник 6"/>
          <p:cNvSpPr/>
          <p:nvPr/>
        </p:nvSpPr>
        <p:spPr>
          <a:xfrm>
            <a:off x="1643042" y="4714884"/>
            <a:ext cx="6929486" cy="12858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latin typeface="Times New Roman" pitchFamily="18" charset="0"/>
                <a:cs typeface="Times New Roman" pitchFamily="18" charset="0"/>
              </a:rPr>
              <a:t>3</a:t>
            </a:r>
            <a:r>
              <a:rPr lang="uk-UA" sz="2000" smtClean="0">
                <a:latin typeface="Times New Roman" pitchFamily="18" charset="0"/>
                <a:cs typeface="Times New Roman" pitchFamily="18" charset="0"/>
              </a:rPr>
              <a:t>) якщо вона є близьким родичем або членом сім’ї </a:t>
            </a:r>
            <a:r>
              <a:rPr lang="uk-UA" sz="2000" smtClean="0">
                <a:latin typeface="Times New Roman" pitchFamily="18" charset="0"/>
                <a:cs typeface="Times New Roman" pitchFamily="18" charset="0"/>
              </a:rPr>
              <a:t>слідчого</a:t>
            </a:r>
            <a:r>
              <a:rPr lang="uk-UA" sz="2000" smtClean="0">
                <a:latin typeface="Times New Roman" pitchFamily="18" charset="0"/>
                <a:cs typeface="Times New Roman" pitchFamily="18" charset="0"/>
              </a:rPr>
              <a:t>, </a:t>
            </a:r>
            <a:r>
              <a:rPr lang="uk-UA" sz="2000" smtClean="0">
                <a:latin typeface="Times New Roman" pitchFamily="18" charset="0"/>
                <a:cs typeface="Times New Roman" pitchFamily="18" charset="0"/>
              </a:rPr>
              <a:t>прокурора</a:t>
            </a:r>
            <a:r>
              <a:rPr lang="uk-UA" sz="2000" smtClean="0">
                <a:latin typeface="Times New Roman" pitchFamily="18" charset="0"/>
                <a:cs typeface="Times New Roman" pitchFamily="18" charset="0"/>
              </a:rPr>
              <a:t>, потерпілого або будь-кого із складу </a:t>
            </a:r>
            <a:r>
              <a:rPr lang="uk-UA" sz="2000" smtClean="0">
                <a:latin typeface="Times New Roman" pitchFamily="18" charset="0"/>
                <a:cs typeface="Times New Roman" pitchFamily="18" charset="0"/>
              </a:rPr>
              <a:t>суду</a:t>
            </a:r>
            <a:r>
              <a:rPr lang="uk-UA" sz="2000" smtClean="0">
                <a:latin typeface="Times New Roman" pitchFamily="18" charset="0"/>
                <a:cs typeface="Times New Roman" pitchFamily="18" charset="0"/>
              </a:rPr>
              <a:t>.</a:t>
            </a:r>
            <a:endParaRPr lang="uk-UA" sz="2000">
              <a:latin typeface="Times New Roman" pitchFamily="18" charset="0"/>
              <a:cs typeface="Times New Roman" pitchFamily="18" charset="0"/>
            </a:endParaRPr>
          </a:p>
        </p:txBody>
      </p:sp>
      <p:sp>
        <p:nvSpPr>
          <p:cNvPr id="8" name="Стрелка вправо 7"/>
          <p:cNvSpPr/>
          <p:nvPr/>
        </p:nvSpPr>
        <p:spPr>
          <a:xfrm>
            <a:off x="285720" y="1643050"/>
            <a:ext cx="1143008"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285720" y="3357562"/>
            <a:ext cx="1143008"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285720" y="4786322"/>
            <a:ext cx="1143008"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14480" y="357166"/>
            <a:ext cx="6858048"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solidFill>
                  <a:schemeClr val="tx1"/>
                </a:solidFill>
                <a:latin typeface="Times New Roman" pitchFamily="18" charset="0"/>
                <a:cs typeface="Times New Roman" pitchFamily="18" charset="0"/>
              </a:rPr>
              <a:t>2) незгоди з підозрюваним, обвинуваченим щодо вибраного ним способу захисту, за винятком випадків обов'язкової участі захисника;</a:t>
            </a:r>
            <a:endParaRPr lang="uk-UA" sz="2000">
              <a:solidFill>
                <a:schemeClr val="tx1"/>
              </a:solidFill>
              <a:latin typeface="Times New Roman" pitchFamily="18" charset="0"/>
              <a:cs typeface="Times New Roman" pitchFamily="18" charset="0"/>
            </a:endParaRPr>
          </a:p>
        </p:txBody>
      </p:sp>
      <p:sp>
        <p:nvSpPr>
          <p:cNvPr id="5" name="Стрелка вправо 4"/>
          <p:cNvSpPr/>
          <p:nvPr/>
        </p:nvSpPr>
        <p:spPr>
          <a:xfrm>
            <a:off x="214282" y="642918"/>
            <a:ext cx="1357322"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latin typeface="Times New Roman" pitchFamily="18" charset="0"/>
                <a:cs typeface="Times New Roman" pitchFamily="18" charset="0"/>
              </a:rPr>
              <a:t>2</a:t>
            </a:r>
            <a:endParaRPr lang="ru-RU" sz="2800" b="1" dirty="0">
              <a:solidFill>
                <a:schemeClr val="tx1"/>
              </a:solidFill>
              <a:latin typeface="Times New Roman" pitchFamily="18" charset="0"/>
              <a:cs typeface="Times New Roman" pitchFamily="18" charset="0"/>
            </a:endParaRPr>
          </a:p>
        </p:txBody>
      </p:sp>
      <p:sp>
        <p:nvSpPr>
          <p:cNvPr id="6" name="Прямоугольник 5"/>
          <p:cNvSpPr/>
          <p:nvPr/>
        </p:nvSpPr>
        <p:spPr>
          <a:xfrm>
            <a:off x="1714480" y="2357430"/>
            <a:ext cx="6858048"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solidFill>
                  <a:schemeClr val="tx1"/>
                </a:solidFill>
                <a:latin typeface="Times New Roman" pitchFamily="18" charset="0"/>
                <a:cs typeface="Times New Roman" pitchFamily="18" charset="0"/>
              </a:rPr>
              <a:t>3</a:t>
            </a:r>
            <a:r>
              <a:rPr lang="uk-UA" sz="2000" smtClean="0">
                <a:solidFill>
                  <a:schemeClr val="tx1"/>
                </a:solidFill>
                <a:latin typeface="Times New Roman" pitchFamily="18" charset="0"/>
                <a:cs typeface="Times New Roman" pitchFamily="18" charset="0"/>
              </a:rPr>
              <a:t>) умисного невиконання </a:t>
            </a:r>
            <a:r>
              <a:rPr lang="uk-UA" sz="2000" smtClean="0">
                <a:solidFill>
                  <a:schemeClr val="tx1"/>
                </a:solidFill>
                <a:latin typeface="Times New Roman" pitchFamily="18" charset="0"/>
                <a:cs typeface="Times New Roman" pitchFamily="18" charset="0"/>
              </a:rPr>
              <a:t>підозрюваним</a:t>
            </a:r>
            <a:r>
              <a:rPr lang="uk-UA" sz="2000" smtClean="0">
                <a:solidFill>
                  <a:schemeClr val="tx1"/>
                </a:solidFill>
                <a:latin typeface="Times New Roman" pitchFamily="18" charset="0"/>
                <a:cs typeface="Times New Roman" pitchFamily="18" charset="0"/>
              </a:rPr>
              <a:t>, обвинуваченим умов укладеного з захисником </a:t>
            </a:r>
            <a:r>
              <a:rPr lang="uk-UA" sz="2000" smtClean="0">
                <a:solidFill>
                  <a:schemeClr val="tx1"/>
                </a:solidFill>
                <a:latin typeface="Times New Roman" pitchFamily="18" charset="0"/>
                <a:cs typeface="Times New Roman" pitchFamily="18" charset="0"/>
              </a:rPr>
              <a:t>договору</a:t>
            </a:r>
            <a:r>
              <a:rPr lang="uk-UA" sz="2000" smtClean="0">
                <a:solidFill>
                  <a:schemeClr val="tx1"/>
                </a:solidFill>
                <a:latin typeface="Times New Roman" pitchFamily="18" charset="0"/>
                <a:cs typeface="Times New Roman" pitchFamily="18" charset="0"/>
              </a:rPr>
              <a:t>, яке </a:t>
            </a:r>
            <a:r>
              <a:rPr lang="uk-UA" sz="2000" smtClean="0">
                <a:solidFill>
                  <a:schemeClr val="tx1"/>
                </a:solidFill>
                <a:latin typeface="Times New Roman" pitchFamily="18" charset="0"/>
                <a:cs typeface="Times New Roman" pitchFamily="18" charset="0"/>
              </a:rPr>
              <a:t>проявляється</a:t>
            </a:r>
            <a:r>
              <a:rPr lang="uk-UA" sz="2000" smtClean="0">
                <a:solidFill>
                  <a:schemeClr val="tx1"/>
                </a:solidFill>
                <a:latin typeface="Times New Roman" pitchFamily="18" charset="0"/>
                <a:cs typeface="Times New Roman" pitchFamily="18" charset="0"/>
              </a:rPr>
              <a:t>, </a:t>
            </a:r>
            <a:r>
              <a:rPr lang="uk-UA" sz="2000" smtClean="0">
                <a:solidFill>
                  <a:schemeClr val="tx1"/>
                </a:solidFill>
                <a:latin typeface="Times New Roman" pitchFamily="18" charset="0"/>
                <a:cs typeface="Times New Roman" pitchFamily="18" charset="0"/>
              </a:rPr>
              <a:t>зокрема</a:t>
            </a:r>
            <a:r>
              <a:rPr lang="uk-UA" sz="2000" smtClean="0">
                <a:solidFill>
                  <a:schemeClr val="tx1"/>
                </a:solidFill>
                <a:latin typeface="Times New Roman" pitchFamily="18" charset="0"/>
                <a:cs typeface="Times New Roman" pitchFamily="18" charset="0"/>
              </a:rPr>
              <a:t>, у систематичному недодержанні законних порад </a:t>
            </a:r>
            <a:r>
              <a:rPr lang="uk-UA" sz="2000" smtClean="0">
                <a:solidFill>
                  <a:schemeClr val="tx1"/>
                </a:solidFill>
                <a:latin typeface="Times New Roman" pitchFamily="18" charset="0"/>
                <a:cs typeface="Times New Roman" pitchFamily="18" charset="0"/>
              </a:rPr>
              <a:t>захисника</a:t>
            </a:r>
            <a:r>
              <a:rPr lang="uk-UA" sz="2000" smtClean="0">
                <a:solidFill>
                  <a:schemeClr val="tx1"/>
                </a:solidFill>
                <a:latin typeface="Times New Roman" pitchFamily="18" charset="0"/>
                <a:cs typeface="Times New Roman" pitchFamily="18" charset="0"/>
              </a:rPr>
              <a:t>, порушенні вимог КПК </a:t>
            </a:r>
            <a:r>
              <a:rPr lang="uk-UA" sz="2000" smtClean="0">
                <a:solidFill>
                  <a:schemeClr val="tx1"/>
                </a:solidFill>
                <a:latin typeface="Times New Roman" pitchFamily="18" charset="0"/>
                <a:cs typeface="Times New Roman" pitchFamily="18" charset="0"/>
              </a:rPr>
              <a:t>тощо</a:t>
            </a:r>
            <a:r>
              <a:rPr lang="uk-UA" sz="2000" smtClean="0">
                <a:solidFill>
                  <a:schemeClr val="tx1"/>
                </a:solidFill>
                <a:latin typeface="Times New Roman" pitchFamily="18" charset="0"/>
                <a:cs typeface="Times New Roman" pitchFamily="18" charset="0"/>
              </a:rPr>
              <a:t>;</a:t>
            </a:r>
            <a:endParaRPr lang="uk-UA" sz="2000">
              <a:solidFill>
                <a:schemeClr val="tx1"/>
              </a:solidFill>
              <a:latin typeface="Times New Roman" pitchFamily="18" charset="0"/>
              <a:cs typeface="Times New Roman" pitchFamily="18" charset="0"/>
            </a:endParaRPr>
          </a:p>
        </p:txBody>
      </p:sp>
      <p:sp>
        <p:nvSpPr>
          <p:cNvPr id="7" name="Стрелка вправо 6"/>
          <p:cNvSpPr/>
          <p:nvPr/>
        </p:nvSpPr>
        <p:spPr>
          <a:xfrm>
            <a:off x="214282" y="2643182"/>
            <a:ext cx="1357322"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latin typeface="Times New Roman" pitchFamily="18" charset="0"/>
                <a:cs typeface="Times New Roman" pitchFamily="18" charset="0"/>
              </a:rPr>
              <a:t>3</a:t>
            </a:r>
            <a:endParaRPr lang="ru-RU" sz="2800" b="1" dirty="0">
              <a:solidFill>
                <a:schemeClr val="tx1"/>
              </a:solidFill>
              <a:latin typeface="Times New Roman" pitchFamily="18" charset="0"/>
              <a:cs typeface="Times New Roman" pitchFamily="18" charset="0"/>
            </a:endParaRPr>
          </a:p>
        </p:txBody>
      </p:sp>
      <p:sp>
        <p:nvSpPr>
          <p:cNvPr id="8" name="Прямоугольник 7"/>
          <p:cNvSpPr/>
          <p:nvPr/>
        </p:nvSpPr>
        <p:spPr>
          <a:xfrm>
            <a:off x="1714480" y="4429132"/>
            <a:ext cx="6858048" cy="16430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sz="2000" smtClean="0">
                <a:solidFill>
                  <a:schemeClr val="tx1"/>
                </a:solidFill>
                <a:latin typeface="Times New Roman" pitchFamily="18" charset="0"/>
                <a:cs typeface="Times New Roman" pitchFamily="18" charset="0"/>
              </a:rPr>
              <a:t>4</a:t>
            </a:r>
            <a:r>
              <a:rPr lang="uk-UA" sz="2000" smtClean="0">
                <a:solidFill>
                  <a:schemeClr val="tx1"/>
                </a:solidFill>
                <a:latin typeface="Times New Roman" pitchFamily="18" charset="0"/>
                <a:cs typeface="Times New Roman" pitchFamily="18" charset="0"/>
              </a:rPr>
              <a:t>) якщо він свою відмову мотивує відсутністю належної кваліфікації для надання правової допомоги у конкретному </a:t>
            </a:r>
            <a:r>
              <a:rPr lang="uk-UA" sz="2000" smtClean="0">
                <a:solidFill>
                  <a:schemeClr val="tx1"/>
                </a:solidFill>
                <a:latin typeface="Times New Roman" pitchFamily="18" charset="0"/>
                <a:cs typeface="Times New Roman" pitchFamily="18" charset="0"/>
              </a:rPr>
              <a:t>провадженні</a:t>
            </a:r>
            <a:r>
              <a:rPr lang="uk-UA" sz="2000" smtClean="0">
                <a:solidFill>
                  <a:schemeClr val="tx1"/>
                </a:solidFill>
                <a:latin typeface="Times New Roman" pitchFamily="18" charset="0"/>
                <a:cs typeface="Times New Roman" pitchFamily="18" charset="0"/>
              </a:rPr>
              <a:t>.</a:t>
            </a:r>
            <a:endParaRPr lang="uk-UA" sz="2000">
              <a:solidFill>
                <a:schemeClr val="tx1"/>
              </a:solidFill>
              <a:latin typeface="Times New Roman" pitchFamily="18" charset="0"/>
              <a:cs typeface="Times New Roman" pitchFamily="18" charset="0"/>
            </a:endParaRPr>
          </a:p>
        </p:txBody>
      </p:sp>
      <p:sp>
        <p:nvSpPr>
          <p:cNvPr id="9" name="Стрелка вправо 8"/>
          <p:cNvSpPr/>
          <p:nvPr/>
        </p:nvSpPr>
        <p:spPr>
          <a:xfrm>
            <a:off x="214282" y="4714884"/>
            <a:ext cx="1357322" cy="1143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latin typeface="Times New Roman" pitchFamily="18" charset="0"/>
                <a:cs typeface="Times New Roman" pitchFamily="18" charset="0"/>
              </a:rPr>
              <a:t>4</a:t>
            </a:r>
            <a:endParaRPr lang="ru-RU" sz="2800" b="1" dirty="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115328" cy="6045348"/>
          </a:xfrm>
        </p:spPr>
        <p:txBody>
          <a:bodyPr>
            <a:noAutofit/>
          </a:bodyPr>
          <a:lstStyle/>
          <a:p>
            <a:pPr marL="273050" indent="1588" algn="just">
              <a:buNone/>
            </a:pPr>
            <a:r>
              <a:rPr lang="uk-UA" sz="1800" dirty="0" smtClean="0">
                <a:latin typeface="Times New Roman" pitchFamily="18" charset="0"/>
                <a:cs typeface="Times New Roman" pitchFamily="18" charset="0"/>
              </a:rPr>
              <a:t>2. Адвокат України здійснює адвокатську діяльність на всій території України та за її межами, якщо інше не передбачено міжнародним договором, згода на обов'язковість якого надана Верховною Радою України, або законодавством іноземної держави.</a:t>
            </a:r>
          </a:p>
          <a:p>
            <a:pPr marL="273050" indent="1588" algn="just">
              <a:buNone/>
            </a:pPr>
            <a:r>
              <a:rPr lang="uk-UA" sz="1800" dirty="0" smtClean="0">
                <a:latin typeface="Times New Roman" pitchFamily="18" charset="0"/>
                <a:cs typeface="Times New Roman" pitchFamily="18" charset="0"/>
              </a:rPr>
              <a:t> </a:t>
            </a:r>
          </a:p>
          <a:p>
            <a:pPr marL="273050" indent="1588" algn="just">
              <a:buNone/>
            </a:pPr>
            <a:r>
              <a:rPr lang="uk-UA" sz="1800" dirty="0" smtClean="0">
                <a:latin typeface="Times New Roman" pitchFamily="18" charset="0"/>
                <a:cs typeface="Times New Roman" pitchFamily="18" charset="0"/>
              </a:rPr>
              <a:t>Щодо першого пункту ч. 2 ст. 4 Закону "</a:t>
            </a:r>
            <a:r>
              <a:rPr lang="uk-UA" sz="1800" b="1" dirty="0" smtClean="0">
                <a:latin typeface="Times New Roman" pitchFamily="18" charset="0"/>
                <a:cs typeface="Times New Roman" pitchFamily="18" charset="0"/>
              </a:rPr>
              <a:t>Адвокат України здійснює адвокатську діяльність на всій території України</a:t>
            </a:r>
            <a:r>
              <a:rPr lang="uk-UA" sz="1800" dirty="0" smtClean="0">
                <a:latin typeface="Times New Roman" pitchFamily="18" charset="0"/>
                <a:cs typeface="Times New Roman" pitchFamily="18" charset="0"/>
              </a:rPr>
              <a:t>", то він не вносить жодних змін до статусу адвоката порівняно з Законом "Про адвокатуру". І далі "... </a:t>
            </a:r>
            <a:r>
              <a:rPr lang="uk-UA" sz="1800" b="1" dirty="0" smtClean="0">
                <a:latin typeface="Times New Roman" pitchFamily="18" charset="0"/>
                <a:cs typeface="Times New Roman" pitchFamily="18" charset="0"/>
              </a:rPr>
              <a:t>та за її межами, якщо інше не передбачено міжнародним договором, згода на обов'язковість якого надана Верховною Радою України, або законодавством іноземної держави" вказує на відсутність якогось конкретного порядку на всі випадки у практиці. </a:t>
            </a:r>
          </a:p>
          <a:p>
            <a:pPr marL="273050" indent="1588" algn="just">
              <a:buNone/>
            </a:pPr>
            <a:endParaRPr lang="uk-UA" sz="1800" dirty="0" smtClean="0">
              <a:latin typeface="Times New Roman" pitchFamily="18" charset="0"/>
              <a:cs typeface="Times New Roman" pitchFamily="18" charset="0"/>
            </a:endParaRPr>
          </a:p>
          <a:p>
            <a:pPr marL="273050" indent="1588" algn="just">
              <a:buNone/>
            </a:pPr>
            <a:r>
              <a:rPr lang="uk-UA" sz="1800" i="1" dirty="0" smtClean="0">
                <a:latin typeface="Times New Roman" pitchFamily="18" charset="0"/>
                <a:cs typeface="Times New Roman" pitchFamily="18" charset="0"/>
              </a:rPr>
              <a:t>Конкретна ситуація, що пов'язана з необхідністю виїзду за кордон для провадження справи, має вирішуватися залежно від конкретної країни і дипломатичних відносин, які склалися наданий момент між Україною і конкретною державою. У цьому випадку мають значення не лише законодавство України та законодавство іноземної держави, але й участь України у міжнародних угодах та організаціях, які передбачають і участь адвоката у конкретних питаннях.</a:t>
            </a:r>
            <a:endParaRPr lang="uk-UA" sz="1800"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571480"/>
            <a:ext cx="7215238" cy="9286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dirty="0" smtClean="0">
                <a:latin typeface="Times New Roman" pitchFamily="18" charset="0"/>
                <a:cs typeface="Times New Roman" pitchFamily="18" charset="0"/>
              </a:rPr>
              <a:t>Адвокатська діяльність здійснюється на принципах</a:t>
            </a:r>
            <a:endParaRPr lang="uk-UA" sz="2800" dirty="0">
              <a:latin typeface="Times New Roman" pitchFamily="18" charset="0"/>
              <a:cs typeface="Times New Roman" pitchFamily="18" charset="0"/>
            </a:endParaRPr>
          </a:p>
        </p:txBody>
      </p:sp>
      <p:sp>
        <p:nvSpPr>
          <p:cNvPr id="5" name="Прямоугольник 4"/>
          <p:cNvSpPr/>
          <p:nvPr/>
        </p:nvSpPr>
        <p:spPr>
          <a:xfrm>
            <a:off x="1714480" y="1857364"/>
            <a:ext cx="64294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smtClean="0">
                <a:latin typeface="Times New Roman" pitchFamily="18" charset="0"/>
                <a:cs typeface="Times New Roman" pitchFamily="18" charset="0"/>
              </a:rPr>
              <a:t>верховенства права</a:t>
            </a:r>
            <a:endParaRPr lang="uk-UA" sz="2800">
              <a:latin typeface="Times New Roman" pitchFamily="18" charset="0"/>
              <a:cs typeface="Times New Roman" pitchFamily="18" charset="0"/>
            </a:endParaRPr>
          </a:p>
        </p:txBody>
      </p:sp>
      <p:sp>
        <p:nvSpPr>
          <p:cNvPr id="7" name="Прямоугольник 6"/>
          <p:cNvSpPr/>
          <p:nvPr/>
        </p:nvSpPr>
        <p:spPr>
          <a:xfrm>
            <a:off x="1714480" y="2786058"/>
            <a:ext cx="64294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smtClean="0">
                <a:latin typeface="Times New Roman" pitchFamily="18" charset="0"/>
                <a:cs typeface="Times New Roman" pitchFamily="18" charset="0"/>
              </a:rPr>
              <a:t>законності</a:t>
            </a:r>
            <a:endParaRPr lang="uk-UA" sz="2800">
              <a:latin typeface="Times New Roman" pitchFamily="18" charset="0"/>
              <a:cs typeface="Times New Roman" pitchFamily="18" charset="0"/>
            </a:endParaRPr>
          </a:p>
        </p:txBody>
      </p:sp>
      <p:sp>
        <p:nvSpPr>
          <p:cNvPr id="8" name="Прямоугольник 7"/>
          <p:cNvSpPr/>
          <p:nvPr/>
        </p:nvSpPr>
        <p:spPr>
          <a:xfrm>
            <a:off x="1714480" y="3643314"/>
            <a:ext cx="64294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smtClean="0">
                <a:latin typeface="Times New Roman" pitchFamily="18" charset="0"/>
                <a:cs typeface="Times New Roman" pitchFamily="18" charset="0"/>
              </a:rPr>
              <a:t>незалежності</a:t>
            </a:r>
            <a:endParaRPr lang="uk-UA" sz="2800">
              <a:latin typeface="Times New Roman" pitchFamily="18" charset="0"/>
              <a:cs typeface="Times New Roman" pitchFamily="18" charset="0"/>
            </a:endParaRPr>
          </a:p>
        </p:txBody>
      </p:sp>
      <p:sp>
        <p:nvSpPr>
          <p:cNvPr id="9" name="Прямоугольник 8"/>
          <p:cNvSpPr/>
          <p:nvPr/>
        </p:nvSpPr>
        <p:spPr>
          <a:xfrm>
            <a:off x="1714480" y="4500570"/>
            <a:ext cx="64294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smtClean="0">
                <a:latin typeface="Times New Roman" pitchFamily="18" charset="0"/>
                <a:cs typeface="Times New Roman" pitchFamily="18" charset="0"/>
              </a:rPr>
              <a:t>конфіденційності</a:t>
            </a:r>
            <a:endParaRPr lang="uk-UA" sz="2800">
              <a:latin typeface="Times New Roman" pitchFamily="18" charset="0"/>
              <a:cs typeface="Times New Roman" pitchFamily="18" charset="0"/>
            </a:endParaRPr>
          </a:p>
        </p:txBody>
      </p:sp>
      <p:sp>
        <p:nvSpPr>
          <p:cNvPr id="10" name="Прямоугольник 9"/>
          <p:cNvSpPr/>
          <p:nvPr/>
        </p:nvSpPr>
        <p:spPr>
          <a:xfrm>
            <a:off x="1714480" y="5357826"/>
            <a:ext cx="6429420" cy="500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smtClean="0">
                <a:latin typeface="Times New Roman" pitchFamily="18" charset="0"/>
                <a:cs typeface="Times New Roman" pitchFamily="18" charset="0"/>
              </a:rPr>
              <a:t>уникнення конфлікту інтересів</a:t>
            </a:r>
            <a:endParaRPr lang="uk-UA" sz="2800">
              <a:latin typeface="Times New Roman" pitchFamily="18" charset="0"/>
              <a:cs typeface="Times New Roman" pitchFamily="18" charset="0"/>
            </a:endParaRPr>
          </a:p>
        </p:txBody>
      </p:sp>
      <p:sp>
        <p:nvSpPr>
          <p:cNvPr id="12" name="Стрелка вправо 11"/>
          <p:cNvSpPr/>
          <p:nvPr/>
        </p:nvSpPr>
        <p:spPr>
          <a:xfrm>
            <a:off x="857224" y="1928802"/>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857224" y="2857496"/>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a:off x="857224" y="3714752"/>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право 14"/>
          <p:cNvSpPr/>
          <p:nvPr/>
        </p:nvSpPr>
        <p:spPr>
          <a:xfrm>
            <a:off x="857224" y="4572008"/>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право 15"/>
          <p:cNvSpPr/>
          <p:nvPr/>
        </p:nvSpPr>
        <p:spPr>
          <a:xfrm>
            <a:off x="857224" y="5429264"/>
            <a:ext cx="785818"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57166"/>
            <a:ext cx="8186766" cy="6116786"/>
          </a:xfrm>
        </p:spPr>
        <p:txBody>
          <a:bodyPr>
            <a:normAutofit/>
          </a:bodyPr>
          <a:lstStyle/>
          <a:p>
            <a:pPr marL="273050" indent="1588" algn="just">
              <a:buNone/>
            </a:pPr>
            <a:r>
              <a:rPr lang="uk-UA" dirty="0" smtClean="0">
                <a:latin typeface="Times New Roman" pitchFamily="18" charset="0"/>
                <a:cs typeface="Times New Roman" pitchFamily="18" charset="0"/>
              </a:rPr>
              <a:t>3. </a:t>
            </a:r>
            <a:r>
              <a:rPr lang="uk-UA" b="1" dirty="0" smtClean="0">
                <a:latin typeface="Times New Roman" pitchFamily="18" charset="0"/>
                <a:cs typeface="Times New Roman" pitchFamily="18" charset="0"/>
              </a:rPr>
              <a:t>Адвокат може здійснювати адвокатську діяльність індивідуально або в організаційно-правових формах адвокатського бюро чи адвокатського об'єднання (організаційні форми адвокатської діяльності). </a:t>
            </a:r>
            <a:r>
              <a:rPr lang="uk-UA" dirty="0" smtClean="0">
                <a:latin typeface="Times New Roman" pitchFamily="18" charset="0"/>
                <a:cs typeface="Times New Roman" pitchFamily="18" charset="0"/>
              </a:rPr>
              <a:t>У частині 3 ст. 4 Закону однією загальною фразою інформується про усі форми здійснення адвокатської діяльності в Україні. </a:t>
            </a:r>
          </a:p>
          <a:p>
            <a:pPr marL="273050" indent="1588" algn="just">
              <a:buNone/>
            </a:pPr>
            <a:endParaRPr lang="uk-UA" dirty="0" smtClean="0">
              <a:latin typeface="Times New Roman" pitchFamily="18" charset="0"/>
              <a:cs typeface="Times New Roman" pitchFamily="18" charset="0"/>
            </a:endParaRPr>
          </a:p>
          <a:p>
            <a:pPr marL="273050" indent="1588" algn="just">
              <a:buNone/>
            </a:pPr>
            <a:r>
              <a:rPr lang="uk-UA" b="1" i="1" dirty="0" smtClean="0">
                <a:latin typeface="Times New Roman" pitchFamily="18" charset="0"/>
                <a:cs typeface="Times New Roman" pitchFamily="18" charset="0"/>
              </a:rPr>
              <a:t>Особливої уваги заслуговує факт надання пріоритету положенням, передбаченим міжнародним договорам України: Адвокат іноземної держави здійснює адвокатську діяльність на території України відповідно до цього Закону, якщо інше не передбачено міжнародним договором, згода на обов'язковість якого надана Верховною Радою України.</a:t>
            </a:r>
            <a:endParaRPr lang="uk-UA" b="1" i="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00042"/>
            <a:ext cx="8186766" cy="5973910"/>
          </a:xfrm>
        </p:spPr>
        <p:txBody>
          <a:bodyPr>
            <a:normAutofit lnSpcReduction="10000"/>
          </a:bodyPr>
          <a:lstStyle/>
          <a:p>
            <a:pPr marL="273050" indent="1588" algn="just">
              <a:buNone/>
            </a:pPr>
            <a:r>
              <a:rPr lang="uk-UA" dirty="0" smtClean="0">
                <a:latin typeface="Times New Roman" pitchFamily="18" charset="0"/>
                <a:cs typeface="Times New Roman" pitchFamily="18" charset="0"/>
              </a:rPr>
              <a:t>	Щодо першого пункту частини 2 ст. 4 Закону "Адвокат України здійснює адвокатську діяльність на всій території України", І далі "... та за її межами, якщо інше не передбачено міжнародним договором, згода на обов'язковість якого надана Верховною Радою України, або законодавством іноземної держави" вказує на відсутність якогось конкретного порядку на всі випадки у практиці. Конкретна ситуація, що пов'язана з необхідністю виїзду за кордон для провадження справи має вирішуватися в залежності</a:t>
            </a:r>
            <a:r>
              <a:rPr lang="uk-UA" dirty="0" smtClean="0">
                <a:latin typeface="Times New Roman" pitchFamily="18" charset="0"/>
                <a:cs typeface="Times New Roman" pitchFamily="18" charset="0"/>
              </a:rPr>
              <a:t> </a:t>
            </a:r>
            <a:r>
              <a:rPr lang="uk-UA" dirty="0" smtClean="0">
                <a:latin typeface="Times New Roman" pitchFamily="18" charset="0"/>
                <a:cs typeface="Times New Roman" pitchFamily="18" charset="0"/>
              </a:rPr>
              <a:t>від конкретної країни і дипломатичних відносин, які склалися на даний момент між Україною і конкретною державою. </a:t>
            </a:r>
          </a:p>
          <a:p>
            <a:pPr marL="273050" indent="1588" algn="just">
              <a:buNone/>
            </a:pP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У цьому випадку мають значення не лише законодавство України та законодавство іншої іноземної держави, але й участь України у міжнародних угодах та організаціях, які передбачають і участь адвоката у конкретних питаннях.</a:t>
            </a:r>
            <a:endParaRPr lang="uk-UA"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lstStyle/>
          <a:p>
            <a:pPr algn="ctr"/>
            <a:r>
              <a:rPr lang="ru-RU" b="1" dirty="0" smtClean="0">
                <a:latin typeface="Times New Roman" pitchFamily="18" charset="0"/>
                <a:cs typeface="Times New Roman" pitchFamily="18" charset="0"/>
              </a:rPr>
              <a:t>1. Принцип верховенства права</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28596" y="1142984"/>
            <a:ext cx="8043890" cy="5715016"/>
          </a:xfrm>
        </p:spPr>
        <p:txBody>
          <a:bodyPr>
            <a:normAutofit lnSpcReduction="10000"/>
          </a:bodyPr>
          <a:lstStyle/>
          <a:p>
            <a:pPr marL="0" indent="0" algn="just">
              <a:buNone/>
            </a:pPr>
            <a:r>
              <a:rPr lang="uk-UA" dirty="0" smtClean="0">
                <a:latin typeface="Times New Roman" pitchFamily="18" charset="0"/>
                <a:cs typeface="Times New Roman" pitchFamily="18" charset="0"/>
              </a:rPr>
              <a:t>	</a:t>
            </a:r>
            <a:r>
              <a:rPr lang="uk-UA" b="1" dirty="0" smtClean="0">
                <a:latin typeface="Times New Roman" pitchFamily="18" charset="0"/>
                <a:cs typeface="Times New Roman" pitchFamily="18" charset="0"/>
              </a:rPr>
              <a:t>Верховенство права </a:t>
            </a:r>
            <a:r>
              <a:rPr lang="uk-UA" dirty="0" smtClean="0">
                <a:latin typeface="Times New Roman" pitchFamily="18" charset="0"/>
                <a:cs typeface="Times New Roman" pitchFamily="18" charset="0"/>
              </a:rPr>
              <a:t>- конституційна декларація. </a:t>
            </a:r>
          </a:p>
          <a:p>
            <a:pPr marL="0" indent="0" algn="just">
              <a:buNone/>
            </a:pPr>
            <a:r>
              <a:rPr lang="uk-UA" b="1" dirty="0" smtClean="0">
                <a:latin typeface="Times New Roman" pitchFamily="18" charset="0"/>
                <a:cs typeface="Times New Roman" pitchFamily="18" charset="0"/>
              </a:rPr>
              <a:t>	</a:t>
            </a:r>
          </a:p>
          <a:p>
            <a:pPr marL="0" indent="0" algn="just">
              <a:buNone/>
            </a:pPr>
            <a:r>
              <a:rPr lang="uk-UA" b="1" dirty="0" smtClean="0">
                <a:latin typeface="Times New Roman" pitchFamily="18" charset="0"/>
                <a:cs typeface="Times New Roman" pitchFamily="18" charset="0"/>
              </a:rPr>
              <a:t>	Суть принципу </a:t>
            </a:r>
            <a:r>
              <a:rPr lang="uk-UA" i="1" dirty="0" smtClean="0">
                <a:latin typeface="Times New Roman" pitchFamily="18" charset="0"/>
                <a:cs typeface="Times New Roman" pitchFamily="18" charset="0"/>
              </a:rPr>
              <a:t>означає абсолютний і безумовний пріоритет права, незалежно від того, хто стоїть перед Законом.</a:t>
            </a:r>
            <a:r>
              <a:rPr lang="uk-UA" dirty="0" smtClean="0">
                <a:latin typeface="Times New Roman" pitchFamily="18" charset="0"/>
                <a:cs typeface="Times New Roman" pitchFamily="18" charset="0"/>
              </a:rPr>
              <a:t> </a:t>
            </a:r>
          </a:p>
          <a:p>
            <a:pPr marL="0" indent="0" algn="just">
              <a:buNone/>
            </a:pPr>
            <a:r>
              <a:rPr lang="uk-UA" b="1" dirty="0" smtClean="0">
                <a:latin typeface="Times New Roman" pitchFamily="18" charset="0"/>
                <a:cs typeface="Times New Roman" pitchFamily="18" charset="0"/>
              </a:rPr>
              <a:t>	Головним критерієм верховенства права і законності </a:t>
            </a:r>
            <a:r>
              <a:rPr lang="uk-UA" dirty="0" smtClean="0">
                <a:latin typeface="Times New Roman" pitchFamily="18" charset="0"/>
                <a:cs typeface="Times New Roman" pitchFamily="18" charset="0"/>
              </a:rPr>
              <a:t>будь-якого нормативного акта передусім є його </a:t>
            </a:r>
            <a:r>
              <a:rPr lang="uk-UA" i="1" dirty="0" smtClean="0">
                <a:latin typeface="Times New Roman" pitchFamily="18" charset="0"/>
                <a:cs typeface="Times New Roman" pitchFamily="18" charset="0"/>
              </a:rPr>
              <a:t>відповідність Конституції як Основному Закону України</a:t>
            </a:r>
            <a:r>
              <a:rPr lang="uk-UA" dirty="0" smtClean="0">
                <a:latin typeface="Times New Roman" pitchFamily="18" charset="0"/>
                <a:cs typeface="Times New Roman" pitchFamily="18" charset="0"/>
              </a:rPr>
              <a:t>, який має найвищу юридичну силу. </a:t>
            </a:r>
          </a:p>
          <a:p>
            <a:pPr marL="0" indent="0" algn="just">
              <a:buNone/>
            </a:pPr>
            <a:r>
              <a:rPr lang="uk-UA" dirty="0" smtClean="0">
                <a:latin typeface="Times New Roman" pitchFamily="18" charset="0"/>
                <a:cs typeface="Times New Roman" pitchFamily="18" charset="0"/>
              </a:rPr>
              <a:t>	У розбудові і діяльності адвокатури в цілому цей принцип закладається як </a:t>
            </a:r>
            <a:r>
              <a:rPr lang="uk-UA" b="1" i="1" dirty="0" smtClean="0">
                <a:latin typeface="Times New Roman" pitchFamily="18" charset="0"/>
                <a:cs typeface="Times New Roman" pitchFamily="18" charset="0"/>
              </a:rPr>
              <a:t>одна з головних підвалин єдиної незалежної професійної правозахисницької інституції країни, як акт свідомого визнання і сприйняття конституційного пріоритету у всіх правотворчих та правозастосувальних процесах на теренах України.</a:t>
            </a:r>
            <a:endParaRPr lang="uk-UA"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0100" y="571480"/>
            <a:ext cx="6929486" cy="135732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dirty="0" smtClean="0">
                <a:latin typeface="Times New Roman" pitchFamily="18" charset="0"/>
                <a:cs typeface="Times New Roman" pitchFamily="18" charset="0"/>
              </a:rPr>
              <a:t>Безпосередньо в діяльності кожного адвоката цей </a:t>
            </a:r>
            <a:r>
              <a:rPr lang="uk-UA" sz="2800" b="1" dirty="0" smtClean="0">
                <a:latin typeface="Times New Roman" pitchFamily="18" charset="0"/>
                <a:cs typeface="Times New Roman" pitchFamily="18" charset="0"/>
              </a:rPr>
              <a:t>принцип виявляється</a:t>
            </a:r>
            <a:endParaRPr lang="uk-UA" sz="2800" b="1" dirty="0">
              <a:latin typeface="Times New Roman" pitchFamily="18" charset="0"/>
              <a:cs typeface="Times New Roman" pitchFamily="18" charset="0"/>
            </a:endParaRPr>
          </a:p>
        </p:txBody>
      </p:sp>
      <p:sp>
        <p:nvSpPr>
          <p:cNvPr id="5" name="Прямоугольник 4"/>
          <p:cNvSpPr/>
          <p:nvPr/>
        </p:nvSpPr>
        <p:spPr>
          <a:xfrm>
            <a:off x="1000100" y="3143248"/>
            <a:ext cx="6929486" cy="257176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в питаннях оцінки правозастосувальних дій фізичних та юридичних осіб і правоохоронних органів, як ознака професіоналізму та високої правової культури. </a:t>
            </a:r>
          </a:p>
          <a:p>
            <a:pPr algn="ctr"/>
            <a:r>
              <a:rPr lang="uk-UA" sz="2000" dirty="0" smtClean="0">
                <a:latin typeface="Times New Roman" pitchFamily="18" charset="0"/>
                <a:cs typeface="Times New Roman" pitchFamily="18" charset="0"/>
              </a:rPr>
              <a:t>Саме таких характеристик потребують справи у високих судових інстанціях та Конституційному Суді України. Останнє зовсім не означає відсутність таких ситуацій в повсякденній практиці.</a:t>
            </a:r>
            <a:endParaRPr lang="uk-UA" sz="2000" dirty="0">
              <a:latin typeface="Times New Roman" pitchFamily="18" charset="0"/>
              <a:cs typeface="Times New Roman" pitchFamily="18" charset="0"/>
            </a:endParaRPr>
          </a:p>
        </p:txBody>
      </p:sp>
      <p:sp>
        <p:nvSpPr>
          <p:cNvPr id="6" name="Стрелка вниз 5"/>
          <p:cNvSpPr/>
          <p:nvPr/>
        </p:nvSpPr>
        <p:spPr>
          <a:xfrm>
            <a:off x="3214678" y="2143116"/>
            <a:ext cx="2571768"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lstStyle/>
          <a:p>
            <a:pPr algn="ctr"/>
            <a:r>
              <a:rPr lang="ru-RU" b="1" dirty="0" smtClean="0">
                <a:latin typeface="Times New Roman" pitchFamily="18" charset="0"/>
                <a:cs typeface="Times New Roman" pitchFamily="18" charset="0"/>
              </a:rPr>
              <a:t>2. Принцип </a:t>
            </a:r>
            <a:r>
              <a:rPr lang="ru-RU" b="1" dirty="0" err="1" smtClean="0">
                <a:latin typeface="Times New Roman" pitchFamily="18" charset="0"/>
                <a:cs typeface="Times New Roman" pitchFamily="18" charset="0"/>
              </a:rPr>
              <a:t>законності</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457200" y="1600200"/>
            <a:ext cx="8258204" cy="4329130"/>
          </a:xfrm>
        </p:spPr>
        <p:txBody>
          <a:bodyPr>
            <a:normAutofit/>
          </a:bodyPr>
          <a:lstStyle/>
          <a:p>
            <a:pPr marL="3175" indent="-3175" algn="just">
              <a:buNone/>
            </a:pPr>
            <a:r>
              <a:rPr lang="uk-UA" sz="2800" dirty="0" smtClean="0">
                <a:latin typeface="Times New Roman" pitchFamily="18" charset="0"/>
                <a:cs typeface="Times New Roman" pitchFamily="18" charset="0"/>
              </a:rPr>
              <a:t>Якщо верховенство права - поняття </a:t>
            </a:r>
            <a:r>
              <a:rPr lang="uk-UA" sz="2800" b="1" dirty="0" smtClean="0">
                <a:latin typeface="Times New Roman" pitchFamily="18" charset="0"/>
                <a:cs typeface="Times New Roman" pitchFamily="18" charset="0"/>
              </a:rPr>
              <a:t>науково-теоретичне</a:t>
            </a:r>
            <a:r>
              <a:rPr lang="uk-UA" sz="2800" dirty="0" smtClean="0">
                <a:latin typeface="Times New Roman" pitchFamily="18" charset="0"/>
                <a:cs typeface="Times New Roman" pitchFamily="18" charset="0"/>
              </a:rPr>
              <a:t> і </a:t>
            </a:r>
            <a:r>
              <a:rPr lang="uk-UA" sz="2800" b="1" dirty="0" smtClean="0">
                <a:latin typeface="Times New Roman" pitchFamily="18" charset="0"/>
                <a:cs typeface="Times New Roman" pitchFamily="18" charset="0"/>
              </a:rPr>
              <a:t>визначальне для усієї системи права</a:t>
            </a:r>
            <a:r>
              <a:rPr lang="uk-UA" sz="2800" dirty="0" smtClean="0">
                <a:latin typeface="Times New Roman" pitchFamily="18" charset="0"/>
                <a:cs typeface="Times New Roman" pitchFamily="18" charset="0"/>
              </a:rPr>
              <a:t>, то феномен Законності, зароджуючись у теоретично-правовій сфері правотворення, охоплює величезну територію правозастосувальної практики через компетентні органи й організації країни, але одночасно </a:t>
            </a:r>
            <a:r>
              <a:rPr lang="uk-UA" sz="2800" b="1" dirty="0" smtClean="0">
                <a:latin typeface="Times New Roman" pitchFamily="18" charset="0"/>
                <a:cs typeface="Times New Roman" pitchFamily="18" charset="0"/>
              </a:rPr>
              <a:t>законність як принцип діяльності адвокатури є фактором повсякденної оцінки застосування Закону у кожній конкретній справі.</a:t>
            </a:r>
            <a:endParaRPr lang="uk-UA"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571480"/>
            <a:ext cx="8215370" cy="1569660"/>
          </a:xfrm>
          <a:prstGeom prst="rect">
            <a:avLst/>
          </a:prstGeom>
        </p:spPr>
        <p:txBody>
          <a:bodyPr wrap="square">
            <a:spAutoFit/>
          </a:bodyPr>
          <a:lstStyle/>
          <a:p>
            <a:pPr algn="just"/>
            <a:r>
              <a:rPr lang="uk-UA" sz="2400" dirty="0" smtClean="0">
                <a:latin typeface="Times New Roman" pitchFamily="18" charset="0"/>
                <a:cs typeface="Times New Roman" pitchFamily="18" charset="0"/>
              </a:rPr>
              <a:t>Адвокат, як ніхто інший, повинен орієнтуватися в </a:t>
            </a:r>
            <a:r>
              <a:rPr lang="uk-UA" sz="2400" b="1" dirty="0" smtClean="0">
                <a:latin typeface="Times New Roman" pitchFamily="18" charset="0"/>
                <a:cs typeface="Times New Roman" pitchFamily="18" charset="0"/>
              </a:rPr>
              <a:t>"найсвіжіших" змінах у сфері законодавства</a:t>
            </a:r>
            <a:r>
              <a:rPr lang="uk-UA" sz="2400" dirty="0" smtClean="0">
                <a:latin typeface="Times New Roman" pitchFamily="18" charset="0"/>
                <a:cs typeface="Times New Roman" pitchFamily="18" charset="0"/>
              </a:rPr>
              <a:t>. Інша справа - немає і не може бути юриста, який знає все, і, як це не дивно, до неможливого і не слід прагнути. </a:t>
            </a:r>
            <a:endParaRPr lang="uk-UA" sz="2400" dirty="0">
              <a:latin typeface="Times New Roman" pitchFamily="18" charset="0"/>
              <a:cs typeface="Times New Roman" pitchFamily="18" charset="0"/>
            </a:endParaRPr>
          </a:p>
        </p:txBody>
      </p:sp>
      <p:sp>
        <p:nvSpPr>
          <p:cNvPr id="5" name="Прямоугольник 4"/>
          <p:cNvSpPr/>
          <p:nvPr/>
        </p:nvSpPr>
        <p:spPr>
          <a:xfrm>
            <a:off x="428596" y="2285992"/>
            <a:ext cx="8143932" cy="8572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3600" dirty="0" smtClean="0">
                <a:solidFill>
                  <a:schemeClr val="tx1"/>
                </a:solidFill>
                <a:latin typeface="Times New Roman" pitchFamily="18" charset="0"/>
                <a:cs typeface="Times New Roman" pitchFamily="18" charset="0"/>
              </a:rPr>
              <a:t>Головне для адвоката</a:t>
            </a:r>
            <a:endParaRPr lang="ru-RU" sz="3600" dirty="0">
              <a:solidFill>
                <a:schemeClr val="tx1"/>
              </a:solidFill>
              <a:latin typeface="Times New Roman" pitchFamily="18" charset="0"/>
              <a:cs typeface="Times New Roman" pitchFamily="18" charset="0"/>
            </a:endParaRPr>
          </a:p>
        </p:txBody>
      </p:sp>
      <p:sp>
        <p:nvSpPr>
          <p:cNvPr id="6" name="Стрелка вниз 5"/>
          <p:cNvSpPr/>
          <p:nvPr/>
        </p:nvSpPr>
        <p:spPr>
          <a:xfrm>
            <a:off x="3428992" y="3357562"/>
            <a:ext cx="242889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28596" y="4214818"/>
            <a:ext cx="8143932" cy="22145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dirty="0" smtClean="0">
                <a:solidFill>
                  <a:schemeClr val="tx1"/>
                </a:solidFill>
                <a:latin typeface="Times New Roman" pitchFamily="18" charset="0"/>
                <a:cs typeface="Times New Roman" pitchFamily="18" charset="0"/>
              </a:rPr>
              <a:t>завжди мати під рукою законодавчу і нормативну базу і швидко орієнтуватися у пошуках потрібного закону чи норми, які діють на даний момент. Це головна зброя адвоката у будь-якій справі.</a:t>
            </a:r>
            <a:endParaRPr lang="uk-UA"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2594"/>
          </a:xfrm>
        </p:spPr>
        <p:txBody>
          <a:bodyPr/>
          <a:lstStyle/>
          <a:p>
            <a:pPr algn="ctr"/>
            <a:r>
              <a:rPr lang="ru-RU" b="1" dirty="0" smtClean="0">
                <a:latin typeface="Times New Roman" pitchFamily="18" charset="0"/>
                <a:cs typeface="Times New Roman" pitchFamily="18" charset="0"/>
              </a:rPr>
              <a:t>3. Принцип </a:t>
            </a:r>
            <a:r>
              <a:rPr lang="ru-RU" b="1" dirty="0" err="1" smtClean="0">
                <a:latin typeface="Times New Roman" pitchFamily="18" charset="0"/>
                <a:cs typeface="Times New Roman" pitchFamily="18" charset="0"/>
              </a:rPr>
              <a:t>незалежності</a:t>
            </a:r>
            <a:endParaRPr lang="ru-RU" b="1" dirty="0">
              <a:latin typeface="Times New Roman" pitchFamily="18" charset="0"/>
              <a:cs typeface="Times New Roman" pitchFamily="18" charset="0"/>
            </a:endParaRPr>
          </a:p>
        </p:txBody>
      </p:sp>
      <p:sp>
        <p:nvSpPr>
          <p:cNvPr id="6" name="Прямоугольник 5"/>
          <p:cNvSpPr/>
          <p:nvPr/>
        </p:nvSpPr>
        <p:spPr>
          <a:xfrm>
            <a:off x="500034" y="1785926"/>
            <a:ext cx="4214842" cy="45005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dirty="0" smtClean="0">
                <a:latin typeface="Times New Roman" pitchFamily="18" charset="0"/>
                <a:cs typeface="Times New Roman" pitchFamily="18" charset="0"/>
              </a:rPr>
              <a:t>По-перше, </a:t>
            </a:r>
            <a:r>
              <a:rPr lang="uk-UA" b="1" dirty="0" smtClean="0">
                <a:latin typeface="Times New Roman" pitchFamily="18" charset="0"/>
                <a:cs typeface="Times New Roman" pitchFamily="18" charset="0"/>
              </a:rPr>
              <a:t>незалежність адвоката є суто професійною категорією</a:t>
            </a:r>
            <a:r>
              <a:rPr lang="uk-UA" dirty="0" smtClean="0">
                <a:latin typeface="Times New Roman" pitchFamily="18" charset="0"/>
                <a:cs typeface="Times New Roman" pitchFamily="18" charset="0"/>
              </a:rPr>
              <a:t>, </a:t>
            </a:r>
            <a:r>
              <a:rPr lang="uk-UA" i="1" dirty="0" smtClean="0">
                <a:latin typeface="Times New Roman" pitchFamily="18" charset="0"/>
                <a:cs typeface="Times New Roman" pitchFamily="18" charset="0"/>
              </a:rPr>
              <a:t>тобто незалежність у межах конкретних функцій - захист, представництво, надання інших видів правової допомоги клієнту.</a:t>
            </a:r>
            <a:r>
              <a:rPr lang="uk-UA" dirty="0" smtClean="0">
                <a:latin typeface="Times New Roman" pitchFamily="18" charset="0"/>
                <a:cs typeface="Times New Roman" pitchFamily="18" charset="0"/>
              </a:rPr>
              <a:t> Адвокат також є </a:t>
            </a:r>
            <a:r>
              <a:rPr lang="uk-UA" b="1" dirty="0" smtClean="0">
                <a:latin typeface="Times New Roman" pitchFamily="18" charset="0"/>
                <a:cs typeface="Times New Roman" pitchFamily="18" charset="0"/>
              </a:rPr>
              <a:t>повністю незалежним у виборі клієнта та умов угоди на надання правової допомоги</a:t>
            </a:r>
            <a:r>
              <a:rPr lang="uk-UA" dirty="0" smtClean="0">
                <a:latin typeface="Times New Roman" pitchFamily="18" charset="0"/>
                <a:cs typeface="Times New Roman" pitchFamily="18" charset="0"/>
              </a:rPr>
              <a:t>. Адвокат є </a:t>
            </a:r>
            <a:r>
              <a:rPr lang="uk-UA" b="1" dirty="0" smtClean="0">
                <a:latin typeface="Times New Roman" pitchFamily="18" charset="0"/>
                <a:cs typeface="Times New Roman" pitchFamily="18" charset="0"/>
              </a:rPr>
              <a:t>вільним у виборі засобів захисту та власної позиції</a:t>
            </a:r>
            <a:r>
              <a:rPr lang="uk-UA" dirty="0" smtClean="0">
                <a:latin typeface="Times New Roman" pitchFamily="18" charset="0"/>
                <a:cs typeface="Times New Roman" pitchFamily="18" charset="0"/>
              </a:rPr>
              <a:t>, яку він узгоджує з клієнтом. </a:t>
            </a:r>
            <a:r>
              <a:rPr lang="uk-UA" i="1" dirty="0" smtClean="0">
                <a:latin typeface="Times New Roman" pitchFamily="18" charset="0"/>
                <a:cs typeface="Times New Roman" pitchFamily="18" charset="0"/>
              </a:rPr>
              <a:t>Клієнт - це єдина процесуальна фігура, з якою адвокат зобов'язаний узгоджувати кожен свій крок, пов'язаний із захистом інтересів останнього.</a:t>
            </a:r>
            <a:endParaRPr lang="uk-UA" i="1" dirty="0">
              <a:latin typeface="Times New Roman" pitchFamily="18" charset="0"/>
              <a:cs typeface="Times New Roman" pitchFamily="18" charset="0"/>
            </a:endParaRPr>
          </a:p>
        </p:txBody>
      </p:sp>
      <p:sp>
        <p:nvSpPr>
          <p:cNvPr id="7" name="Прямоугольник 6"/>
          <p:cNvSpPr/>
          <p:nvPr/>
        </p:nvSpPr>
        <p:spPr>
          <a:xfrm>
            <a:off x="4929190" y="1785926"/>
            <a:ext cx="3786214" cy="45005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i="1" dirty="0" err="1" smtClean="0">
                <a:latin typeface="Times New Roman" pitchFamily="18" charset="0"/>
                <a:cs typeface="Times New Roman" pitchFamily="18" charset="0"/>
              </a:rPr>
              <a:t>По-друге</a:t>
            </a:r>
            <a:r>
              <a:rPr lang="ru-RU" i="1" dirty="0" smtClean="0">
                <a:latin typeface="Times New Roman" pitchFamily="18" charset="0"/>
                <a:cs typeface="Times New Roman" pitchFamily="18" charset="0"/>
              </a:rPr>
              <a:t>, свою </a:t>
            </a:r>
            <a:r>
              <a:rPr lang="ru-RU" i="1" dirty="0" err="1" smtClean="0">
                <a:latin typeface="Times New Roman" pitchFamily="18" charset="0"/>
                <a:cs typeface="Times New Roman" pitchFamily="18" charset="0"/>
              </a:rPr>
              <a:t>професійну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незалежність</a:t>
            </a:r>
            <a:r>
              <a:rPr lang="ru-RU" i="1" dirty="0" smtClean="0">
                <a:latin typeface="Times New Roman" pitchFamily="18" charset="0"/>
                <a:cs typeface="Times New Roman" pitchFamily="18" charset="0"/>
              </a:rPr>
              <a:t> адвокат повинен </a:t>
            </a:r>
            <a:r>
              <a:rPr lang="ru-RU" i="1" dirty="0" err="1" smtClean="0">
                <a:latin typeface="Times New Roman" pitchFamily="18" charset="0"/>
                <a:cs typeface="Times New Roman" pitchFamily="18" charset="0"/>
              </a:rPr>
              <a:t>розуміти</a:t>
            </a:r>
            <a:r>
              <a:rPr lang="ru-RU" i="1" dirty="0" smtClean="0">
                <a:latin typeface="Times New Roman" pitchFamily="18" charset="0"/>
                <a:cs typeface="Times New Roman" pitchFamily="18" charset="0"/>
              </a:rPr>
              <a:t> не як </a:t>
            </a:r>
            <a:r>
              <a:rPr lang="ru-RU" i="1" dirty="0" err="1" smtClean="0">
                <a:latin typeface="Times New Roman" pitchFamily="18" charset="0"/>
                <a:cs typeface="Times New Roman" pitchFamily="18" charset="0"/>
              </a:rPr>
              <a:t>щедрий</a:t>
            </a:r>
            <a:r>
              <a:rPr lang="ru-RU" i="1" dirty="0" smtClean="0">
                <a:latin typeface="Times New Roman" pitchFamily="18" charset="0"/>
                <a:cs typeface="Times New Roman" pitchFamily="18" charset="0"/>
              </a:rPr>
              <a:t> аванс </a:t>
            </a:r>
            <a:r>
              <a:rPr lang="ru-RU" i="1" dirty="0" err="1" smtClean="0">
                <a:latin typeface="Times New Roman" pitchFamily="18" charset="0"/>
                <a:cs typeface="Times New Roman" pitchFamily="18" charset="0"/>
              </a:rPr>
              <a:t>держави</a:t>
            </a:r>
            <a:r>
              <a:rPr lang="ru-RU" i="1" dirty="0" smtClean="0">
                <a:latin typeface="Times New Roman" pitchFamily="18" charset="0"/>
                <a:cs typeface="Times New Roman" pitchFamily="18" charset="0"/>
              </a:rPr>
              <a:t>, а як </a:t>
            </a:r>
            <a:r>
              <a:rPr lang="ru-RU" i="1" dirty="0" err="1" smtClean="0">
                <a:latin typeface="Times New Roman" pitchFamily="18" charset="0"/>
                <a:cs typeface="Times New Roman" pitchFamily="18" charset="0"/>
              </a:rPr>
              <a:t>запоруку</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довіри</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гарантію</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невтручання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і</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підкреслення</a:t>
            </a:r>
            <a:r>
              <a:rPr lang="ru-RU" i="1" dirty="0" smtClean="0">
                <a:latin typeface="Times New Roman" pitchFamily="18" charset="0"/>
                <a:cs typeface="Times New Roman" pitchFamily="18" charset="0"/>
              </a:rPr>
              <a:t> </a:t>
            </a:r>
            <a:r>
              <a:rPr lang="ru-RU" i="1" dirty="0" err="1" smtClean="0">
                <a:latin typeface="Times New Roman" pitchFamily="18" charset="0"/>
                <a:cs typeface="Times New Roman" pitchFamily="18" charset="0"/>
              </a:rPr>
              <a:t>відповідальності</a:t>
            </a:r>
            <a:r>
              <a:rPr lang="ru-RU" i="1" dirty="0" smtClean="0">
                <a:latin typeface="Times New Roman" pitchFamily="18" charset="0"/>
                <a:cs typeface="Times New Roman" pitchFamily="18" charset="0"/>
              </a:rPr>
              <a:t> за свою </a:t>
            </a:r>
            <a:r>
              <a:rPr lang="ru-RU" i="1" dirty="0" err="1" smtClean="0">
                <a:latin typeface="Times New Roman" pitchFamily="18" charset="0"/>
                <a:cs typeface="Times New Roman" pitchFamily="18" charset="0"/>
              </a:rPr>
              <a:t>діяльність</a:t>
            </a:r>
            <a:r>
              <a:rPr lang="ru-RU" i="1" dirty="0" smtClean="0">
                <a:latin typeface="Times New Roman" pitchFamily="18" charset="0"/>
                <a:cs typeface="Times New Roman" pitchFamily="18" charset="0"/>
              </a:rPr>
              <a:t>.</a:t>
            </a:r>
            <a:r>
              <a:rPr lang="uk-UA" i="1" dirty="0" smtClean="0">
                <a:latin typeface="Times New Roman" pitchFamily="18" charset="0"/>
                <a:cs typeface="Times New Roman" pitchFamily="18" charset="0"/>
              </a:rPr>
              <a:t>.</a:t>
            </a:r>
            <a:endParaRPr lang="uk-UA" i="1" dirty="0">
              <a:latin typeface="Times New Roman" pitchFamily="18" charset="0"/>
              <a:cs typeface="Times New Roman" pitchFamily="18" charset="0"/>
            </a:endParaRPr>
          </a:p>
        </p:txBody>
      </p:sp>
      <p:sp>
        <p:nvSpPr>
          <p:cNvPr id="8" name="Стрелка вниз 7"/>
          <p:cNvSpPr/>
          <p:nvPr/>
        </p:nvSpPr>
        <p:spPr>
          <a:xfrm>
            <a:off x="1357290" y="1000108"/>
            <a:ext cx="2286016"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786446" y="1000108"/>
            <a:ext cx="2286016"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0100" y="500042"/>
            <a:ext cx="7143800" cy="11430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3200" smtClean="0">
                <a:solidFill>
                  <a:schemeClr val="tx1"/>
                </a:solidFill>
                <a:latin typeface="Times New Roman" pitchFamily="18" charset="0"/>
                <a:cs typeface="Times New Roman" pitchFamily="18" charset="0"/>
              </a:rPr>
              <a:t>Незалежність</a:t>
            </a:r>
            <a:r>
              <a:rPr lang="uk-UA" sz="3200" smtClean="0">
                <a:solidFill>
                  <a:schemeClr val="tx1"/>
                </a:solidFill>
                <a:latin typeface="Times New Roman" pitchFamily="18" charset="0"/>
                <a:cs typeface="Times New Roman" pitchFamily="18" charset="0"/>
              </a:rPr>
              <a:t> на </a:t>
            </a:r>
            <a:r>
              <a:rPr lang="uk-UA" sz="3200" smtClean="0">
                <a:solidFill>
                  <a:schemeClr val="tx1"/>
                </a:solidFill>
                <a:latin typeface="Times New Roman" pitchFamily="18" charset="0"/>
                <a:cs typeface="Times New Roman" pitchFamily="18" charset="0"/>
              </a:rPr>
              <a:t>практиці</a:t>
            </a:r>
            <a:endParaRPr lang="uk-UA" sz="3200">
              <a:solidFill>
                <a:schemeClr val="tx1"/>
              </a:solidFill>
              <a:latin typeface="Times New Roman" pitchFamily="18" charset="0"/>
              <a:cs typeface="Times New Roman" pitchFamily="18" charset="0"/>
            </a:endParaRPr>
          </a:p>
        </p:txBody>
      </p:sp>
      <p:sp>
        <p:nvSpPr>
          <p:cNvPr id="5" name="Прямоугольник 4"/>
          <p:cNvSpPr/>
          <p:nvPr/>
        </p:nvSpPr>
        <p:spPr>
          <a:xfrm>
            <a:off x="1000100" y="2357430"/>
            <a:ext cx="7143800" cy="392909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800" dirty="0" smtClean="0">
                <a:solidFill>
                  <a:schemeClr val="tx1"/>
                </a:solidFill>
                <a:latin typeface="Times New Roman" pitchFamily="18" charset="0"/>
                <a:cs typeface="Times New Roman" pitchFamily="18" charset="0"/>
              </a:rPr>
              <a:t>це дійсно ніким не контрольована свобода процесуальних дій адвоката під час провадження конкретної справи в межах закону, своїх процесуальних прав та обов'язків. Але це водночас і висока свідомість та відповідальність перед клієнтом. Отже, професійна незалежність обмежена інтересами клієнта і правовими межами закону.</a:t>
            </a:r>
            <a:endParaRPr lang="uk-UA" sz="2800" dirty="0">
              <a:solidFill>
                <a:schemeClr val="tx1"/>
              </a:solidFill>
              <a:latin typeface="Times New Roman" pitchFamily="18" charset="0"/>
              <a:cs typeface="Times New Roman" pitchFamily="18" charset="0"/>
            </a:endParaRPr>
          </a:p>
        </p:txBody>
      </p:sp>
      <p:sp>
        <p:nvSpPr>
          <p:cNvPr id="6" name="Стрелка вниз 5"/>
          <p:cNvSpPr/>
          <p:nvPr/>
        </p:nvSpPr>
        <p:spPr>
          <a:xfrm>
            <a:off x="3214678" y="1785926"/>
            <a:ext cx="321471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285728"/>
            <a:ext cx="8286808" cy="17145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uk-UA" sz="2000" b="1" dirty="0" smtClean="0">
                <a:latin typeface="Times New Roman" pitchFamily="18" charset="0"/>
                <a:cs typeface="Times New Roman" pitchFamily="18" charset="0"/>
              </a:rPr>
              <a:t>Незалежність адвоката у ролі захисника обмежується рядом законодавчих положень. Зокрема, ст. 46. КПК </a:t>
            </a:r>
            <a:r>
              <a:rPr lang="uk-UA" sz="2000" dirty="0" smtClean="0">
                <a:latin typeface="Times New Roman" pitchFamily="18" charset="0"/>
                <a:cs typeface="Times New Roman" pitchFamily="18" charset="0"/>
              </a:rPr>
              <a:t>"Загальні правила участі захисника у кримінальному провадженні" формулює вимоги, через які не може переступити захисник за принципом незалежності адвокатської діяльності</a:t>
            </a:r>
            <a:r>
              <a:rPr lang="uk-UA"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p:txBody>
      </p:sp>
      <p:sp>
        <p:nvSpPr>
          <p:cNvPr id="5" name="Прямоугольник 4"/>
          <p:cNvSpPr/>
          <p:nvPr/>
        </p:nvSpPr>
        <p:spPr>
          <a:xfrm>
            <a:off x="1000100" y="2285992"/>
            <a:ext cx="7643866"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1. Захисник не має права взяти на себе захист іншої особи або надавати їй правову допомогу, якщо це суперечить інтересам особи, якій він надає або раніше надавав правову допомогу.</a:t>
            </a:r>
            <a:endParaRPr lang="uk-UA" dirty="0">
              <a:latin typeface="Times New Roman" pitchFamily="18" charset="0"/>
              <a:cs typeface="Times New Roman" pitchFamily="18" charset="0"/>
            </a:endParaRPr>
          </a:p>
        </p:txBody>
      </p:sp>
      <p:sp>
        <p:nvSpPr>
          <p:cNvPr id="6" name="Прямоугольник 5"/>
          <p:cNvSpPr/>
          <p:nvPr/>
        </p:nvSpPr>
        <p:spPr>
          <a:xfrm>
            <a:off x="1000100" y="3786190"/>
            <a:ext cx="7643866" cy="20002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uk-UA" dirty="0" smtClean="0">
                <a:latin typeface="Times New Roman" pitchFamily="18" charset="0"/>
                <a:cs typeface="Times New Roman" pitchFamily="18" charset="0"/>
              </a:rPr>
              <a:t>2. Неприбуття захисника для участі у проведенні певної процесуальної дії, якщо захисник був завчасно попереджений про її проведення, і за умови, що підозрюваний, обвинувачений не заперечує проти проведення процесуальної дії за відсутності захисника, не може бути підставою для визнання цієї процесуальної дії незаконною, крім випадків, коли участь захисника є обов’язковою.</a:t>
            </a:r>
            <a:endParaRPr lang="uk-UA" dirty="0">
              <a:latin typeface="Times New Roman" pitchFamily="18" charset="0"/>
              <a:cs typeface="Times New Roman" pitchFamily="18" charset="0"/>
            </a:endParaRPr>
          </a:p>
        </p:txBody>
      </p:sp>
      <p:sp>
        <p:nvSpPr>
          <p:cNvPr id="7" name="Стрелка вправо 6"/>
          <p:cNvSpPr/>
          <p:nvPr/>
        </p:nvSpPr>
        <p:spPr>
          <a:xfrm>
            <a:off x="285720" y="2285992"/>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a:off x="357158" y="4143380"/>
            <a:ext cx="571504"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148</TotalTime>
  <Words>1584</Words>
  <Application>Microsoft Office PowerPoint</Application>
  <PresentationFormat>Экран (4:3)</PresentationFormat>
  <Paragraphs>75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Эркер</vt:lpstr>
      <vt:lpstr>ПРИНЦИПИ АДВОКАТСЬКОЇ  ДІЯЛЬНОСТІ</vt:lpstr>
      <vt:lpstr>Слайд 2</vt:lpstr>
      <vt:lpstr>1. Принцип верховенства права</vt:lpstr>
      <vt:lpstr>Слайд 4</vt:lpstr>
      <vt:lpstr>2. Принцип законності</vt:lpstr>
      <vt:lpstr>Слайд 6</vt:lpstr>
      <vt:lpstr>3. Принцип незалежності</vt:lpstr>
      <vt:lpstr>Слайд 8</vt:lpstr>
      <vt:lpstr>Слайд 9</vt:lpstr>
      <vt:lpstr>Слайд 10</vt:lpstr>
      <vt:lpstr>Слайд 11</vt:lpstr>
      <vt:lpstr>Слайд 12</vt:lpstr>
      <vt:lpstr>4. Принцип конфіденційності</vt:lpstr>
      <vt:lpstr>Саме цим можна пояснити англо-американську практику, яка визнає два види конфіденції - privacy і secrecy.</vt:lpstr>
      <vt:lpstr>Слайд 15</vt:lpstr>
      <vt:lpstr>5. Уникнення конфлікту інтересів</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17</cp:revision>
  <dcterms:created xsi:type="dcterms:W3CDTF">2020-02-13T17:24:10Z</dcterms:created>
  <dcterms:modified xsi:type="dcterms:W3CDTF">2020-02-13T20:13:22Z</dcterms:modified>
</cp:coreProperties>
</file>