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1"/>
  </p:sldMasterIdLst>
  <p:sldIdLst>
    <p:sldId id="256" r:id="rId2"/>
    <p:sldId id="259" r:id="rId3"/>
    <p:sldId id="257" r:id="rId4"/>
    <p:sldId id="308" r:id="rId5"/>
    <p:sldId id="307" r:id="rId6"/>
    <p:sldId id="310" r:id="rId7"/>
    <p:sldId id="317" r:id="rId8"/>
    <p:sldId id="263" r:id="rId9"/>
    <p:sldId id="306" r:id="rId10"/>
    <p:sldId id="264" r:id="rId11"/>
    <p:sldId id="265" r:id="rId12"/>
    <p:sldId id="266" r:id="rId13"/>
    <p:sldId id="267" r:id="rId14"/>
    <p:sldId id="293" r:id="rId15"/>
    <p:sldId id="260" r:id="rId16"/>
    <p:sldId id="261" r:id="rId17"/>
    <p:sldId id="294" r:id="rId18"/>
    <p:sldId id="295" r:id="rId19"/>
    <p:sldId id="296" r:id="rId20"/>
    <p:sldId id="297" r:id="rId21"/>
    <p:sldId id="269" r:id="rId22"/>
    <p:sldId id="280" r:id="rId23"/>
    <p:sldId id="281" r:id="rId24"/>
    <p:sldId id="282" r:id="rId25"/>
    <p:sldId id="270" r:id="rId26"/>
    <p:sldId id="272" r:id="rId27"/>
    <p:sldId id="271" r:id="rId28"/>
    <p:sldId id="273" r:id="rId29"/>
    <p:sldId id="274" r:id="rId30"/>
    <p:sldId id="275" r:id="rId31"/>
    <p:sldId id="276" r:id="rId32"/>
    <p:sldId id="277" r:id="rId33"/>
    <p:sldId id="318" r:id="rId34"/>
    <p:sldId id="324" r:id="rId35"/>
    <p:sldId id="323" r:id="rId36"/>
    <p:sldId id="326" r:id="rId37"/>
    <p:sldId id="327" r:id="rId38"/>
    <p:sldId id="325" r:id="rId39"/>
    <p:sldId id="328" r:id="rId40"/>
    <p:sldId id="329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30" r:id="rId50"/>
    <p:sldId id="341" r:id="rId51"/>
    <p:sldId id="342" r:id="rId52"/>
    <p:sldId id="343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2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5846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78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581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52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269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6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7319512" y="0"/>
            <a:ext cx="4525024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861A-A4B8-40C2-A9D5-3C4C1259DD4C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89773-ECC2-4BA7-8CA7-002C600A9316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1146048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2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0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6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4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59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7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6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5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9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042E5-F726-4084-9D21-6A305EA4A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</a:t>
            </a:r>
            <a:r>
              <a:rPr lang="ru-RU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Італії</a:t>
            </a: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93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181138-5900-489F-A177-EC5AEBF9D67A}"/>
              </a:ext>
            </a:extLst>
          </p:cNvPr>
          <p:cNvSpPr txBox="1"/>
          <p:nvPr/>
        </p:nvSpPr>
        <p:spPr>
          <a:xfrm>
            <a:off x="2028825" y="1214795"/>
            <a:ext cx="94583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Література Відродження в Італії охоплює час з кінця ХІІІ по ХІV ст. і в розвитку своєму проходить чотири етапи.</a:t>
            </a:r>
            <a:endParaRPr lang="x-non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Перший період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(кінець ХІІІ – початок ХІV ст.) – перехід від феодального середньовіччя до Відродження. Інтенсивний економічний розвиток привів до створення і зростання великих міст. Державної єдності в країні не було, вона залишалася економічно й політично роздрібненою, що зумовило внутрішні чвари, боротьбу між окремими містами й областями та всередині їх.</a:t>
            </a:r>
            <a:endParaRPr lang="x-non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80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5D8AA-5EDC-4A43-BDB9-97344D666E37}"/>
              </a:ext>
            </a:extLst>
          </p:cNvPr>
          <p:cNvSpPr txBox="1"/>
          <p:nvPr/>
        </p:nvSpPr>
        <p:spPr>
          <a:xfrm>
            <a:off x="3046810" y="3112979"/>
            <a:ext cx="6093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ДАНТЕ АЛІГ’ЄРІ</a:t>
            </a:r>
            <a:br>
              <a:rPr lang="uk-UA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(1265 - 1321)</a:t>
            </a: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253845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332657"/>
            <a:ext cx="5904656" cy="63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6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228601"/>
            <a:ext cx="8591550" cy="68012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Поезія «нового солодкого стилю»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8320" y="908720"/>
            <a:ext cx="8595360" cy="5327488"/>
          </a:xfrm>
        </p:spPr>
        <p:txBody>
          <a:bodyPr/>
          <a:lstStyle/>
          <a:p>
            <a:pPr algn="just"/>
            <a:r>
              <a:rPr lang="uk-UA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Новаторським на той час було зближення кохання до земної жінки і любові до Бога (Богородиці).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І, хоча це було не відкриттям поетів “солодкого нового стилю”, а продовженням традиції середньовічних куртуазних ліриків, але визначальною є велетенська питома вага і філософська глибина цієї думки у конкретних творах поетів “солодкого нового стилю”.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284984"/>
            <a:ext cx="5364088" cy="32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8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228600"/>
            <a:ext cx="8591550" cy="2408312"/>
          </a:xfrm>
        </p:spPr>
        <p:txBody>
          <a:bodyPr>
            <a:noAutofit/>
          </a:bodyPr>
          <a:lstStyle/>
          <a:p>
            <a:pPr algn="just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героїнею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тогочасних творів Данте є чарівна юна жінка </a:t>
            </a:r>
            <a:r>
              <a:rPr lang="uk-UA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Беатріче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Портінарі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рано (1290) померла. Вся гамма почуттів до неї: замилування вродою, шляхетністю, високими душевними чеснотами, закоханість, гіркі переживання з приводу передчасної смерті, - втілилася у вишуканих поетичних формах.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068960"/>
            <a:ext cx="4856654" cy="32403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276873"/>
            <a:ext cx="3511996" cy="438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70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260648"/>
            <a:ext cx="3177957" cy="532457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548680"/>
            <a:ext cx="48577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228600"/>
            <a:ext cx="8591550" cy="2408312"/>
          </a:xfrm>
        </p:spPr>
        <p:txBody>
          <a:bodyPr>
            <a:noAutofit/>
          </a:bodyPr>
          <a:lstStyle/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1292-1293 рр. Данте створив першу в Західній Європі автобіографічну книгу живою італійською мовою (не латиною) –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“Нове життя”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(іноді її назву перекладають як “Молоде життя” або - “Оновлене життя”). В ній він помістив прозу і деякі зі своїх віршів. </a:t>
            </a:r>
            <a:r>
              <a:rPr lang="uk-UA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Провідна тема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кохання до вже згаданої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Беатріче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2348880"/>
            <a:ext cx="2872713" cy="43090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2348881"/>
            <a:ext cx="2811593" cy="41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60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1544" y="476673"/>
            <a:ext cx="6390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…Їй очі освітила доброта,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Покора милостива стан повила.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ступає так, немов свята,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нам про вищу силу </a:t>
            </a:r>
            <a:r>
              <a:rPr lang="uk-U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ознаймила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Дивитися на неї – благодать…і </a:t>
            </a:r>
            <a:r>
              <a:rPr lang="uk-U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723441"/>
            <a:ext cx="5715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228601"/>
            <a:ext cx="8591550" cy="68012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«Божественна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комедія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8320" y="908720"/>
            <a:ext cx="8595360" cy="5688632"/>
          </a:xfrm>
        </p:spPr>
        <p:txBody>
          <a:bodyPr/>
          <a:lstStyle/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Поему «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Комедія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Данте писав 14 років, з 1307-го по 1321-й. І до 1360 року вона була відома під такою назвою.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 з легкої руки першого біографа Данте і видатного письменника доби Відродження Джовáнні Боккáччо «Комедія» стала називатися «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Божественною комедією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Звичайно, слово «божественна» в цьому разі </a:t>
            </a:r>
            <a:r>
              <a:rPr lang="uk-UA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 високу оцінку твору. 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3284985"/>
            <a:ext cx="6109583" cy="34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528" y="188641"/>
            <a:ext cx="35283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Данте так пояснював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алегоричний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(інакомовний, прихований)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своєї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поеми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вказує людству шлях від гріховності й політичної анархії, у яких воно погрузло, до спасіння і щастя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через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засудження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(Пекло),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спокуту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(Чистилище) до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Блаженства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56026"/>
            <a:ext cx="432657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228601"/>
            <a:ext cx="8591550" cy="75212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8320" y="1196752"/>
            <a:ext cx="8595360" cy="5039456"/>
          </a:xfrm>
        </p:spPr>
        <p:txBody>
          <a:bodyPr/>
          <a:lstStyle/>
          <a:p>
            <a:pPr lvl="0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Європейське Відродження: загальна характеристика.</a:t>
            </a:r>
          </a:p>
          <a:p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Кінець середньовіччя і початок нової ери. Данте </a:t>
            </a:r>
            <a:r>
              <a:rPr lang="uk-UA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Алігієрі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Творчість Петрарки.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Творчість Боккаччо.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Творчість </a:t>
            </a:r>
            <a:r>
              <a:rPr lang="uk-UA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Торквато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Тассо. </a:t>
            </a:r>
            <a:endParaRPr lang="x-none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431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3512" y="4221089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Данте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алегоричний образ гріховного людства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38529" y="5877304"/>
            <a:ext cx="373338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Беатріче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(символ божественного розуму)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3512" y="5477163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Вергілій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земного розуму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23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548680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9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75520" y="116632"/>
          <a:ext cx="5184576" cy="6410580"/>
        </p:xfrm>
        <a:graphic>
          <a:graphicData uri="http://schemas.openxmlformats.org/drawingml/2006/table">
            <a:tbl>
              <a:tblPr firstRow="1" firstCol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758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(ПОЯС, РІВ)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ХТО (ЗА ЩО) КАРАЄТЬСЯ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592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ПЕРШЕ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(Лімб)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Нехрещені немовлята 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доброчесні нехристияни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796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ДРУГЕ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Перелюбники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796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ТРЕТЄ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Черевоугодники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796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ЧЕТВЕРТЕ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Скнари і марнотратники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796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П’ЯТЕ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Гнівні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96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ШОСТЕ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Єретики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796"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СЬОМЕ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1592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Пояс перший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Кентаври, насильники над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ближнім і його майном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81592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Пояс другий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Насильники над собою 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своїм майном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72388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Пояс третій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Насильники над природою (і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над природою і мистецтвом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хабарники)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060849"/>
            <a:ext cx="3284756" cy="40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33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75520" y="116632"/>
          <a:ext cx="5400600" cy="6624736"/>
        </p:xfrm>
        <a:graphic>
          <a:graphicData uri="http://schemas.openxmlformats.org/drawingml/2006/table">
            <a:tbl>
              <a:tblPr firstRow="1" firstCol="1" bandRow="1"/>
              <a:tblGrid>
                <a:gridCol w="266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092"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ВОСЬМЕ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(обманщики тих, хто не довірився)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перший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Звідники і спокусники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другий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Підлесники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третій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Святокупці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четвертий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Віщуни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п’ятий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Хабарники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шостий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Лицеміри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сьомий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Злодії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восьмий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Лукаві порадники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дев’ятий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Сіячі розбрату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Рів десятий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Фальшивники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металів, людей, грошей і слів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Колодязь гігантів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22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Немврод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Ефіальд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Антей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7" y="2204865"/>
            <a:ext cx="3171075" cy="43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93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991544" y="260649"/>
          <a:ext cx="4680520" cy="6408711"/>
        </p:xfrm>
        <a:graphic>
          <a:graphicData uri="http://schemas.openxmlformats.org/drawingml/2006/table">
            <a:tbl>
              <a:tblPr firstRow="1" firstCol="1" bandRow="1"/>
              <a:tblGrid>
                <a:gridCol w="2116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2923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КОЛО ДЕВ’ЯТЕ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(обманщики тих, хто довірився)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389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Пояс перший (Каїна)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Зрадники рідних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823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Пояс другий (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Антенора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Зрадники батьківщини й однодумців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23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Пояс третій (Толомея)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Зрадники друзів і співтрапезників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9389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Пояс четвертий (Джудекка)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Зрадники благодійників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54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Три пащі Люцифера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Іуда Іскаріот,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Брут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Касій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635" marR="33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27" y="908720"/>
            <a:ext cx="3628641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99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8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55" y="332657"/>
            <a:ext cx="8535075" cy="62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61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228601"/>
            <a:ext cx="8591550" cy="680120"/>
          </a:xfrm>
        </p:spPr>
        <p:txBody>
          <a:bodyPr/>
          <a:lstStyle/>
          <a:p>
            <a:pPr algn="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Чистилище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60649"/>
            <a:ext cx="4099552" cy="6405549"/>
          </a:xfrm>
        </p:spPr>
      </p:pic>
      <p:sp>
        <p:nvSpPr>
          <p:cNvPr id="7" name="Прямоугольник 6"/>
          <p:cNvSpPr/>
          <p:nvPr/>
        </p:nvSpPr>
        <p:spPr>
          <a:xfrm>
            <a:off x="6240016" y="980729"/>
            <a:ext cx="417646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Данте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Вергілій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піднялися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угору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перед ними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з’явилась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зелена гора, оточена океаном.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гойдався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човен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рухались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померлих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покаялись 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гріхах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Чистилища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троє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східців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діамантовий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поріг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Воротар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креслить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«р» (лат.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Peccatum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гріхів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Піднімаючись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гору,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грішник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покаявся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позбувався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Воротар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відкриває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срібним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золотим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ключем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двері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гори – кола Чистилища. </a:t>
            </a:r>
          </a:p>
        </p:txBody>
      </p:sp>
    </p:spTree>
    <p:extLst>
      <p:ext uri="{BB962C8B-B14F-4D97-AF65-F5344CB8AC3E}">
        <p14:creationId xmlns:p14="http://schemas.microsoft.com/office/powerpoint/2010/main" val="2190572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21" y="0"/>
            <a:ext cx="914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28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0" y="0"/>
            <a:ext cx="9143960" cy="6859072"/>
          </a:xfrm>
        </p:spPr>
      </p:pic>
    </p:spTree>
    <p:extLst>
      <p:ext uri="{BB962C8B-B14F-4D97-AF65-F5344CB8AC3E}">
        <p14:creationId xmlns:p14="http://schemas.microsoft.com/office/powerpoint/2010/main" val="71299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77B5B8-2AF2-40C4-8D87-FEAA4BFEE852}"/>
              </a:ext>
            </a:extLst>
          </p:cNvPr>
          <p:cNvSpPr txBox="1"/>
          <p:nvPr/>
        </p:nvSpPr>
        <p:spPr>
          <a:xfrm>
            <a:off x="2018110" y="382905"/>
            <a:ext cx="95976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Відродження (або Ренесанс)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це широкий ідеологічний і культурний рух, що виник у країнах Західної Європи у процесі їх переходу від епохи Середніх віків до Нового часу (2 пол.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 ст. (в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Італії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з XIV ст.) до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середини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 ст.).</a:t>
            </a:r>
          </a:p>
          <a:p>
            <a:pPr indent="449580" algn="just"/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«Відродження» першим почав вживати Джорджо 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Вазарі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італійський художник 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 c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толіття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3BDADA5-CF43-40A5-B0B8-C2A53BD8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924" y="3380369"/>
            <a:ext cx="4686300" cy="30947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6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01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8640960" cy="2304256"/>
          </a:xfrm>
        </p:spPr>
        <p:txBody>
          <a:bodyPr>
            <a:noAutofit/>
          </a:bodyPr>
          <a:lstStyle/>
          <a:p>
            <a:pPr algn="just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вступі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«Божественної комедії» йдеться про те, що Данте одного весняного дня заблукав у темних хащах густого дикого лісу (алегорія: а) внутрішніх хитань і сумнівів самого Данте; б)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усібних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чвар та анархії в сучасній поетові Італії).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2512333"/>
            <a:ext cx="6085656" cy="433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4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40" y="234881"/>
            <a:ext cx="6083445" cy="42674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52184" y="241629"/>
            <a:ext cx="2771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люта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рись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(алегорія брехні, зради й чуттєвості)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35560" y="4581129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величезний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(алегорія жадоби влади, насильства й пихи)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5443" y="5821885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худа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вовчиця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(алегорія егоїзму та скупості)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78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C9222B-E4A6-423B-9455-E52952EE2B8D}"/>
              </a:ext>
            </a:extLst>
          </p:cNvPr>
          <p:cNvSpPr txBox="1"/>
          <p:nvPr/>
        </p:nvSpPr>
        <p:spPr>
          <a:xfrm>
            <a:off x="2046685" y="511492"/>
            <a:ext cx="60936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Хронологічні рамки 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другого періоду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Відродження в Італії – </a:t>
            </a: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століття. Його визначна риса – народно-демократичний характер. Яскравими представниками раннього Ренесансу є </a:t>
            </a:r>
            <a:r>
              <a:rPr lang="uk-UA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Франческо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Петрарка і </a:t>
            </a:r>
            <a:r>
              <a:rPr lang="uk-UA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Джованни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Боккаччо.</a:t>
            </a:r>
            <a:endParaRPr lang="x-none" sz="2800" b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возрожден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4" y="3362860"/>
            <a:ext cx="5122548" cy="29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13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</a:rPr>
              <a:t>(1304-1374)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2051" y="3843338"/>
            <a:ext cx="8915399" cy="2262781"/>
          </a:xfrm>
        </p:spPr>
        <p:txBody>
          <a:bodyPr>
            <a:norm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Франческо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Петрарка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9" b="8119"/>
          <a:stretch>
            <a:fillRect/>
          </a:stretch>
        </p:blipFill>
        <p:spPr>
          <a:xfrm>
            <a:off x="3843486" y="420242"/>
            <a:ext cx="7818288" cy="43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44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60268" y="485775"/>
            <a:ext cx="9626907" cy="1547416"/>
          </a:xfrm>
        </p:spPr>
        <p:txBody>
          <a:bodyPr>
            <a:normAutofit/>
          </a:bodyPr>
          <a:lstStyle/>
          <a:p>
            <a:pPr algn="just"/>
            <a:r>
              <a:rPr lang="uk-UA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Петрарка </a:t>
            </a:r>
            <a:r>
              <a:rPr lang="uk-UA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засновник нової сучасної поезії, людина, яка наважилася в мороці середньовіччя запалити полум'я не так божественного, як земного, людського почуття</a:t>
            </a:r>
            <a:r>
              <a:rPr lang="uk-UA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0268" y="2224385"/>
            <a:ext cx="96269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Ф. Петрарка 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писав </a:t>
            </a:r>
            <a:r>
              <a:rPr lang="uk-UA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латинською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uk-UA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італійською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мовами. Більшість творів – латинською, оскільки вважав, що цією мовою повинна створюватися справжня поезія</a:t>
            </a:r>
            <a:r>
              <a:rPr lang="uk-UA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uk-UA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петрар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68" y="3641723"/>
            <a:ext cx="4240520" cy="28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петрар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7" y="3235860"/>
            <a:ext cx="2157412" cy="3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83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5925" y="117693"/>
            <a:ext cx="1034415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Твори латинською мовою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Поетичні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твори: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28600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Найбільше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значення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 незакінчена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поема «Африка» (1339-1242),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яка була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задумана як велика національна епопея (на зразок «Енеїди» Вергілія), її сюжет побудований на запозиченнях з античної літератури (Тита Лівія, Цицерона);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286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«Послання» (розкриває свої почуття і переживання). Новаторство –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започатковує епістолярний жанр у європейській літературі;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286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 видатних чоловіків» – описує подвиги великих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полководців.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Морально-філософські трактати, в яких виявилися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світоглядні протиріччя Петрарки: боротьба старого і нового (гуманістичний, але не вільний від впливу аскетичних середньовічних понять, старої релігійної культури). «Презирство до світу» (1343) –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зразок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першої сповіді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 у пошуку.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твору –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діалог між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Петраркою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блаженним Августином, прихильником християнсько-аскетичної точки зору, що вмовляє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співрозмовника відмовитися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радощів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мирського життя: від слави, поезії, любові до Лаури.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Петрарка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вагається, шукає вихід з ситуації, що склалася в особистому житті й в Італії.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51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8788" y="272534"/>
            <a:ext cx="102155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28600" algn="l"/>
              </a:tabLs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Твори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італійською мовою</a:t>
            </a:r>
          </a:p>
          <a:p>
            <a:pPr lvl="0" algn="ctr">
              <a:spcAft>
                <a:spcPts val="0"/>
              </a:spcAft>
              <a:tabLst>
                <a:tab pos="228600" algn="l"/>
              </a:tabLst>
            </a:pPr>
            <a:endParaRPr lang="uk-UA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228600" algn="l"/>
              </a:tabLst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Справжньої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слави Петрарка зазнав, як автор ліричних віршів, присвячених золотоволосій Лаурі, (6 квітня 1327 року в церкві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Клари поет зустрів своє кохання — молоду, дуже привабливу жінку, яка увійшла в світову літературу під ім'ям Лаури. Лаура померла під час епідемії чуми в 1348 році). Про цю збірку сам автор писав, як про поетичні "дрібниці", немов вибачався, що написана вона не класичною латинською, а повсякденною італійською мовою. Проте насправді Петрарка неабияк дорожив цим натхненним витвором, зберігав і ретельно обробляв його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2286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виникла "Книга пісень", що складається з 317 сонетів, 29 канцон, а також секстин, балад і мадригалів. Ця книга також є сповіддю Петрарки, тільки цього разу — сповіддю ліричною.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2286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"Книга пісень" — це насамперед картина різних щиросердих станів Петрарки.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  <a:tabLst>
                <a:tab pos="228600" algn="l"/>
              </a:tabLst>
            </a:pPr>
            <a:endParaRPr lang="uk-UA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53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150" y="324072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"Книга пісень" складається з </a:t>
            </a:r>
            <a:b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317 сонетів, 29 канцон, а також секстин, балад і мадригалів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_Сонет 61___Франческо Петрарка__Шкільна програма 8 клас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1322" y="1756228"/>
            <a:ext cx="7663341" cy="4310743"/>
          </a:xfrm>
        </p:spPr>
      </p:pic>
    </p:spTree>
    <p:extLst>
      <p:ext uri="{BB962C8B-B14F-4D97-AF65-F5344CB8AC3E}">
        <p14:creationId xmlns:p14="http://schemas.microsoft.com/office/powerpoint/2010/main" val="29121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1179" y="515422"/>
            <a:ext cx="44521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uk-UA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Джованни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Боккаччо</a:t>
            </a:r>
          </a:p>
          <a:p>
            <a:pPr indent="457200" algn="ctr">
              <a:spcAft>
                <a:spcPts val="0"/>
              </a:spcAft>
            </a:pP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(1313 –1375) </a:t>
            </a:r>
            <a:endParaRPr lang="ru-RU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Картинки по запросу &quot;боккачч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18" y="1428749"/>
            <a:ext cx="5732292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4901" y="1858447"/>
            <a:ext cx="421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письменник-гуманіст, учений-філолог. </a:t>
            </a:r>
            <a:endParaRPr lang="ru-RU" sz="2400" dirty="0"/>
          </a:p>
        </p:txBody>
      </p:sp>
      <p:pic>
        <p:nvPicPr>
          <p:cNvPr id="3076" name="Picture 4" descr="Картинки по запросу &quot;боккачч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546569"/>
            <a:ext cx="2095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&quot;боккачч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82" y="3612476"/>
            <a:ext cx="1905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0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6DD34-1B76-4B43-92ED-2914D407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Періодизація доби Відродження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48C4A8-B4FB-4855-A81E-28D3F3484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4999"/>
            <a:ext cx="8915400" cy="4752975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Раннє Відродження </a:t>
            </a:r>
          </a:p>
          <a:p>
            <a:pPr marL="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XIV 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 )</a:t>
            </a:r>
          </a:p>
          <a:p>
            <a:pPr marL="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Високе Відродження </a:t>
            </a:r>
          </a:p>
          <a:p>
            <a:pPr marL="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 – XVI 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 )</a:t>
            </a:r>
          </a:p>
          <a:p>
            <a:pPr marL="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Пізнє Відродження </a:t>
            </a:r>
          </a:p>
          <a:p>
            <a:pPr marL="0" indent="0" algn="ctr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кінець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початок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c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т.)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6424" y="138144"/>
            <a:ext cx="672465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Народився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Парижі, був позашлюбним сином флорентійського купця і француженки. Після смерті матері батько відправляє його вивчати комерцію і юриспруденцію в Неаполь, але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Боккаччо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захоплюється вивченням грецької мови й античної літератури. Знайомиться з неаполітанським гуртком гуманістів і з їхньою допомогою потрапляє у двір неаполітанського короля Роберта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Анжуйського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який підтримував учених і творчих особистостей. У цій атмосфері почалася його творча діяльність. Поштовх – любов до Марії д</a:t>
            </a:r>
            <a:r>
              <a:rPr lang="pl-P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Аквино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позашлюбної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доньки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Роберта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Анжуйського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своїх творах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Боккаччо оспівував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 під ім'ям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Ф’яметта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(вогник).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Твори «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Філоколо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Філострато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Тезеїда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Амето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«Любовне бачення», «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Ф’єзоланські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німфи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«Елегія мадонни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Ф’яметти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&quot;боккачч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801013"/>
            <a:ext cx="3094148" cy="50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36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6876" y="214313"/>
            <a:ext cx="5643563" cy="42148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1348 р. 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смерть» — чума, яку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третини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Флоренції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 тому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батька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Джованні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викосила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безжальна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коса.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Боккаччо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«Декамерона»,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1350 по 1353 р.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приніс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славу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закріпив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7" name="Picture 2" descr="C:\Documents and Settings\User\Рабочий стол\7106-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57189"/>
            <a:ext cx="32067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6875" y="4572001"/>
            <a:ext cx="8858250" cy="2143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 появи «Декамерона» творчість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Джованні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Боккаччо помітно занепала. Настав час глибоких розчарувань, усвідомлення суперечностей епохи і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неможливості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 задуманого.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666875" y="142875"/>
            <a:ext cx="5429250" cy="1428750"/>
          </a:xfrm>
          <a:prstGeom prst="horizontalScroll">
            <a:avLst/>
          </a:prstGeom>
          <a:solidFill>
            <a:srgbClr val="1BC3D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chemeClr val="tx1"/>
                </a:solidFill>
                <a:latin typeface="Comic Sans MS" pitchFamily="66" charset="0"/>
              </a:rPr>
              <a:t>Періоди творчості Боккаччо</a:t>
            </a:r>
            <a:endParaRPr lang="ru-RU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524000" y="1928802"/>
            <a:ext cx="2214546" cy="12858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I-</a:t>
            </a:r>
            <a:r>
              <a:rPr lang="uk-UA" sz="2000" dirty="0" err="1">
                <a:solidFill>
                  <a:schemeClr val="bg1"/>
                </a:solidFill>
                <a:latin typeface="Comic Sans MS" pitchFamily="66" charset="0"/>
              </a:rPr>
              <a:t>ий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 період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3738564" y="2071689"/>
            <a:ext cx="6357937" cy="10001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sz="2400" dirty="0">
                <a:latin typeface="Comic Sans MS" pitchFamily="66" charset="0"/>
                <a:cs typeface="Times New Roman" pitchFamily="18" charset="0"/>
              </a:rPr>
              <a:t>Юнацький або неаполітанський </a:t>
            </a:r>
          </a:p>
          <a:p>
            <a:pPr algn="ctr">
              <a:defRPr/>
            </a:pPr>
            <a:r>
              <a:rPr lang="uk-UA" sz="2400" dirty="0">
                <a:latin typeface="Comic Sans MS" pitchFamily="66" charset="0"/>
                <a:cs typeface="Times New Roman" pitchFamily="18" charset="0"/>
              </a:rPr>
              <a:t>(до 1340 року)</a:t>
            </a:r>
            <a:endParaRPr lang="ru-RU" sz="2400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524000" y="3500438"/>
            <a:ext cx="2214546" cy="12858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II-</a:t>
            </a:r>
            <a:r>
              <a:rPr lang="uk-UA" sz="2000" dirty="0" err="1">
                <a:solidFill>
                  <a:schemeClr val="bg1"/>
                </a:solidFill>
                <a:latin typeface="Comic Sans MS" pitchFamily="66" charset="0"/>
              </a:rPr>
              <a:t>ий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 період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3738564" y="3643314"/>
            <a:ext cx="6357937" cy="10001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sz="2400" dirty="0">
                <a:latin typeface="Comic Sans MS" pitchFamily="66" charset="0"/>
                <a:cs typeface="Times New Roman" pitchFamily="18" charset="0"/>
              </a:rPr>
              <a:t>Перший флорентійський</a:t>
            </a:r>
          </a:p>
          <a:p>
            <a:pPr algn="ctr">
              <a:defRPr/>
            </a:pPr>
            <a:r>
              <a:rPr lang="uk-UA" sz="2400" dirty="0">
                <a:latin typeface="Comic Sans MS" pitchFamily="66" charset="0"/>
                <a:cs typeface="Times New Roman" pitchFamily="18" charset="0"/>
              </a:rPr>
              <a:t>(1340 – 1355)</a:t>
            </a:r>
            <a:endParaRPr lang="ru-RU" sz="2400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524000" y="5143512"/>
            <a:ext cx="2214546" cy="12858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III-</a:t>
            </a:r>
            <a:r>
              <a:rPr lang="uk-UA" sz="2000" dirty="0" err="1">
                <a:solidFill>
                  <a:schemeClr val="bg1"/>
                </a:solidFill>
                <a:latin typeface="Comic Sans MS" pitchFamily="66" charset="0"/>
              </a:rPr>
              <a:t>ий</a:t>
            </a:r>
            <a:r>
              <a:rPr lang="uk-UA" sz="2000" dirty="0">
                <a:solidFill>
                  <a:schemeClr val="bg1"/>
                </a:solidFill>
                <a:latin typeface="Comic Sans MS" pitchFamily="66" charset="0"/>
              </a:rPr>
              <a:t> період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3738564" y="5286376"/>
            <a:ext cx="6357937" cy="10001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sz="2400" dirty="0">
                <a:latin typeface="Comic Sans MS" pitchFamily="66" charset="0"/>
                <a:cs typeface="Times New Roman" pitchFamily="18" charset="0"/>
              </a:rPr>
              <a:t>Другий флорентійський</a:t>
            </a:r>
          </a:p>
          <a:p>
            <a:pPr algn="ctr">
              <a:defRPr/>
            </a:pPr>
            <a:r>
              <a:rPr lang="uk-UA" sz="2400" dirty="0">
                <a:latin typeface="Comic Sans MS" pitchFamily="66" charset="0"/>
                <a:cs typeface="Times New Roman" pitchFamily="18" charset="0"/>
              </a:rPr>
              <a:t>(1355 – 1375)</a:t>
            </a:r>
            <a:endParaRPr lang="ru-RU" sz="2400" dirty="0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9583" y="142853"/>
            <a:ext cx="322979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Новела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6844" y="1357298"/>
            <a:ext cx="8858312" cy="22145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Новели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невеликі за обсягом прозові твори із напруженим сюжетом і незначною кількістю персонажів. У них зображено одну незвичайну життєву подію. Творам властива несподівана </a:t>
            </a:r>
            <a:r>
              <a:rPr lang="uk-UA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язка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точність художніх деталей, глибокий психологічний аналіз, майстерність творення характерів. 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1770" y="3800478"/>
            <a:ext cx="5072098" cy="28575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Італії перша збірка оригінальних новел з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явилася наприкінці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 і мала назву «</a:t>
            </a:r>
            <a:r>
              <a:rPr lang="uk-UA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Новеліно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або сто давніх новел».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3" name="Picture 3" descr="C:\Documents and Settings\User\Рабочий стол\short-stori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17" y="4086226"/>
            <a:ext cx="375126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3870" y="14109"/>
            <a:ext cx="322979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Новела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6843" y="1142984"/>
            <a:ext cx="5966821" cy="17430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Джованні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Боккаччо вважають творцем ренесансної новели, а його «Декамерон» - класичним зразком новелістики доби Відродження.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6843" y="3200402"/>
            <a:ext cx="10334656" cy="32146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Своєрідність новел Боккаччо: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побудовані переважно за сюжетними схемами середньовічних латинських оповідань, східних притч, французьких фабліо – невеличких гумористичних оповідань;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основі багатьох новел – реальні випадки з життя флорентійців, зокрема анекдотичні;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присутні ідилічні описи природи і портретні характеристики персонажів;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відомі сюжети художньо оброблені згідно з новими гуманістичними ідеалами,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прапагують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філософію людяності, любові та гармонії.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7" name="Picture 2" descr="C:\Documents and Settings\User\Рабочий стол\1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767" y="471472"/>
            <a:ext cx="258603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1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4999" y="1"/>
            <a:ext cx="400391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Декамерон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1662114" y="1015664"/>
            <a:ext cx="1039177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«Декамерон»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Джованні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Боккаччо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найвизначніших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яток доби Відродження, книга, яка відкриває своєю появою історію європейської прози.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1" y="2557463"/>
            <a:ext cx="2700337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662114" y="2215814"/>
            <a:ext cx="761999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«Декамерон» перекладається як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десятиденник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Збірка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Боккаччо становить єдине ідейне та художнє мозаїчне полотно: кожна новела відображає певний фрагмент життя, а увесь твір – гуманістичне бачення світу та людини.</a:t>
            </a:r>
          </a:p>
          <a:p>
            <a:pPr algn="just"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«Декамерон» складається з десять розділів (днів), кожен з яких уміщує по десять оповідок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Боккаччо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застосовує прийом обрамлення. Усі сто новел обрамлені ліричними «Переднім словом» та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Одавторською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післямовою», в яких автор розмірковує про вміння співчувати чужому горю і розповідає про своє кохання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5010" y="257160"/>
            <a:ext cx="432855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</a:t>
            </a:r>
            <a:r>
              <a: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розмаїття</a:t>
            </a:r>
            <a:r>
              <a: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5537" y="1958976"/>
            <a:ext cx="9234487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2238375" y="985324"/>
            <a:ext cx="8643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Вісім із десяти днів мають визначені теми, які оповідачі по-різному трактують у своїх розповідях.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7830" y="385748"/>
            <a:ext cx="432855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</a:t>
            </a:r>
            <a:r>
              <a: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розмаїття</a:t>
            </a:r>
            <a:r>
              <a: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852613" y="1300163"/>
            <a:ext cx="57626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Century Schoolbook" pitchFamily="18" charset="0"/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Любовна тематика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всеосяжна, універсальна, Боккаччо зображає її в найрізноманітніших варіаціях. Ситуації можуть бути комічними та веселими, агресивними та непристойними; любовні історії можуть закінчуватися щасливо або трагічно;</a:t>
            </a:r>
          </a:p>
          <a:p>
            <a:pPr algn="just" eaLnBrk="1" hangingPunct="1">
              <a:buFont typeface="Century Schoolbook" pitchFamily="18" charset="0"/>
              <a:buAutoNum type="arabicPeriod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юності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безпосередньо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язана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темою кохання. Письменник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розхваляє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непідробність почуттів та мотивів, котрі рухають молодими людьми, та висміює розважливість та несправедливість бажань стариків;</a:t>
            </a:r>
          </a:p>
        </p:txBody>
      </p:sp>
      <p:pic>
        <p:nvPicPr>
          <p:cNvPr id="5" name="Picture 3" descr="C:\Documents and Settings\User\Рабочий стол\10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1157288"/>
            <a:ext cx="38576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User\Рабочий стол\decamer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3764935"/>
            <a:ext cx="38512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6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42997" y="157147"/>
            <a:ext cx="440389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Тематичне</a:t>
            </a:r>
            <a:r>
              <a: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розмаїття</a:t>
            </a:r>
            <a:r>
              <a: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35844" name="Прямоугольник 3"/>
          <p:cNvSpPr>
            <a:spLocks noChangeArrowheads="1"/>
          </p:cNvSpPr>
          <p:nvPr/>
        </p:nvSpPr>
        <p:spPr bwMode="auto">
          <a:xfrm>
            <a:off x="1681166" y="741922"/>
            <a:ext cx="717708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/>
            <a:r>
              <a:rPr lang="uk-UA" sz="2400" dirty="0">
                <a:latin typeface="Comic Sans MS" pitchFamily="66" charset="0"/>
              </a:rPr>
              <a:t>3. 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Жіноча тематика.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творі багато героїнь – жінки. Нерідко вони стають як об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бажань, приховують в собі тайну.</a:t>
            </a:r>
          </a:p>
          <a:p>
            <a:pPr marL="342900" indent="-342900"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Релігійна тематика та зображення духовенства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Боккаччо враховує той факт, що релігія являє собою один з найзначніших елементів сучасного йому суспільства, - але він не надає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своєту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твору ніякої духовної направленості, ні різкої критики по відношенню до релігійного світу. Автор обмежується лише епізодичними зауваженнями щодо лицемірства та недостойної поведінки представників церкви. </a:t>
            </a:r>
          </a:p>
          <a:p>
            <a:pPr marL="342900" indent="-342900"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глузування та іронії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займають значне місце в творі. Автор дає можливість читачу ототожнити себе з персонажами, уявити себе на їх місці.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User\Рабочий стол\452D_Dekamero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07" y="1156260"/>
            <a:ext cx="3262313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1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5949" y="301109"/>
            <a:ext cx="1008697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Третій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італійського Відродження –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гуманізму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поглиблене вивчання античної літератури обумовило відстоювання гуманістами ідеалу нової людини, що, на їхню думку, повинна володіти всіма знаннями людської науки;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використовувалася антична література проти середньовічної схоластики (саме в цей період гуманізм остаточно звільнився від впливу церковного світогляду). Одним з найбільш відомих гуманістів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був Лоренцо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Валла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(«Про насолоду і про справжнє благо»).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паралельно розвивається і гуманістична література італійською мовою (Леоне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Баттиста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Альберті)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змінюється характер гуманізму: на перший план виходить література італійською мовою. Її особливість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тому, що національна традиція поєднується з античною. Особливий внесок Флоренції, влади Медичі. Лоренцо Медичі створює так званий флорентійський гурток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Анджело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Поліциано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Луїджи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Пульчі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/>
              <a:t> </a:t>
            </a:r>
            <a:endParaRPr lang="ru-RU" b="1" i="1" dirty="0"/>
          </a:p>
          <a:p>
            <a:pPr algn="ctr">
              <a:spcAft>
                <a:spcPts val="0"/>
              </a:spcAft>
            </a:pPr>
            <a:endParaRPr lang="ru-RU" b="1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6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4A91B-1DC0-4C03-BD6B-4CFE603E6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387624"/>
          </a:xfrm>
        </p:spPr>
        <p:txBody>
          <a:bodyPr/>
          <a:lstStyle/>
          <a:p>
            <a:pPr algn="ctr"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Реформація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Объект 2">
            <a:extLst>
              <a:ext uri="{FF2B5EF4-FFF2-40B4-BE49-F238E27FC236}">
                <a16:creationId xmlns:a16="http://schemas.microsoft.com/office/drawing/2014/main" id="{D65ED140-9F2C-4C86-B5E3-1F02B647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988" y="1151012"/>
            <a:ext cx="6565900" cy="4926012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 від Середніх віків до Нового часу, розклад феодальних і зародження буржуазних відносин – надзвичайно складний і неоднозначний історичний період, який в різних країнах мав свої особливості. У Німеччині склався тип світогляду і всієї культури, що увійшов в історію як епоха Реформації. Основою стало вчення священика Мартіна Лютера.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&quot;мартин лютер&quot;">
            <a:extLst>
              <a:ext uri="{FF2B5EF4-FFF2-40B4-BE49-F238E27FC236}">
                <a16:creationId xmlns:a16="http://schemas.microsoft.com/office/drawing/2014/main" id="{6A06E454-9F9B-45B1-B7C8-796BDF3C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1619250"/>
            <a:ext cx="3326746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5913" y="415409"/>
            <a:ext cx="10429875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Четвертий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 період – це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Італії економічна криза, що призвела до занепаду.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Причини: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нових атлантичних шляхів світової торгівлі (знижується значення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середземноморської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торгівлі);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Італія не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об'єдналася і залишилася роздрібненою; втратила свою незалежність;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посилилася феодально-католицька реакція;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остаточно закріпилася інквізиція (папська курія встановила жорстоку цензуру і з 1557 р. починає друкувати папський «індекс заборонених книг».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Наприкінці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культурним центром Іт. стає феодальна Феррара. Культивуються феодально-лицарські традиції – література яскраво вираженого аристократичного характеру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Боярдо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(1434-1492) «Закоханий Роланд»,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Лодовіко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Аріосто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(1474-1533) «Шалений Роланд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 жанр пасторалі – твори на тему ідилічного життя пастухів і пастушок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Якопо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Саннадзаро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Зароджується жанр трагедії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Тріссіно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зупиняється розвиток жанру новели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Маттео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Банделло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Існувала література, що протистояла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аристократизації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культури і посиленню реакції (Ніколо Макіавеллі (1469-1527) трактат «Князь», комедія «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Мандрагора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Торквато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Тассо (1544-1595).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spcAft>
                <a:spcPts val="0"/>
              </a:spcAft>
            </a:pPr>
            <a:endParaRPr lang="ru-RU" b="1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28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538" y="624110"/>
            <a:ext cx="6472238" cy="1280890"/>
          </a:xfrm>
        </p:spPr>
        <p:txBody>
          <a:bodyPr/>
          <a:lstStyle/>
          <a:p>
            <a:pPr algn="ctr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Торквато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Тассо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(1544-1595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Картинки по запросу &quot;торквато тассо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1033462"/>
            <a:ext cx="3012389" cy="48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250" y="1905000"/>
            <a:ext cx="68675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Перший твір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 Тассо –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поема «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Ринальдо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(1562) на фантастичний лицарський сюжет, оброблений за правилами античної епічної поеми.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трактаті «Міркування про епічну поему» (1564-1565) аргументується необхідність такого жанру як поема в традиції античній епічній і середньовічній лицарській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Саме в таких традиціях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написана поема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«Звільнений Єрусалим» (1575).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02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04975" y="579358"/>
            <a:ext cx="646747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«Звільнений Єрусалим»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одне зі визначних досягнень Ренесансу. Мета поета – створення християнського епосу великого ідейного змісту.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Тассо звернувся до подій історії, що хвилювали його сучасників – до першого хрестового походу – облоги й взяття Єрусалима наприкінці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ХІ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століття (актуальність – погроза турецького вторгнення, папа виступав за відновлення традиції хрестових походів). У 70-х роках об'єднані сили Іспанії й Італії розбили Османську імперію в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Лепатській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битві і врятували Південну Європу від турків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Художнє досягнення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 Тассо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глибоке розкриття внутрішнього світу персонажів, демонстрація їхніх особистих трагедій у зв'язку з історичними подіями.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8" name="Picture 4" descr="Картинки по запросу &quot;торквато тасс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30" y="690562"/>
            <a:ext cx="3737446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FB44F34-5188-4930-96F6-AD142CB18C60}"/>
              </a:ext>
            </a:extLst>
          </p:cNvPr>
          <p:cNvSpPr txBox="1"/>
          <p:nvPr/>
        </p:nvSpPr>
        <p:spPr>
          <a:xfrm>
            <a:off x="1802606" y="465086"/>
            <a:ext cx="8586788" cy="329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Гуманізм</a:t>
            </a:r>
            <a:r>
              <a:rPr lang="uk-UA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(від лат. «земний», «людський», «людяність») — визнання людини найвищою цінністю у світі, повага до гідності та розуму людини; течія в західноєвропейській культурі епохи Відродження, спрямована на утвердження поваги до гідності й розуму людини, її права на щастя в житті та вільний вияв природних почуттів і здібностей.</a:t>
            </a:r>
            <a:endParaRPr lang="x-non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9956B1FE-A1CF-464B-8535-E451A866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925" y="3804684"/>
            <a:ext cx="4038600" cy="2749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1B434EFA-FEC0-4428-B3E8-16929AFA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2606" y="3904697"/>
            <a:ext cx="3066872" cy="2549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9819D-4E03-4796-9CCA-C275F51E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Гуманізм – ідеологія Відродження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840D19-F6BF-4E90-8168-8C2637334B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0513" y="1514475"/>
            <a:ext cx="10198099" cy="4483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x-none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alt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 виник </a:t>
            </a:r>
            <a:r>
              <a:rPr lang="uk-UA" altLang="x-non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новий ідеал </a:t>
            </a:r>
            <a:r>
              <a:rPr lang="uk-UA" alt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 с о б и с т і с т ь, яка реалізує себе в різноманітних сферах діяльності. </a:t>
            </a:r>
            <a:endParaRPr lang="ru-RU" alt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 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 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відбувалося швидке піднесення економіки та культури міст, з’явилися нові технічні винаходи, розвинулося кораблебудування, мореплавство й торгівля, були зроблені Великі географічні відкриття. На цей період припадає початок книгодрукування. У сфері культури посилюється боротьба за звільнення філософської думки від тиску церкви, з’являються нові знання й розумові течії, які не вкладалися в рамки середньовічної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філософсько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-богословської системи уявлень. Усі ці явища вели до прогресивного перевороту, яким і стало Відродження.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x-none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54FB63-E81D-4673-A680-B66CC4DBD561}"/>
              </a:ext>
            </a:extLst>
          </p:cNvPr>
          <p:cNvSpPr txBox="1"/>
          <p:nvPr/>
        </p:nvSpPr>
        <p:spPr>
          <a:xfrm>
            <a:off x="1903810" y="597218"/>
            <a:ext cx="545425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відкриття </a:t>
            </a:r>
            <a:r>
              <a:rPr lang="uk-UA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 Коперника, Джордано Бруно, Галілео Галілея</a:t>
            </a:r>
            <a:r>
              <a:rPr lang="uk-UA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змінили уявлення європейців про Всесвіт, а морські подорожі </a:t>
            </a:r>
            <a:r>
              <a:rPr lang="uk-UA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Христофора Колумба, </a:t>
            </a:r>
            <a:r>
              <a:rPr lang="uk-UA" altLang="x-non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Васко</a:t>
            </a:r>
            <a:r>
              <a:rPr lang="uk-UA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Гами, </a:t>
            </a:r>
            <a:r>
              <a:rPr lang="uk-UA" altLang="x-non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Фернана</a:t>
            </a:r>
            <a:r>
              <a:rPr lang="uk-UA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Магеллана</a:t>
            </a:r>
            <a:r>
              <a:rPr lang="uk-UA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 масштаби і форму землі. 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4A12BE-1E49-4D3B-B51A-3DE27E77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709" y="294383"/>
            <a:ext cx="216128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96D24D8-083F-4A9E-AD02-1785A5CD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47" y="3128964"/>
            <a:ext cx="2611437" cy="293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0C22A56-01FC-4EBA-9314-982055668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624" y="3540892"/>
            <a:ext cx="1635862" cy="252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2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8BEC174-C290-4B6C-A6AB-F22D137D4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27377"/>
              </p:ext>
            </p:extLst>
          </p:nvPr>
        </p:nvGraphicFramePr>
        <p:xfrm>
          <a:off x="2210568" y="865550"/>
          <a:ext cx="7989888" cy="5721414"/>
        </p:xfrm>
        <a:graphic>
          <a:graphicData uri="http://schemas.openxmlformats.org/drawingml/2006/table">
            <a:tbl>
              <a:tblPr/>
              <a:tblGrid>
                <a:gridCol w="397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Середні віки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Відродження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uk-UA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uk-UA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Сильний вплив церкви.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Боротьба за звільнення від авторитету церкви. Проголошення пріоритету знань і розуму над авторитетами.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Орієнтація на усталені традиції (використання лише окремих елементів античності).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Орієнтація на античність як ідеал людської культури.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Утвердження релігійно-станових ідеалів. Феодально-церковний пафос.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Ренесансний гуманізм: інтерес до людини та її земного життя. Пафос оновлення світу й буття людства.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Божественна приреченість людини на вічну жертовність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uk-UA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Титанізм</a:t>
                      </a: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(утвердження величі людини в оновленні життя).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kumimoji="0" lang="uk-UA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Теоцентрична</a:t>
                      </a: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система світу (у центрі — Бог).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Антропоцентрична система світу (у центрі - Людина, здатна піднестися до рівня Творця).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Дійсність — зорова омана, єдина справжня реальність —- світ релігійних образів, які митець може лише відображати.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Дійсність — існуюча реальність у відкритій перспективі, яку митець може удосконалювати.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Орієнтація на латину.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Звернення до національних мов.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Монументальність, складність форм і стилів.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Ясність, простота, конкретність естетичного мислення.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Нормативність естетики.</a:t>
                      </a:r>
                      <a:endParaRPr kumimoji="0" lang="ru-RU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Порушення естетичних норм, їх активна взаємодія.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743" marR="2174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16365F0-A4AD-4EE4-8E15-970F6A8D8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91544" y="271101"/>
            <a:ext cx="7989238" cy="738664"/>
          </a:xfr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Порівняльна таблиця «Середні віки та Відродження»</a:t>
            </a:r>
            <a:endParaRPr lang="ru-RU" sz="2400" dirty="0">
              <a:solidFill>
                <a:schemeClr val="tx1"/>
              </a:solidFill>
              <a:cs typeface="Arial" pitchFamily="34" charset="0"/>
            </a:endParaRPr>
          </a:p>
          <a:p>
            <a:pPr algn="l">
              <a:defRPr/>
            </a:pPr>
            <a:endParaRPr lang="ru-RU" sz="180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5284</TotalTime>
  <Words>2869</Words>
  <Application>Microsoft Office PowerPoint</Application>
  <PresentationFormat>Широкоэкранный</PresentationFormat>
  <Paragraphs>220</Paragraphs>
  <Slides>52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2" baseType="lpstr">
      <vt:lpstr>Arial</vt:lpstr>
      <vt:lpstr>Arial Narrow</vt:lpstr>
      <vt:lpstr>Calibri</vt:lpstr>
      <vt:lpstr>Century Gothic</vt:lpstr>
      <vt:lpstr>Century Schoolbook</vt:lpstr>
      <vt:lpstr>Comic Sans MS</vt:lpstr>
      <vt:lpstr>Times New Roman</vt:lpstr>
      <vt:lpstr>Wingdings</vt:lpstr>
      <vt:lpstr>Wingdings 3</vt:lpstr>
      <vt:lpstr>Легкий дым</vt:lpstr>
      <vt:lpstr>Феномен Відродження в Італії</vt:lpstr>
      <vt:lpstr>План</vt:lpstr>
      <vt:lpstr>Презентация PowerPoint</vt:lpstr>
      <vt:lpstr>Періодизація доби Відродження</vt:lpstr>
      <vt:lpstr>Реформація</vt:lpstr>
      <vt:lpstr>Презентация PowerPoint</vt:lpstr>
      <vt:lpstr>Гуманізм – ідеологія Відродження</vt:lpstr>
      <vt:lpstr>Презентация PowerPoint</vt:lpstr>
      <vt:lpstr>             Порівняльна таблиця «Середні віки та Відродження» </vt:lpstr>
      <vt:lpstr>Презентация PowerPoint</vt:lpstr>
      <vt:lpstr>Презентация PowerPoint</vt:lpstr>
      <vt:lpstr>Презентация PowerPoint</vt:lpstr>
      <vt:lpstr>Поезія «нового солодкого стилю»</vt:lpstr>
      <vt:lpstr>Головною героїнею тогочасних творів Данте є чарівна юна жінка Беатріче Портінарі, яка рано (1290) померла. Вся гамма почуттів до неї: замилування вродою, шляхетністю, високими душевними чеснотами, закоханість, гіркі переживання з приводу передчасної смерті, - втілилася у вишуканих поетичних формах.</vt:lpstr>
      <vt:lpstr>Презентация PowerPoint</vt:lpstr>
      <vt:lpstr>У 1292-1293 рр. Данте створив першу в Західній Європі автобіографічну книгу живою італійською мовою (не латиною) – “Нове життя” (іноді її назву перекладають як “Молоде життя” або - “Оновлене життя”). В ній він помістив прозу і деякі зі своїх віршів. Провідна тема – кохання до вже згаданої Беатріче.</vt:lpstr>
      <vt:lpstr>Презентация PowerPoint</vt:lpstr>
      <vt:lpstr>«Божественна комедія»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Чистилище</vt:lpstr>
      <vt:lpstr>Презентация PowerPoint</vt:lpstr>
      <vt:lpstr>Презентация PowerPoint</vt:lpstr>
      <vt:lpstr>Презентация PowerPoint</vt:lpstr>
      <vt:lpstr>У вступі до «Божественної комедії» йдеться про те, що Данте одного весняного дня заблукав у темних хащах густого дикого лісу (алегорія: а) внутрішніх хитань і сумнівів самого Данте; б) усібних чвар та анархії в сучасній поетові Італії).</vt:lpstr>
      <vt:lpstr>Презентация PowerPoint</vt:lpstr>
      <vt:lpstr>Презентация PowerPoint</vt:lpstr>
      <vt:lpstr> Франческо Петрарка</vt:lpstr>
      <vt:lpstr>Ф. Петрарка — засновник нової сучасної поезії, людина, яка наважилася в мороці середньовіччя запалити полум'я не так божественного, як земного, людського почуття.</vt:lpstr>
      <vt:lpstr>Презентация PowerPoint</vt:lpstr>
      <vt:lpstr>Презентация PowerPoint</vt:lpstr>
      <vt:lpstr>"Книга пісень" складається з  317 сонетів, 29 канцон, а також секстин, балад і мадригалів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Торквато Тассо (1544-1595)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2021-01-30T12:31:29Z</dcterms:created>
  <dcterms:modified xsi:type="dcterms:W3CDTF">2023-02-14T20:54:21Z</dcterms:modified>
</cp:coreProperties>
</file>