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6" r:id="rId4"/>
    <p:sldId id="267" r:id="rId5"/>
    <p:sldId id="268" r:id="rId6"/>
    <p:sldId id="269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01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BE944E64-8555-4610-9DBC-4FD0EA9D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BE944E64-8555-4610-9DBC-4FD0EA9D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BE944E64-8555-4610-9DBC-4FD0EA9D0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E1E-5697-456C-9C3C-89E21A1516D1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4E64-8555-4610-9DBC-4FD0EA9D0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2B3E1E-5697-456C-9C3C-89E21A1516D1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944E64-8555-4610-9DBC-4FD0EA9D0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9543"/>
            <a:ext cx="8458200" cy="176287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ДІАГНОСТИКА і моніторинг стану ЗДОРОВ</a:t>
            </a:r>
            <a:r>
              <a:rPr lang="en-US" sz="4000" dirty="0" smtClean="0"/>
              <a:t>’</a:t>
            </a:r>
            <a:r>
              <a:rPr lang="uk-UA" sz="4000" dirty="0" smtClean="0"/>
              <a:t>Я</a:t>
            </a:r>
            <a:endParaRPr lang="ru-RU" sz="4000" dirty="0"/>
          </a:p>
        </p:txBody>
      </p:sp>
      <p:pic>
        <p:nvPicPr>
          <p:cNvPr id="14338" name="Picture 2" descr="Экспресс-диагностика здоровья: что такое чек-ап и кому он нужен ::  donbass.ua - новости Донба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2559" y="2643758"/>
            <a:ext cx="3388759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7505"/>
            <a:ext cx="8458200" cy="7560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ЖИТТЄВА ЄМНІСТЬ ЛЕГЕНЬ - СПІРОМЕТРІЯ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Спирометрия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legochnie pokazateli na spirometr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21600"/>
            <a:ext cx="8271812" cy="3726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7505"/>
            <a:ext cx="8458200" cy="756084"/>
          </a:xfrm>
        </p:spPr>
        <p:txBody>
          <a:bodyPr/>
          <a:lstStyle/>
          <a:p>
            <a:pPr algn="ctr"/>
            <a:r>
              <a:rPr lang="uk-UA" dirty="0" smtClean="0"/>
              <a:t>ПУЛЬСОКСІМЕТРІЯ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75606"/>
            <a:ext cx="3096344" cy="9721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uk-UA" dirty="0" smtClean="0"/>
              <a:t>КОНТРОЛЮЙ КІЛЬКІСТЬ КИСНЮ В КРОВІ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Пульсоксиметрия, принцип действия, значение показателей, сатурация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как работает пульсоксиме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05876"/>
            <a:ext cx="5143500" cy="1235869"/>
          </a:xfrm>
          <a:prstGeom prst="rect">
            <a:avLst/>
          </a:prstGeom>
          <a:noFill/>
        </p:spPr>
      </p:pic>
      <p:pic>
        <p:nvPicPr>
          <p:cNvPr id="19462" name="Picture 6" descr="Где и для чего применяют пульсоксиме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13589"/>
            <a:ext cx="3744416" cy="2298740"/>
          </a:xfrm>
          <a:prstGeom prst="rect">
            <a:avLst/>
          </a:prstGeom>
          <a:noFill/>
        </p:spPr>
      </p:pic>
      <p:sp>
        <p:nvSpPr>
          <p:cNvPr id="19464" name="AutoShape 8" descr="Пульсоксиметрия - «Поликлиника №2 Борисовка»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fēnix серии 6 - Пульсоксимет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3705876"/>
            <a:ext cx="2847975" cy="120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7505"/>
            <a:ext cx="8458200" cy="7560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ДІАГНОСТИКА ПОРУШЕНЬ ОПОРНО-РУХОВОГО АПАРАТУ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83618"/>
            <a:ext cx="3096344" cy="64807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uk-UA" dirty="0" smtClean="0"/>
              <a:t>СКОЛІОЗ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Пульсоксиметрия, принцип действия, значение показателей, сатурация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Пульсоксиметрия - «Поликлиника №2 Борисовка»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Внимание: СКОЛИОЗ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Искривление позвоночника - сколиоз. Причины развития и способы лечения |  Daily Med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37625"/>
            <a:ext cx="5328592" cy="3438381"/>
          </a:xfrm>
          <a:prstGeom prst="rect">
            <a:avLst/>
          </a:prstGeom>
          <a:noFill/>
        </p:spPr>
      </p:pic>
      <p:sp>
        <p:nvSpPr>
          <p:cNvPr id="20486" name="AutoShape 6" descr="Рентгенологическая экспертиза сколиоза : Сайт практического рентгенолога -  Рентгенология, рентген, лучевая диагностика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Сколиоз — Википедия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https://upload.wikimedia.org/wikipedia/commons/thumb/7/74/Scoliosis_cobb.gif/150px-Scoliosis_cob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93708"/>
            <a:ext cx="1368152" cy="2436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7505"/>
            <a:ext cx="8458200" cy="7560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ДІАГНОСТИКА ПОРУШЕНЬ ОПОРНО-РУХОВОГО АПАРАТУ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9582"/>
            <a:ext cx="3096344" cy="4860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uk-UA" dirty="0" smtClean="0"/>
              <a:t>ПЛОСКОСТОПІСТЬ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Пульсоксиметрия, принцип действия, значение показателей, сатурация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Пульсоксиметрия - «Поликлиника №2 Борисовка»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Внимание: СКОЛИОЗ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Рентгенологическая экспертиза сколиоза : Сайт практического рентгенолога -  Рентгенология, рентген, лучевая диагностика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Сколиоз — Википедия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Бег при плоскостопии. Можно ли бег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Бег при плоскостопии. Можно ли бегать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2409732"/>
            <a:ext cx="5166347" cy="2591068"/>
          </a:xfrm>
          <a:prstGeom prst="rect">
            <a:avLst/>
          </a:prstGeom>
          <a:noFill/>
        </p:spPr>
      </p:pic>
      <p:sp>
        <p:nvSpPr>
          <p:cNvPr id="21510" name="AutoShape 6" descr="Васильева Александра. Плоскостопие. Самые эффективные методы лечения читать  онлайн | Электронная библиотека e-libra.su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Плоскостопие: симптомы, причины, диагностика и леч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99643"/>
            <a:ext cx="4206412" cy="1643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7505"/>
            <a:ext cx="8458200" cy="97210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ВСЕ, ЩО ВИ ХОЧЕТЕ ДІЗНАТИСЯ ПРО ЗДОРОВ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Пульсоксиметрия, принцип действия, значение показателей, сатурация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Пульсоксиметрия - «Поликлиника №2 Борисовка»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Внимание: СКОЛИОЗ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Рентгенологическая экспертиза сколиоза : Сайт практического рентгенолога -  Рентгенология, рентген, лучевая диагностика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Сколиоз — Википедия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Бег при плоскостопии. Можно ли бег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Васильева Александра. Плоскостопие. Самые эффективные методы лечения читать  онлайн | Электронная библиотека e-libra.su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Фитнес тренировка дома: эффективные и несложные упражнения для похуд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95686"/>
            <a:ext cx="4909546" cy="2963491"/>
          </a:xfrm>
          <a:prstGeom prst="rect">
            <a:avLst/>
          </a:prstGeom>
          <a:noFill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599642"/>
            <a:ext cx="3311525" cy="26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7505"/>
            <a:ext cx="8458200" cy="916781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ДІАГНОСТИКА</a:t>
            </a:r>
            <a:r>
              <a:rPr lang="uk-UA" sz="4000" dirty="0" smtClean="0"/>
              <a:t> – це важливо!</a:t>
            </a:r>
            <a:endParaRPr lang="ru-RU" sz="4000" dirty="0"/>
          </a:p>
        </p:txBody>
      </p:sp>
      <p:pic>
        <p:nvPicPr>
          <p:cNvPr id="1026" name="Picture 2" descr="Доктор Хаус – Секрет успеха, сериал, Шерлок и Мефистоф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329612"/>
            <a:ext cx="5184576" cy="3402378"/>
          </a:xfrm>
          <a:prstGeom prst="rect">
            <a:avLst/>
          </a:prstGeom>
          <a:noFill/>
        </p:spPr>
      </p:pic>
      <p:pic>
        <p:nvPicPr>
          <p:cNvPr id="1028" name="Picture 4" descr="Медицинские логотип PNG, векторы, PSD и пнг для бесплатной загрузки |  Png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761660"/>
            <a:ext cx="2143125" cy="1607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5486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Теми курсу</a:t>
            </a:r>
            <a:endParaRPr lang="ru-RU" sz="4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71600" y="1131587"/>
          <a:ext cx="7416824" cy="3766040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37990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Тема 1. Організація медико-біологічного контролю за станом здоров’я осіб, що займаються фізичною культурою і спортом.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3143" marR="43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Тема 2. Методи оцінки фізичного розвитку.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3143" marR="43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Тема 3. Діагностика функціонального стану серцево-судинної системи.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3143" marR="43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Тема 4. Діагностика функціонального стану дихальної системи.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3143" marR="43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Тема 5. Діагностика функціонального стану нервової та сенсорної системи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3143" marR="43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Тема 6. Діагностика адаптивних можливостей організму людини.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3143" marR="43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Тема 7. Методи оцінки фізичної працездатності.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3143" marR="43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Тема 8. Методи інтегральної оцінки фізичного здоров’я.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3143" marR="43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0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Тема 9. Педагогічні методи дослідження в системі лікарсько-педагогічного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контролю.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3143" marR="43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Тема 10. Особливості проведення окремих форм лікарсько-педагогічного контролю.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3143" marR="43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5486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Зразкові Теми курсових робіт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uk-UA" sz="1600" dirty="0" err="1" smtClean="0">
                <a:solidFill>
                  <a:schemeClr val="accent4">
                    <a:lumMod val="50000"/>
                  </a:schemeClr>
                </a:solidFill>
              </a:rPr>
              <a:t>Біопсихосоціальна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модель функціонування та обмеження життєдіяльності та здоров’я за МКФ.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2. Міжнародна класифікація функціонування, обмеження життєдіяльності і здоров’я.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3. Сучасні методи оцінки функціонального стану серцево-судинної системи.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4. Сучасні методи функціонального стану системи зовнішнього дихання.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5. Сучасні методи функціонального стану центральної нервової системи.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6. 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Сучасні 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методи оцінки функціонального стану зорового аналізатору.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7. 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Сучасні методи оцінки функціонального стану периферичної нервової системи та нервово-м'язового апарату.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8. 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Сучасні методи оцінки функції вищої нервової діяльності.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9. 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Основні методи діагностики функціонального стану опорно-рухової 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системи.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10. </a:t>
            </a:r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Особливості діагностики функціонального стану організму дітей та підлітків. 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5486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Види контролю і система накопичення балів</a:t>
            </a:r>
            <a:endParaRPr lang="uk-UA" sz="2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165622"/>
            <a:ext cx="2899048" cy="3394472"/>
          </a:xfrm>
        </p:spPr>
        <p:txBody>
          <a:bodyPr>
            <a:noAutofit/>
          </a:bodyPr>
          <a:lstStyle/>
          <a:p>
            <a:r>
              <a:rPr lang="uk-UA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131591"/>
          <a:ext cx="8208912" cy="3384376"/>
        </p:xfrm>
        <a:graphic>
          <a:graphicData uri="http://schemas.openxmlformats.org/drawingml/2006/table">
            <a:tbl>
              <a:tblPr/>
              <a:tblGrid>
                <a:gridCol w="900469"/>
                <a:gridCol w="1042778"/>
                <a:gridCol w="1043596"/>
                <a:gridCol w="1043596"/>
                <a:gridCol w="932366"/>
                <a:gridCol w="1043596"/>
                <a:gridCol w="811323"/>
                <a:gridCol w="695185"/>
                <a:gridCol w="696003"/>
              </a:tblGrid>
              <a:tr h="358056">
                <a:tc gridSpan="6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Поточний контроль знань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Підсумковий контроль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знань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396"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1 атестація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2 атестація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6956">
                <a:tc>
                  <a:txBody>
                    <a:bodyPr/>
                    <a:lstStyle/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Розділ 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(лабораторні заняття)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Письмова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контрольна робота СРС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Поточне тестування з розділу 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Розділ 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(лабораторні заняття)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Письмова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Контрольна робота СРС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Поточне тестування з розділу 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Підсумковий тестовий контроль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Залік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indent="0" algn="just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Сума балів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6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594" marR="65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5486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ЛАБОРАТОРНІ РОБОТИ</a:t>
            </a:r>
            <a:endParaRPr lang="uk-UA" dirty="0" smtClean="0"/>
          </a:p>
        </p:txBody>
      </p:sp>
      <p:pic>
        <p:nvPicPr>
          <p:cNvPr id="26626" name="Picture 2" descr="Premium Photo | Female patient giving physical activity tests in the lab  while a doctor supervises her. test with electro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03598"/>
            <a:ext cx="5349875" cy="3563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7505"/>
            <a:ext cx="8458200" cy="756084"/>
          </a:xfrm>
        </p:spPr>
        <p:txBody>
          <a:bodyPr/>
          <a:lstStyle/>
          <a:p>
            <a:pPr algn="ctr"/>
            <a:r>
              <a:rPr lang="uk-UA" dirty="0" smtClean="0"/>
              <a:t>ФІЗІОЛОГІЧНІ ПОКАЗНИКИ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059582"/>
            <a:ext cx="6480720" cy="469776"/>
          </a:xfrm>
        </p:spPr>
        <p:txBody>
          <a:bodyPr/>
          <a:lstStyle/>
          <a:p>
            <a:r>
              <a:rPr lang="uk-UA" dirty="0" smtClean="0"/>
              <a:t>Частота серцевих скорочень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9" name="Picture 9" descr="H:\НМКД\Скрининг-діагностика здоровья\pu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51670"/>
            <a:ext cx="5069632" cy="301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7505"/>
            <a:ext cx="8458200" cy="756084"/>
          </a:xfrm>
        </p:spPr>
        <p:txBody>
          <a:bodyPr/>
          <a:lstStyle/>
          <a:p>
            <a:pPr algn="ctr"/>
            <a:r>
              <a:rPr lang="uk-UA" dirty="0" smtClean="0"/>
              <a:t>ФІЗІОЛОГІЧНІ ПОКАЗНИКИ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059582"/>
            <a:ext cx="6480720" cy="469776"/>
          </a:xfrm>
        </p:spPr>
        <p:txBody>
          <a:bodyPr/>
          <a:lstStyle/>
          <a:p>
            <a:r>
              <a:rPr lang="uk-UA" dirty="0" smtClean="0"/>
              <a:t>Артеріальний тиск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Как правильно измерить артериальное дав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31590"/>
            <a:ext cx="3312368" cy="3619565"/>
          </a:xfrm>
          <a:prstGeom prst="rect">
            <a:avLst/>
          </a:prstGeom>
          <a:noFill/>
        </p:spPr>
      </p:pic>
      <p:pic>
        <p:nvPicPr>
          <p:cNvPr id="16388" name="Picture 4" descr="Что такое Артериальное давление? | Med-magazin.ua - cеть магазинов  медтех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1707654"/>
            <a:ext cx="322324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7505"/>
            <a:ext cx="8458200" cy="756084"/>
          </a:xfrm>
        </p:spPr>
        <p:txBody>
          <a:bodyPr/>
          <a:lstStyle/>
          <a:p>
            <a:pPr algn="ctr"/>
            <a:r>
              <a:rPr lang="uk-UA" dirty="0" smtClean="0"/>
              <a:t>ФІЗІОЛОГІЧНІ ПОКАЗНИКИ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75606"/>
            <a:ext cx="3096344" cy="9721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uk-UA" dirty="0" smtClean="0"/>
              <a:t>Розумні </a:t>
            </a:r>
            <a:r>
              <a:rPr lang="uk-UA" dirty="0" err="1" smtClean="0"/>
              <a:t>гаджети</a:t>
            </a:r>
            <a:r>
              <a:rPr lang="uk-UA" dirty="0" smtClean="0"/>
              <a:t> для контролю фізіологічних показників</a:t>
            </a:r>
            <a:endParaRPr lang="ru-RU" dirty="0"/>
          </a:p>
        </p:txBody>
      </p:sp>
      <p:sp>
        <p:nvSpPr>
          <p:cNvPr id="15362" name="AutoShape 2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ульс на тренировках. Зачем и как мерять? Как использовать?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Что делать, если у вас высокий пульс | Днепр Час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67594"/>
            <a:ext cx="4320480" cy="320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Как умные часы, спортивные трекеры и прочие гаджеты измеряют пульс? Часть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11811"/>
            <a:ext cx="4478224" cy="1668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340</Words>
  <Application>Microsoft Office PowerPoint</Application>
  <PresentationFormat>Экран (16:9)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ДІАГНОСТИКА і моніторинг стану ЗДОРОВ’Я</vt:lpstr>
      <vt:lpstr>ДІАГНОСТИКА – це важливо!</vt:lpstr>
      <vt:lpstr>Теми курсу</vt:lpstr>
      <vt:lpstr>Зразкові Теми курсових робіт</vt:lpstr>
      <vt:lpstr>Види контролю і система накопичення балів</vt:lpstr>
      <vt:lpstr>ЛАБОРАТОРНІ РОБОТИ</vt:lpstr>
      <vt:lpstr>ФІЗІОЛОГІЧНІ ПОКАЗНИКИ</vt:lpstr>
      <vt:lpstr>ФІЗІОЛОГІЧНІ ПОКАЗНИКИ</vt:lpstr>
      <vt:lpstr>ФІЗІОЛОГІЧНІ ПОКАЗНИКИ</vt:lpstr>
      <vt:lpstr>ЖИТТЄВА ЄМНІСТЬ ЛЕГЕНЬ - СПІРОМЕТРІЯ </vt:lpstr>
      <vt:lpstr>ПУЛЬСОКСІМЕТРІЯ</vt:lpstr>
      <vt:lpstr>ДІАГНОСТИКА ПОРУШЕНЬ ОПОРНО-РУХОВОГО АПАРАТУ</vt:lpstr>
      <vt:lpstr>ДІАГНОСТИКА ПОРУШЕНЬ ОПОРНО-РУХОВОГО АПАРАТУ</vt:lpstr>
      <vt:lpstr>ВСЕ, ЩО ВИ ХОЧЕТЕ ДІЗНАТИСЯ ПРО ЗДОРОВ’Я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СКРІНІНГ-ДІАГНОСТИКА ЗДОРОВ’Я</dc:title>
  <dc:creator>Home</dc:creator>
  <cp:lastModifiedBy>Home</cp:lastModifiedBy>
  <cp:revision>8</cp:revision>
  <dcterms:created xsi:type="dcterms:W3CDTF">2020-12-13T06:49:16Z</dcterms:created>
  <dcterms:modified xsi:type="dcterms:W3CDTF">2024-01-08T12:47:38Z</dcterms:modified>
</cp:coreProperties>
</file>