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9"/>
  </p:notesMasterIdLst>
  <p:sldIdLst>
    <p:sldId id="281" r:id="rId2"/>
    <p:sldId id="282" r:id="rId3"/>
    <p:sldId id="283" r:id="rId4"/>
    <p:sldId id="273" r:id="rId5"/>
    <p:sldId id="274" r:id="rId6"/>
    <p:sldId id="278" r:id="rId7"/>
    <p:sldId id="279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bg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bg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bg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bg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b="1"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b="1"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b="1"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b="1"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2" autoAdjust="0"/>
    <p:restoredTop sz="94712" autoAdjust="0"/>
  </p:normalViewPr>
  <p:slideViewPr>
    <p:cSldViewPr snapToGrid="0">
      <p:cViewPr varScale="1">
        <p:scale>
          <a:sx n="108" d="100"/>
          <a:sy n="108" d="100"/>
        </p:scale>
        <p:origin x="-105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FCC8999-5EBB-48F4-B779-28D9248F2251}" type="datetimeFigureOut">
              <a:rPr lang="ru-RU"/>
              <a:pPr>
                <a:defRPr/>
              </a:pPr>
              <a:t>23.01.2022</a:t>
            </a:fld>
            <a:endParaRPr lang="ru-RU"/>
          </a:p>
        </p:txBody>
      </p:sp>
      <p:sp>
        <p:nvSpPr>
          <p:cNvPr id="14340" name="Rectangle 4"/>
          <p:cNvSpPr>
            <a:spLocks noGrp="1"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6DCE67A-AB71-478A-8727-477349BE4B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D6F5CB-D8C0-46E5-9812-20FF4A6CE46D}" type="datetimeFigureOut">
              <a:rPr lang="ru-RU"/>
              <a:pPr>
                <a:defRPr/>
              </a:pPr>
              <a:t>23.01.2022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F417B-A28A-4973-863F-836C8CD7DC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F7BB2-17BE-425C-8ACE-5DE866540848}" type="datetimeFigureOut">
              <a:rPr lang="ru-RU"/>
              <a:pPr>
                <a:defRPr/>
              </a:pPr>
              <a:t>23.01.2022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FB741-263A-4DE8-BD7E-3D3511FF33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546C0F-BE43-4C8F-AA23-DAFEFF2360DC}" type="datetimeFigureOut">
              <a:rPr lang="ru-RU"/>
              <a:pPr>
                <a:defRPr/>
              </a:pPr>
              <a:t>23.01.2022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EF5C2-C0FF-49E6-A37A-0C20F22444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28650" y="1825625"/>
            <a:ext cx="7886700" cy="4351338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4DEAA8-923C-43EE-B11A-FB0E20F37CAE}" type="datetimeFigureOut">
              <a:rPr lang="ru-RU"/>
              <a:pPr>
                <a:defRPr/>
              </a:pPr>
              <a:t>23.01.2022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F47EC-737C-4853-B852-102BC4D566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442309-1931-4C51-BF5B-4EBBD9482753}" type="datetimeFigureOut">
              <a:rPr lang="ru-RU"/>
              <a:pPr>
                <a:defRPr/>
              </a:pPr>
              <a:t>23.01.2022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9C7200-A4EE-4E7F-83AE-B7E5BB950E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C4CA2B-23B5-4AAC-BC6F-1D633B8A9300}" type="datetimeFigureOut">
              <a:rPr lang="ru-RU"/>
              <a:pPr>
                <a:defRPr/>
              </a:pPr>
              <a:t>23.01.2022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DB0E90-EE43-45A5-9C7C-C91F436718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4EEB52-11B4-4463-B475-3AAA197D8894}" type="datetimeFigureOut">
              <a:rPr lang="ru-RU"/>
              <a:pPr>
                <a:defRPr/>
              </a:pPr>
              <a:t>23.01.2022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CFDC59-C4A2-4967-A9A6-AFBB3868A7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BA0C06-25D0-4997-B104-736B779166BE}" type="datetimeFigureOut">
              <a:rPr lang="ru-RU"/>
              <a:pPr>
                <a:defRPr/>
              </a:pPr>
              <a:t>23.01.2022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C6FB1-4E45-4137-A430-2640308EFC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5EF4B1-BCFE-4662-8F2D-CC6854FB9975}" type="datetimeFigureOut">
              <a:rPr lang="ru-RU"/>
              <a:pPr>
                <a:defRPr/>
              </a:pPr>
              <a:t>23.01.2022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A14731-E5F2-417B-80FB-F36040D77B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98FB1-7F3C-4E59-9763-749FF0D54F29}" type="datetimeFigureOut">
              <a:rPr lang="ru-RU"/>
              <a:pPr>
                <a:defRPr/>
              </a:pPr>
              <a:t>23.01.2022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F0C27E-4F0D-4606-8491-352AB3B599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3AC1EB-BED3-4A0E-9DC0-5297108EC149}" type="datetimeFigureOut">
              <a:rPr lang="ru-RU"/>
              <a:pPr>
                <a:defRPr/>
              </a:pPr>
              <a:t>23.01.2022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76154-FF04-474A-94ED-46AD94A9CB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804840-F1B9-487B-98D9-5656957F2F63}" type="datetimeFigureOut">
              <a:rPr lang="ru-RU"/>
              <a:pPr>
                <a:defRPr/>
              </a:pPr>
              <a:t>23.01.2022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B01AB-543D-4E37-A493-FE6923996F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B1EAEB1-DAC2-4947-A3A5-29B4690D4172}" type="datetimeFigureOut">
              <a:rPr lang="ru-RU"/>
              <a:pPr>
                <a:defRPr/>
              </a:pPr>
              <a:t>23.01.2022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C26CBD7-01C0-4EF9-BEE8-B95D8212C9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4" r:id="rId2"/>
    <p:sldLayoutId id="2147483673" r:id="rId3"/>
    <p:sldLayoutId id="2147483672" r:id="rId4"/>
    <p:sldLayoutId id="2147483671" r:id="rId5"/>
    <p:sldLayoutId id="2147483670" r:id="rId6"/>
    <p:sldLayoutId id="2147483669" r:id="rId7"/>
    <p:sldLayoutId id="2147483668" r:id="rId8"/>
    <p:sldLayoutId id="2147483667" r:id="rId9"/>
    <p:sldLayoutId id="2147483666" r:id="rId10"/>
    <p:sldLayoutId id="2147483665" r:id="rId11"/>
    <p:sldLayoutId id="2147483664" r:id="rId12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xfrm>
            <a:off x="244475" y="365125"/>
            <a:ext cx="8718550" cy="2076450"/>
          </a:xfrm>
        </p:spPr>
        <p:txBody>
          <a:bodyPr/>
          <a:lstStyle/>
          <a:p>
            <a:pPr algn="ctr">
              <a:lnSpc>
                <a:spcPct val="85000"/>
              </a:lnSpc>
              <a:defRPr/>
            </a:pPr>
            <a:r>
              <a:rPr lang="uk-UA" b="1" u="sng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ГІГІЄНА ФІЗИЧНОГО ВИХОВАННЯ ТА СПОРТУ</a:t>
            </a:r>
            <a:endParaRPr lang="ru-RU" sz="4000" smtClean="0"/>
          </a:p>
        </p:txBody>
      </p:sp>
      <p:pic>
        <p:nvPicPr>
          <p:cNvPr id="1536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3" y="2263775"/>
            <a:ext cx="2295525" cy="301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43163" y="2543175"/>
            <a:ext cx="2459037" cy="302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13288" y="2938463"/>
            <a:ext cx="2212975" cy="310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 idx="4294967295"/>
          </p:nvPr>
        </p:nvSpPr>
        <p:spPr>
          <a:xfrm>
            <a:off x="0" y="109538"/>
            <a:ext cx="9272588" cy="777875"/>
          </a:xfrm>
        </p:spPr>
        <p:txBody>
          <a:bodyPr/>
          <a:lstStyle/>
          <a:p>
            <a:pPr>
              <a:lnSpc>
                <a:spcPct val="75000"/>
              </a:lnSpc>
              <a:defRPr/>
            </a:pPr>
            <a:r>
              <a:rPr lang="uk-UA" sz="2800" b="1" u="sng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Слово «гігієна» походить від грец. «</a:t>
            </a:r>
            <a:r>
              <a:rPr lang="ru-RU" sz="2800" b="1" u="sng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hygieinos</a:t>
            </a:r>
            <a:r>
              <a:rPr lang="uk-UA" sz="2800" b="1" u="sng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», що перекладається як «та, що приносить здоров’я</a:t>
            </a:r>
            <a:r>
              <a:rPr lang="uk-UA" sz="2800" b="1" smtClean="0"/>
              <a:t>».</a:t>
            </a:r>
            <a:endParaRPr lang="ru-RU" sz="2800" b="1" smtClean="0"/>
          </a:p>
        </p:txBody>
      </p:sp>
      <p:sp>
        <p:nvSpPr>
          <p:cNvPr id="20483" name="Rectangle 3"/>
          <p:cNvSpPr>
            <a:spLocks noGrp="1"/>
          </p:cNvSpPr>
          <p:nvPr>
            <p:ph type="body" idx="4294967295"/>
          </p:nvPr>
        </p:nvSpPr>
        <p:spPr>
          <a:xfrm>
            <a:off x="0" y="882650"/>
            <a:ext cx="9253538" cy="5843588"/>
          </a:xfrm>
        </p:spPr>
        <p:txBody>
          <a:bodyPr/>
          <a:lstStyle/>
          <a:p>
            <a:pPr>
              <a:lnSpc>
                <a:spcPct val="75000"/>
              </a:lnSpc>
              <a:spcBef>
                <a:spcPts val="700"/>
              </a:spcBef>
              <a:buFont typeface="Arial" charset="0"/>
              <a:buNone/>
            </a:pPr>
            <a:r>
              <a:rPr lang="uk-UA" sz="2400" b="1" smtClean="0"/>
              <a:t>Історія виникнення цієї назви пов’язана з древньогрецькою легендою про Асклепія (Ескулапа) – сина бога </a:t>
            </a:r>
            <a:r>
              <a:rPr lang="ru-RU" sz="2400" b="1" smtClean="0"/>
              <a:t>C</a:t>
            </a:r>
            <a:r>
              <a:rPr lang="uk-UA" sz="2400" b="1" smtClean="0"/>
              <a:t>онця – Аполлона. </a:t>
            </a:r>
          </a:p>
          <a:p>
            <a:pPr>
              <a:lnSpc>
                <a:spcPct val="75000"/>
              </a:lnSpc>
              <a:spcBef>
                <a:spcPts val="700"/>
              </a:spcBef>
              <a:buFont typeface="Arial" charset="0"/>
              <a:buNone/>
            </a:pPr>
            <a:r>
              <a:rPr lang="uk-UA" sz="2400" b="1" smtClean="0"/>
              <a:t>З дитинства Асклепій був слабкою і хворобливою дитиною. Батько Асклепія, бог Сонця Аполлон, який сам займався лікуванням, вирішив поселити його у Сонячній долині під наглядом кентаврів. Вони вилікували його від усіх недуг. Зміцнившись духом і тілом, Асклепій і сам почав лікувати людей, ставши </a:t>
            </a:r>
            <a:r>
              <a:rPr lang="ru-RU" sz="2400" b="1" smtClean="0"/>
              <a:t>богом лікарського мистецтва. Був народжений смертним, але за високе лікарське мистецтво отримав безсмертя. Обвитий змією жезл Асклепія використовується як медичний символ.</a:t>
            </a:r>
            <a:r>
              <a:rPr lang="ru-RU" sz="2400" smtClean="0"/>
              <a:t> </a:t>
            </a:r>
            <a:endParaRPr lang="ru-RU" sz="2400" b="1" smtClean="0"/>
          </a:p>
          <a:p>
            <a:pPr>
              <a:lnSpc>
                <a:spcPct val="75000"/>
              </a:lnSpc>
              <a:spcBef>
                <a:spcPts val="700"/>
              </a:spcBef>
              <a:buFont typeface="Arial" charset="0"/>
              <a:buNone/>
            </a:pPr>
            <a:r>
              <a:rPr lang="uk-UA" sz="2400" b="1" smtClean="0"/>
              <a:t>У цьому йому допомагали його діти - сини Махаон і Подалірій (лікували травми і захворювання героїв Троянської війни), і дочки - Гігієя («здоров'я»), Іасо («лікування») і Панацея («зцілення»). Панацея допомагала лікувати, а Гігієя, за віруваннями стародавніх греків, була богинею здоров'я і прагнула запобігати виникненню захворювань. </a:t>
            </a:r>
          </a:p>
          <a:p>
            <a:pPr>
              <a:lnSpc>
                <a:spcPct val="75000"/>
              </a:lnSpc>
              <a:spcBef>
                <a:spcPts val="700"/>
              </a:spcBef>
              <a:buFont typeface="Arial" charset="0"/>
              <a:buNone/>
            </a:pPr>
            <a:r>
              <a:rPr lang="uk-UA" sz="2400" b="1" smtClean="0"/>
              <a:t>І ось від імені однієї з дочок Ескулапа (Гігієї) - і виникла назва профілактичної науки – гігієна.</a:t>
            </a:r>
            <a:endParaRPr lang="ru-RU" sz="2400" b="1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4" descr="134738880_w640_h640_phpthumb_gener__nailjpg_4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8" y="0"/>
            <a:ext cx="3556000" cy="433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Picture 5" descr="fullsiz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43550" y="0"/>
            <a:ext cx="3471863" cy="476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6" descr="main-qimg-3835c5b32e169110a8a48b8cbc745be2-c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63963" y="2478088"/>
            <a:ext cx="2990850" cy="418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Rectangle 5"/>
          <p:cNvSpPr>
            <a:spLocks noGrp="1"/>
          </p:cNvSpPr>
          <p:nvPr>
            <p:ph type="title" idx="4294967295"/>
          </p:nvPr>
        </p:nvSpPr>
        <p:spPr>
          <a:xfrm>
            <a:off x="3808413" y="128588"/>
            <a:ext cx="1824037" cy="232251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800" smtClean="0"/>
              <a:t>Старша дочка бога лікування Гігієя – богиня здоров'я.</a:t>
            </a: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0" y="5708650"/>
            <a:ext cx="3729038" cy="105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lnSpc>
                <a:spcPct val="70000"/>
              </a:lnSpc>
            </a:pPr>
            <a:r>
              <a:rPr lang="ru-RU">
                <a:solidFill>
                  <a:schemeClr val="tx1"/>
                </a:solidFill>
              </a:rPr>
              <a:t>Символи чаші і змії стали міжнародними атрибутами медицини і фармації. Посудину Гігієї можна зустріти в будь-якій аптеці і лікарні.</a:t>
            </a:r>
          </a:p>
        </p:txBody>
      </p:sp>
      <p:pic>
        <p:nvPicPr>
          <p:cNvPr id="21511" name="Picture 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5100" y="4381500"/>
            <a:ext cx="3530600" cy="120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/>
          </p:cNvSpPr>
          <p:nvPr>
            <p:ph type="title"/>
          </p:nvPr>
        </p:nvSpPr>
        <p:spPr>
          <a:xfrm>
            <a:off x="0" y="254000"/>
            <a:ext cx="9144000" cy="1374775"/>
          </a:xfrm>
        </p:spPr>
        <p:txBody>
          <a:bodyPr/>
          <a:lstStyle/>
          <a:p>
            <a:pPr>
              <a:lnSpc>
                <a:spcPct val="75000"/>
              </a:lnSpc>
              <a:defRPr/>
            </a:pPr>
            <a:r>
              <a:rPr lang="uk-UA" sz="3200" smtClean="0"/>
              <a:t>Основними </a:t>
            </a:r>
            <a:r>
              <a:rPr lang="uk-UA" sz="3200" b="1" smtClean="0"/>
              <a:t>завданнями</a:t>
            </a:r>
            <a:r>
              <a:rPr lang="uk-UA" sz="3200" smtClean="0"/>
              <a:t> вивчення дисципліни «</a:t>
            </a:r>
            <a:r>
              <a:rPr lang="uk-UA" sz="2800" b="1" u="sng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ГІГІЄНА ФІЗИЧНОГО ВИХОВАННЯ ТА СПОРТУ</a:t>
            </a:r>
            <a:r>
              <a:rPr lang="uk-UA" sz="3200" smtClean="0"/>
              <a:t>» є:</a:t>
            </a:r>
            <a:r>
              <a:rPr lang="ru-RU" sz="4000" smtClean="0"/>
              <a:t> </a:t>
            </a:r>
          </a:p>
        </p:txBody>
      </p:sp>
      <p:sp>
        <p:nvSpPr>
          <p:cNvPr id="16386" name="Rectangle 3"/>
          <p:cNvSpPr>
            <a:spLocks noGrp="1"/>
          </p:cNvSpPr>
          <p:nvPr>
            <p:ph type="body" idx="1"/>
          </p:nvPr>
        </p:nvSpPr>
        <p:spPr>
          <a:xfrm>
            <a:off x="246063" y="1679575"/>
            <a:ext cx="8678862" cy="4984750"/>
          </a:xfrm>
        </p:spPr>
        <p:txBody>
          <a:bodyPr/>
          <a:lstStyle/>
          <a:p>
            <a:r>
              <a:rPr lang="uk-UA" sz="2400" smtClean="0"/>
              <a:t>1. ознайомитися із науково-обґрунтованими санітарно-гігієнічними вимогами до чинників зовнішнього середовища, розміщення, планування та утримання спортивних споруд; </a:t>
            </a:r>
          </a:p>
          <a:p>
            <a:r>
              <a:rPr lang="uk-UA" sz="2400" smtClean="0"/>
              <a:t>2. навчитися використовувати знання основ санітарного законодавства для раціональної організації тренувального процесу, проведенні змагань; </a:t>
            </a:r>
          </a:p>
          <a:p>
            <a:r>
              <a:rPr lang="uk-UA" sz="2400" smtClean="0"/>
              <a:t>3. зрозуміти важливість раціонального харчування для збереження здоров’я осіб, що займаються фізичною культурою та спортом; </a:t>
            </a:r>
          </a:p>
          <a:p>
            <a:r>
              <a:rPr lang="uk-UA" sz="2400" smtClean="0"/>
              <a:t>4. набути умінь використовувати засвоєні знання при </a:t>
            </a:r>
            <a:r>
              <a:rPr lang="ru-RU" sz="2400" smtClean="0"/>
              <a:t>склада</a:t>
            </a:r>
            <a:r>
              <a:rPr lang="uk-UA" sz="2400" smtClean="0"/>
              <a:t>нні</a:t>
            </a:r>
            <a:r>
              <a:rPr lang="ru-RU" sz="2400" smtClean="0"/>
              <a:t> план</a:t>
            </a:r>
            <a:r>
              <a:rPr lang="uk-UA" sz="2400" smtClean="0"/>
              <a:t>у</a:t>
            </a:r>
            <a:r>
              <a:rPr lang="ru-RU" sz="2400" smtClean="0"/>
              <a:t> гігієнічного забезпечення тренувального процесу та  учбово-тренувальних занять з урахування віку та статі.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/>
          </p:cNvSpPr>
          <p:nvPr>
            <p:ph type="title"/>
          </p:nvPr>
        </p:nvSpPr>
        <p:spPr>
          <a:xfrm>
            <a:off x="187325" y="182563"/>
            <a:ext cx="8956675" cy="669925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uk-UA" sz="2800" smtClean="0"/>
              <a:t>У результаті вивчення навчальної дисципліни </a:t>
            </a:r>
            <a:r>
              <a:rPr lang="uk-UA" sz="2800" u="sng" smtClean="0"/>
              <a:t>студент повинен набути таких результатів навчання</a:t>
            </a:r>
            <a:r>
              <a:rPr lang="uk-UA" sz="2800" smtClean="0"/>
              <a:t>: </a:t>
            </a:r>
            <a:endParaRPr lang="ru-RU" sz="2800" smtClean="0"/>
          </a:p>
        </p:txBody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>
          <a:xfrm>
            <a:off x="0" y="865188"/>
            <a:ext cx="9144000" cy="5992812"/>
          </a:xfrm>
        </p:spPr>
        <p:txBody>
          <a:bodyPr/>
          <a:lstStyle/>
          <a:p>
            <a:pPr>
              <a:lnSpc>
                <a:spcPct val="75000"/>
              </a:lnSpc>
              <a:spcBef>
                <a:spcPts val="300"/>
              </a:spcBef>
              <a:buFont typeface="Arial" charset="0"/>
              <a:buNone/>
            </a:pPr>
            <a:r>
              <a:rPr lang="ru-RU" b="1" i="1" smtClean="0"/>
              <a:t>Знати: </a:t>
            </a:r>
            <a:endParaRPr lang="uk-UA" smtClean="0"/>
          </a:p>
          <a:p>
            <a:pPr>
              <a:lnSpc>
                <a:spcPct val="75000"/>
              </a:lnSpc>
              <a:spcBef>
                <a:spcPts val="300"/>
              </a:spcBef>
            </a:pPr>
            <a:r>
              <a:rPr lang="uk-UA" smtClean="0"/>
              <a:t>В</a:t>
            </a:r>
            <a:r>
              <a:rPr lang="ru-RU" smtClean="0"/>
              <a:t>плив на організм людей різного віку заняття фізичною культурою та спортом;</a:t>
            </a:r>
            <a:endParaRPr lang="uk-UA" smtClean="0"/>
          </a:p>
          <a:p>
            <a:pPr>
              <a:lnSpc>
                <a:spcPct val="75000"/>
              </a:lnSpc>
              <a:spcBef>
                <a:spcPts val="300"/>
              </a:spcBef>
            </a:pPr>
            <a:r>
              <a:rPr lang="uk-UA" smtClean="0"/>
              <a:t>Г</a:t>
            </a:r>
            <a:r>
              <a:rPr lang="ru-RU" smtClean="0"/>
              <a:t>ігієнічн</a:t>
            </a:r>
            <a:r>
              <a:rPr lang="uk-UA" smtClean="0"/>
              <a:t>і</a:t>
            </a:r>
            <a:r>
              <a:rPr lang="ru-RU" smtClean="0"/>
              <a:t> засоб</a:t>
            </a:r>
            <a:r>
              <a:rPr lang="uk-UA" smtClean="0"/>
              <a:t>и, що</a:t>
            </a:r>
            <a:r>
              <a:rPr lang="ru-RU" smtClean="0"/>
              <a:t> підвищити ефективність тренувального процесу;</a:t>
            </a:r>
            <a:endParaRPr lang="uk-UA" smtClean="0"/>
          </a:p>
          <a:p>
            <a:pPr>
              <a:lnSpc>
                <a:spcPct val="75000"/>
              </a:lnSpc>
              <a:spcBef>
                <a:spcPts val="300"/>
              </a:spcBef>
            </a:pPr>
            <a:r>
              <a:rPr lang="uk-UA" smtClean="0"/>
              <a:t>Науково обґрунтовані санітарно-гігієнічні вимоги до чинників зовнішнього середовища, розміщення, планування та утримання спортивних споруд;</a:t>
            </a:r>
          </a:p>
          <a:p>
            <a:pPr>
              <a:lnSpc>
                <a:spcPct val="75000"/>
              </a:lnSpc>
              <a:spcBef>
                <a:spcPts val="300"/>
              </a:spcBef>
            </a:pPr>
            <a:r>
              <a:rPr lang="uk-UA" smtClean="0"/>
              <a:t>Основні принципи </a:t>
            </a:r>
            <a:r>
              <a:rPr lang="ru-RU" smtClean="0"/>
              <a:t>використ</a:t>
            </a:r>
            <a:r>
              <a:rPr lang="uk-UA" smtClean="0"/>
              <a:t>ання</a:t>
            </a:r>
            <a:r>
              <a:rPr lang="ru-RU" smtClean="0"/>
              <a:t> природніх факторыв для зміцнення здоров’я та досягнення високих спортивних результатів.</a:t>
            </a:r>
            <a:endParaRPr lang="uk-UA" b="1" i="1" smtClean="0"/>
          </a:p>
          <a:p>
            <a:pPr>
              <a:lnSpc>
                <a:spcPct val="75000"/>
              </a:lnSpc>
              <a:spcBef>
                <a:spcPts val="300"/>
              </a:spcBef>
              <a:buFont typeface="Arial" charset="0"/>
              <a:buNone/>
            </a:pPr>
            <a:r>
              <a:rPr lang="uk-UA" b="1" i="1" smtClean="0"/>
              <a:t>Вміти:</a:t>
            </a:r>
            <a:r>
              <a:rPr lang="uk-UA" smtClean="0"/>
              <a:t> </a:t>
            </a:r>
            <a:endParaRPr lang="ru-RU" smtClean="0"/>
          </a:p>
          <a:p>
            <a:pPr>
              <a:lnSpc>
                <a:spcPct val="75000"/>
              </a:lnSpc>
              <a:spcBef>
                <a:spcPts val="300"/>
              </a:spcBef>
            </a:pPr>
            <a:r>
              <a:rPr lang="ru-RU" smtClean="0"/>
              <a:t>Складати план гігієнічного забезпечення тренувального процесу, навчально-тренувальних занять;</a:t>
            </a:r>
            <a:endParaRPr lang="uk-UA" smtClean="0"/>
          </a:p>
          <a:p>
            <a:pPr>
              <a:lnSpc>
                <a:spcPct val="75000"/>
              </a:lnSpc>
              <a:spcBef>
                <a:spcPts val="300"/>
              </a:spcBef>
            </a:pPr>
            <a:r>
              <a:rPr lang="uk-UA" smtClean="0"/>
              <a:t>Оцінювати санітарно-гігієнічний стан спортивних споруд;</a:t>
            </a:r>
          </a:p>
          <a:p>
            <a:pPr>
              <a:lnSpc>
                <a:spcPct val="75000"/>
              </a:lnSpc>
              <a:spcBef>
                <a:spcPts val="300"/>
              </a:spcBef>
            </a:pPr>
            <a:r>
              <a:rPr lang="uk-UA" smtClean="0"/>
              <a:t>Складати і о</a:t>
            </a:r>
            <a:r>
              <a:rPr lang="ru-RU" smtClean="0"/>
              <a:t>цінювати харчовий раціон спортсмена з урахуванням виду спорту, віку та статі спортсмена</a:t>
            </a:r>
            <a:r>
              <a:rPr lang="uk-UA" smtClean="0"/>
              <a:t>.</a:t>
            </a:r>
            <a:endParaRPr lang="ru-RU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xfrm>
            <a:off x="261938" y="365125"/>
            <a:ext cx="8591550" cy="511175"/>
          </a:xfrm>
        </p:spPr>
        <p:txBody>
          <a:bodyPr/>
          <a:lstStyle/>
          <a:p>
            <a:pPr algn="ctr">
              <a:defRPr/>
            </a:pPr>
            <a:r>
              <a:rPr lang="ru-RU" sz="3200" b="1" i="1" u="sng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СТРУКТУРА КУРСУ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1"/>
          </p:nvPr>
        </p:nvSpPr>
        <p:spPr>
          <a:xfrm>
            <a:off x="271463" y="847725"/>
            <a:ext cx="8582025" cy="5786438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uk-UA" sz="3200" b="1" i="1" smtClean="0"/>
              <a:t>Змістовий модуль 1. </a:t>
            </a:r>
            <a:r>
              <a:rPr lang="uk-UA" sz="3200" b="1" smtClean="0"/>
              <a:t> </a:t>
            </a:r>
            <a:r>
              <a:rPr lang="uk-UA" sz="3200" b="1" i="1" u="sng" smtClean="0"/>
              <a:t>Теоретичні  та практичні основи гігієни та гігієни фізвиховання та спорту.</a:t>
            </a:r>
          </a:p>
          <a:p>
            <a:r>
              <a:rPr lang="uk-UA" sz="3200" b="1" smtClean="0"/>
              <a:t>Тема 1. Гігієна я</a:t>
            </a:r>
            <a:r>
              <a:rPr lang="ru-RU" sz="3200" b="1" smtClean="0"/>
              <a:t>к основа</a:t>
            </a:r>
            <a:r>
              <a:rPr lang="uk-UA" sz="3200" b="1" smtClean="0"/>
              <a:t> </a:t>
            </a:r>
            <a:r>
              <a:rPr lang="ru-RU" sz="3200" b="1" smtClean="0"/>
              <a:t>проф</a:t>
            </a:r>
            <a:r>
              <a:rPr lang="uk-UA" sz="3200" b="1" smtClean="0"/>
              <a:t>і</a:t>
            </a:r>
            <a:r>
              <a:rPr lang="ru-RU" sz="3200" b="1" smtClean="0"/>
              <a:t>лактики</a:t>
            </a:r>
            <a:r>
              <a:rPr lang="uk-UA" sz="3200" b="1" smtClean="0"/>
              <a:t> </a:t>
            </a:r>
            <a:r>
              <a:rPr lang="ru-RU" sz="3200" b="1" smtClean="0"/>
              <a:t>за</a:t>
            </a:r>
            <a:r>
              <a:rPr lang="uk-UA" sz="3200" b="1" smtClean="0"/>
              <a:t>захворювань та </a:t>
            </a:r>
            <a:r>
              <a:rPr lang="ru-RU" sz="3200" b="1" smtClean="0"/>
              <a:t>здорового </a:t>
            </a:r>
            <a:r>
              <a:rPr lang="uk-UA" sz="3200" b="1" smtClean="0"/>
              <a:t>способу </a:t>
            </a:r>
            <a:r>
              <a:rPr lang="ru-RU" sz="3200" b="1" smtClean="0"/>
              <a:t>жи</a:t>
            </a:r>
            <a:r>
              <a:rPr lang="uk-UA" sz="3200" b="1" smtClean="0"/>
              <a:t>ття.</a:t>
            </a:r>
          </a:p>
          <a:p>
            <a:pPr>
              <a:buFont typeface="Arial" charset="0"/>
              <a:buNone/>
            </a:pPr>
            <a:r>
              <a:rPr lang="uk-UA" sz="3200" b="1" i="1" smtClean="0"/>
              <a:t>Змістовий модуль </a:t>
            </a:r>
            <a:r>
              <a:rPr lang="uk-UA" sz="3200" b="1" smtClean="0"/>
              <a:t>2. </a:t>
            </a:r>
            <a:r>
              <a:rPr lang="uk-UA" sz="3200" b="1" i="1" u="sng" smtClean="0"/>
              <a:t>Основи гігієни спортивних споруд</a:t>
            </a:r>
          </a:p>
          <a:p>
            <a:r>
              <a:rPr lang="uk-UA" sz="3200" b="1" smtClean="0"/>
              <a:t>Тема 2. Основи комунальної гігієни.</a:t>
            </a:r>
          </a:p>
          <a:p>
            <a:r>
              <a:rPr lang="uk-UA" sz="3200" b="1" smtClean="0"/>
              <a:t>Тема 3. Основи гігієни спортивних споруд.</a:t>
            </a:r>
            <a:endParaRPr lang="ru-RU" sz="3200" b="1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3"/>
          <p:cNvSpPr>
            <a:spLocks noGrp="1"/>
          </p:cNvSpPr>
          <p:nvPr>
            <p:ph type="body" idx="1"/>
          </p:nvPr>
        </p:nvSpPr>
        <p:spPr>
          <a:xfrm>
            <a:off x="409575" y="509588"/>
            <a:ext cx="8416925" cy="6105525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uk-UA" b="1" i="1" smtClean="0"/>
              <a:t>Змістовий модуль 3. </a:t>
            </a:r>
            <a:r>
              <a:rPr lang="ru-RU" b="1" i="1" u="sng" smtClean="0"/>
              <a:t>Гігієнічна система підготовки спортсменів</a:t>
            </a:r>
            <a:r>
              <a:rPr lang="uk-UA" b="1" i="1" u="sng" smtClean="0"/>
              <a:t>. </a:t>
            </a:r>
          </a:p>
          <a:p>
            <a:r>
              <a:rPr lang="uk-UA" b="1" i="1" smtClean="0"/>
              <a:t>Тема 4. </a:t>
            </a:r>
            <a:r>
              <a:rPr lang="ru-RU" b="1" i="1" smtClean="0"/>
              <a:t>Екогігієна фізичної культури та спорту.</a:t>
            </a:r>
          </a:p>
          <a:p>
            <a:r>
              <a:rPr lang="uk-UA" b="1" i="1" smtClean="0"/>
              <a:t>Тема 5. Хрон</a:t>
            </a:r>
            <a:r>
              <a:rPr lang="ru-RU" b="1" i="1" smtClean="0"/>
              <a:t>огігієна спорту.</a:t>
            </a:r>
          </a:p>
          <a:p>
            <a:r>
              <a:rPr lang="uk-UA" b="1" i="1" smtClean="0"/>
              <a:t>Тема 6. Гігієнічні вимоги до структури, змісту і дозування навантажень під час занять великим спортом.</a:t>
            </a:r>
            <a:endParaRPr lang="ru-RU" b="1" i="1" smtClean="0"/>
          </a:p>
          <a:p>
            <a:r>
              <a:rPr lang="uk-UA" b="1" i="1" smtClean="0"/>
              <a:t>Тема 7. </a:t>
            </a:r>
            <a:r>
              <a:rPr lang="ru-RU" b="1" i="1" smtClean="0"/>
              <a:t>Гігієнічна характеристика окремих видів спорту</a:t>
            </a:r>
            <a:r>
              <a:rPr lang="uk-UA" b="1" i="1" smtClean="0"/>
              <a:t>.</a:t>
            </a:r>
            <a:endParaRPr lang="uk-UA" i="1" smtClean="0"/>
          </a:p>
          <a:p>
            <a:pPr>
              <a:buFont typeface="Arial" charset="0"/>
              <a:buNone/>
            </a:pPr>
            <a:r>
              <a:rPr lang="uk-UA" b="1" i="1" smtClean="0"/>
              <a:t>Змістовий модуль 4. </a:t>
            </a:r>
            <a:r>
              <a:rPr lang="uk-UA" b="1" i="1" u="sng" smtClean="0"/>
              <a:t>Основи раціонального х</a:t>
            </a:r>
            <a:r>
              <a:rPr lang="ru-RU" b="1" i="1" u="sng" smtClean="0"/>
              <a:t>арчування спортсменів</a:t>
            </a:r>
            <a:endParaRPr lang="uk-UA" b="1" i="1" u="sng" smtClean="0"/>
          </a:p>
          <a:p>
            <a:r>
              <a:rPr lang="uk-UA" b="1" i="1" smtClean="0"/>
              <a:t>Тема 8. </a:t>
            </a:r>
            <a:r>
              <a:rPr lang="ru-RU" b="1" i="1" smtClean="0"/>
              <a:t>Харчування спортсменів</a:t>
            </a:r>
            <a:r>
              <a:rPr lang="uk-UA" b="1" i="1" smtClean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5CBE7"/>
      </a:accent5>
      <a:accent6>
        <a:srgbClr val="D7712B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5B9BD5"/>
        </a:accent1>
        <a:accent2>
          <a:srgbClr val="ED7D31"/>
        </a:accent2>
        <a:accent3>
          <a:srgbClr val="FFFFFF"/>
        </a:accent3>
        <a:accent4>
          <a:srgbClr val="000000"/>
        </a:accent4>
        <a:accent5>
          <a:srgbClr val="B5CBE7"/>
        </a:accent5>
        <a:accent6>
          <a:srgbClr val="D7712B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1826</TotalTime>
  <Words>453</Words>
  <Application>Microsoft Office PowerPoint</Application>
  <PresentationFormat>Экран (4:3)</PresentationFormat>
  <Paragraphs>36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 Light</vt:lpstr>
      <vt:lpstr>Calibri</vt:lpstr>
      <vt:lpstr>Times New Roman</vt:lpstr>
      <vt:lpstr>Тема Office</vt:lpstr>
      <vt:lpstr>ГІГІЄНА ФІЗИЧНОГО ВИХОВАННЯ ТА СПОРТУ</vt:lpstr>
      <vt:lpstr>Слово «гігієна» походить від грец. «hygieinos», що перекладається як «та, що приносить здоров’я».</vt:lpstr>
      <vt:lpstr>Старша дочка бога лікування Гігієя – богиня здоров'я.</vt:lpstr>
      <vt:lpstr>Основними завданнями вивчення дисципліни «ГІГІЄНА ФІЗИЧНОГО ВИХОВАННЯ ТА СПОРТУ» є: </vt:lpstr>
      <vt:lpstr>У результаті вивчення навчальної дисципліни студент повинен набути таких результатів навчання: </vt:lpstr>
      <vt:lpstr>СТРУКТУРА КУРСУ</vt:lpstr>
      <vt:lpstr>Слайд 7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Windows User</dc:creator>
  <cp:lastModifiedBy>1</cp:lastModifiedBy>
  <cp:revision>40</cp:revision>
  <dcterms:created xsi:type="dcterms:W3CDTF">2016-11-12T15:02:45Z</dcterms:created>
  <dcterms:modified xsi:type="dcterms:W3CDTF">2022-01-23T09:34:30Z</dcterms:modified>
</cp:coreProperties>
</file>