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281" r:id="rId2"/>
    <p:sldId id="282" r:id="rId3"/>
    <p:sldId id="283" r:id="rId4"/>
    <p:sldId id="273" r:id="rId5"/>
    <p:sldId id="274" r:id="rId6"/>
    <p:sldId id="278" r:id="rId7"/>
    <p:sldId id="27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CC8999-5EBB-48F4-B779-28D9248F2251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DCE67A-AB71-478A-8727-477349BE4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F5CB-D8C0-46E5-9812-20FF4A6CE46D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417B-A28A-4973-863F-836C8CD7D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7BB2-17BE-425C-8ACE-5DE866540848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B741-263A-4DE8-BD7E-3D3511FF3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6C0F-BE43-4C8F-AA23-DAFEFF2360DC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F5C2-C0FF-49E6-A37A-0C20F2244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EAA8-923C-43EE-B11A-FB0E20F37CAE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47EC-737C-4853-B852-102BC4D56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2309-1931-4C51-BF5B-4EBBD9482753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7200-A4EE-4E7F-83AE-B7E5BB950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CA2B-23B5-4AAC-BC6F-1D633B8A9300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0E90-EE43-45A5-9C7C-C91F43671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EB52-11B4-4463-B475-3AAA197D8894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DC59-C4A2-4967-A9A6-AFBB3868A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0C06-25D0-4997-B104-736B779166BE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6FB1-4E45-4137-A430-2640308EF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F4B1-BCFE-4662-8F2D-CC6854FB9975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4731-E5F2-417B-80FB-F36040D77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8FB1-7F3C-4E59-9763-749FF0D54F29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C27E-4F0D-4606-8491-352AB3B59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C1EB-BED3-4A0E-9DC0-5297108EC149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6154-FF04-474A-94ED-46AD94A9C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4840-F1B9-487B-98D9-5656957F2F63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01AB-543D-4E37-A493-FE6923996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EAEB1-DAC2-4947-A3A5-29B4690D4172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6CBD7-01C0-4EF9-BEE8-B95D8212C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44475" y="365125"/>
            <a:ext cx="8718550" cy="2076450"/>
          </a:xfrm>
        </p:spPr>
        <p:txBody>
          <a:bodyPr/>
          <a:lstStyle/>
          <a:p>
            <a:pPr algn="ctr">
              <a:lnSpc>
                <a:spcPct val="85000"/>
              </a:lnSpc>
              <a:defRPr/>
            </a:pPr>
            <a:r>
              <a:rPr lang="uk-UA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ГІГІЄНА ФІЗИЧНОГО ВИХОВАННЯ ТА СПОРТУ</a:t>
            </a:r>
            <a:endParaRPr lang="ru-RU" sz="4000" smtClean="0"/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2263775"/>
            <a:ext cx="22955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3163" y="2543175"/>
            <a:ext cx="245903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3288" y="2938463"/>
            <a:ext cx="2212975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109538"/>
            <a:ext cx="9272588" cy="777875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uk-UA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Слово «гігієна» походить від грец. «</a:t>
            </a:r>
            <a:r>
              <a:rPr lang="ru-RU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hygieinos</a:t>
            </a:r>
            <a:r>
              <a:rPr lang="uk-UA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», що перекладається як «та, що приносить здоров’я</a:t>
            </a:r>
            <a:r>
              <a:rPr lang="uk-UA" sz="2800" b="1" smtClean="0"/>
              <a:t>».</a:t>
            </a:r>
            <a:endParaRPr lang="ru-RU" sz="2800" b="1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0" y="882650"/>
            <a:ext cx="9253538" cy="5843588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Історія виникнення цієї назви пов’язана з древньогрецькою легендою про Асклепія (Ескулапа) – сина бога </a:t>
            </a:r>
            <a:r>
              <a:rPr lang="ru-RU" sz="2400" b="1" smtClean="0"/>
              <a:t>C</a:t>
            </a:r>
            <a:r>
              <a:rPr lang="uk-UA" sz="2400" b="1" smtClean="0"/>
              <a:t>онця – Аполлона. </a:t>
            </a:r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З дитинства Асклепій був слабкою і хворобливою дитиною. Батько Асклепія, бог Сонця Аполлон, який сам займався лікуванням, вирішив поселити його у Сонячній долині під наглядом кентаврів. Вони вилікували його від усіх недуг. Зміцнившись духом і тілом, Асклепій і сам почав лікувати людей, ставши </a:t>
            </a:r>
            <a:r>
              <a:rPr lang="ru-RU" sz="2400" b="1" smtClean="0"/>
              <a:t>богом лікарського мистецтва. Був народжений смертним, але за високе лікарське мистецтво отримав безсмертя. Обвитий змією жезл Асклепія використовується як медичний символ.</a:t>
            </a:r>
            <a:r>
              <a:rPr lang="ru-RU" sz="2400" smtClean="0"/>
              <a:t> </a:t>
            </a:r>
            <a:endParaRPr lang="ru-RU" sz="2400" b="1" smtClean="0"/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У цьому йому допомагали його діти - сини Махаон і Подалірій (лікували травми і захворювання героїв Троянської війни), і дочки - Гігієя («здоров'я»), Іасо («лікування») і Панацея («зцілення»). Панацея допомагала лікувати, а Гігієя, за віруваннями стародавніх греків, була богинею здоров'я і прагнула запобігати виникненню захворювань. </a:t>
            </a:r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І ось від імені однієї з дочок Ескулапа (Гігієї) - і виникла назва профілактичної науки – гігієна.</a:t>
            </a:r>
            <a:endParaRPr lang="ru-RU" sz="24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134738880_w640_h640_phpthumb_gener__nailjpg_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0"/>
            <a:ext cx="35560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full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3550" y="0"/>
            <a:ext cx="3471863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main-qimg-3835c5b32e169110a8a48b8cbc745be2-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3963" y="2478088"/>
            <a:ext cx="29908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Grp="1"/>
          </p:cNvSpPr>
          <p:nvPr>
            <p:ph type="title" idx="4294967295"/>
          </p:nvPr>
        </p:nvSpPr>
        <p:spPr>
          <a:xfrm>
            <a:off x="3808413" y="128588"/>
            <a:ext cx="1824037" cy="2322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Старша дочка бога лікування Гігієя – богиня здоров'я.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5708650"/>
            <a:ext cx="372903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</a:pPr>
            <a:r>
              <a:rPr lang="ru-RU">
                <a:solidFill>
                  <a:schemeClr val="tx1"/>
                </a:solidFill>
              </a:rPr>
              <a:t>Символи чаші і змії стали міжнародними атрибутами медицини і фармації. Посудину Гігієї можна зустріти в будь-якій аптеці і лікарні.</a:t>
            </a:r>
          </a:p>
        </p:txBody>
      </p:sp>
      <p:pic>
        <p:nvPicPr>
          <p:cNvPr id="2151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5100" y="4381500"/>
            <a:ext cx="3530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0" y="254000"/>
            <a:ext cx="9144000" cy="1374775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uk-UA" sz="3200" smtClean="0"/>
              <a:t>Основними </a:t>
            </a:r>
            <a:r>
              <a:rPr lang="uk-UA" sz="3200" b="1" smtClean="0"/>
              <a:t>завданнями</a:t>
            </a:r>
            <a:r>
              <a:rPr lang="uk-UA" sz="3200" smtClean="0"/>
              <a:t> вивчення дисципліни «</a:t>
            </a:r>
            <a:r>
              <a:rPr lang="uk-UA" sz="28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ГІГІЄНА ФІЗИЧНОГО ВИХОВАННЯ ТА СПОРТУ</a:t>
            </a:r>
            <a:r>
              <a:rPr lang="uk-UA" sz="3200" smtClean="0"/>
              <a:t>» є:</a:t>
            </a:r>
            <a:r>
              <a:rPr lang="ru-RU" sz="4000" smtClean="0"/>
              <a:t>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246063" y="1679575"/>
            <a:ext cx="8678862" cy="4984750"/>
          </a:xfrm>
        </p:spPr>
        <p:txBody>
          <a:bodyPr/>
          <a:lstStyle/>
          <a:p>
            <a:r>
              <a:rPr lang="uk-UA" sz="2400" smtClean="0"/>
              <a:t>1. ознайомитися із науково-обґрунтованими санітарно-гігієнічними вимогами до чинників зовнішнього середовища, розміщення, планування та утримання спортивних споруд; </a:t>
            </a:r>
          </a:p>
          <a:p>
            <a:r>
              <a:rPr lang="uk-UA" sz="2400" smtClean="0"/>
              <a:t>2. навчитися використовувати знання основ санітарного законодавства для раціональної організації тренувального процесу, проведенні змагань; </a:t>
            </a:r>
          </a:p>
          <a:p>
            <a:r>
              <a:rPr lang="uk-UA" sz="2400" smtClean="0"/>
              <a:t>3. зрозуміти важливість раціонального харчування для збереження здоров’я осіб, що займаються фізичною культурою та спортом; </a:t>
            </a:r>
          </a:p>
          <a:p>
            <a:r>
              <a:rPr lang="uk-UA" sz="2400" smtClean="0"/>
              <a:t>4. набути умінь використовувати засвоєні знання при </a:t>
            </a:r>
            <a:r>
              <a:rPr lang="ru-RU" sz="2400" smtClean="0"/>
              <a:t>склада</a:t>
            </a:r>
            <a:r>
              <a:rPr lang="uk-UA" sz="2400" smtClean="0"/>
              <a:t>нні</a:t>
            </a:r>
            <a:r>
              <a:rPr lang="ru-RU" sz="2400" smtClean="0"/>
              <a:t> план</a:t>
            </a:r>
            <a:r>
              <a:rPr lang="uk-UA" sz="2400" smtClean="0"/>
              <a:t>у</a:t>
            </a:r>
            <a:r>
              <a:rPr lang="ru-RU" sz="2400" smtClean="0"/>
              <a:t> гігієнічного забезпечення тренувального процесу та  учбово-тренувальних занять з урахування віку та статі.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187325" y="182563"/>
            <a:ext cx="8956675" cy="6699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uk-UA" sz="2800" smtClean="0"/>
              <a:t>У результаті вивчення навчальної дисципліни </a:t>
            </a:r>
            <a:r>
              <a:rPr lang="uk-UA" sz="2800" u="sng" smtClean="0"/>
              <a:t>студент повинен набути таких результатів навчання</a:t>
            </a:r>
            <a:r>
              <a:rPr lang="uk-UA" sz="2800" smtClean="0"/>
              <a:t>: </a:t>
            </a:r>
            <a:endParaRPr lang="ru-RU" sz="2800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0" y="865188"/>
            <a:ext cx="9144000" cy="5992812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300"/>
              </a:spcBef>
              <a:buFont typeface="Arial" charset="0"/>
              <a:buNone/>
            </a:pPr>
            <a:r>
              <a:rPr lang="ru-RU" b="1" i="1" smtClean="0"/>
              <a:t>Знати: </a:t>
            </a:r>
            <a:endParaRPr lang="uk-UA" smtClean="0"/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В</a:t>
            </a:r>
            <a:r>
              <a:rPr lang="ru-RU" smtClean="0"/>
              <a:t>плив на організм людей різного віку заняття фізичною культурою та спортом;</a:t>
            </a:r>
            <a:endParaRPr lang="uk-UA" smtClean="0"/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Г</a:t>
            </a:r>
            <a:r>
              <a:rPr lang="ru-RU" smtClean="0"/>
              <a:t>ігієнічн</a:t>
            </a:r>
            <a:r>
              <a:rPr lang="uk-UA" smtClean="0"/>
              <a:t>і</a:t>
            </a:r>
            <a:r>
              <a:rPr lang="ru-RU" smtClean="0"/>
              <a:t> засоб</a:t>
            </a:r>
            <a:r>
              <a:rPr lang="uk-UA" smtClean="0"/>
              <a:t>и, що</a:t>
            </a:r>
            <a:r>
              <a:rPr lang="ru-RU" smtClean="0"/>
              <a:t> підвищити ефективність тренувального процесу;</a:t>
            </a:r>
            <a:endParaRPr lang="uk-UA" smtClean="0"/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Науково обґрунтовані санітарно-гігієнічні вимоги до чинників зовнішнього середовища, розміщення, планування та утримання спортивних споруд;</a:t>
            </a:r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Основні принципи </a:t>
            </a:r>
            <a:r>
              <a:rPr lang="ru-RU" smtClean="0"/>
              <a:t>використ</a:t>
            </a:r>
            <a:r>
              <a:rPr lang="uk-UA" smtClean="0"/>
              <a:t>ання</a:t>
            </a:r>
            <a:r>
              <a:rPr lang="ru-RU" smtClean="0"/>
              <a:t> природніх факторыв для зміцнення здоров’я та досягнення високих спортивних результатів.</a:t>
            </a:r>
            <a:endParaRPr lang="uk-UA" b="1" i="1" smtClean="0"/>
          </a:p>
          <a:p>
            <a:pPr>
              <a:lnSpc>
                <a:spcPct val="75000"/>
              </a:lnSpc>
              <a:spcBef>
                <a:spcPts val="300"/>
              </a:spcBef>
              <a:buFont typeface="Arial" charset="0"/>
              <a:buNone/>
            </a:pPr>
            <a:r>
              <a:rPr lang="uk-UA" b="1" i="1" smtClean="0"/>
              <a:t>Вміти:</a:t>
            </a:r>
            <a:r>
              <a:rPr lang="uk-UA" smtClean="0"/>
              <a:t> </a:t>
            </a:r>
            <a:endParaRPr lang="ru-RU" smtClean="0"/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ru-RU" smtClean="0"/>
              <a:t>Складати план гігієнічного забезпечення тренувального процесу, навчально-тренувальних занять;</a:t>
            </a:r>
            <a:endParaRPr lang="uk-UA" smtClean="0"/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Оцінювати санітарно-гігієнічний стан спортивних споруд;</a:t>
            </a:r>
          </a:p>
          <a:p>
            <a:pPr>
              <a:lnSpc>
                <a:spcPct val="75000"/>
              </a:lnSpc>
              <a:spcBef>
                <a:spcPts val="300"/>
              </a:spcBef>
            </a:pPr>
            <a:r>
              <a:rPr lang="uk-UA" smtClean="0"/>
              <a:t>Складати і о</a:t>
            </a:r>
            <a:r>
              <a:rPr lang="ru-RU" smtClean="0"/>
              <a:t>цінювати харчовий раціон спортсмена з урахуванням виду спорту, віку та статі спортсмена</a:t>
            </a:r>
            <a:r>
              <a:rPr lang="uk-UA" smtClean="0"/>
              <a:t>.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61938" y="365125"/>
            <a:ext cx="8591550" cy="511175"/>
          </a:xfrm>
        </p:spPr>
        <p:txBody>
          <a:bodyPr/>
          <a:lstStyle/>
          <a:p>
            <a:pPr algn="ctr"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КУРСУ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71463" y="847725"/>
            <a:ext cx="8582025" cy="57864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3200" b="1" i="1" smtClean="0"/>
              <a:t>Змістовий модуль 1. </a:t>
            </a:r>
            <a:r>
              <a:rPr lang="uk-UA" sz="3200" b="1" smtClean="0"/>
              <a:t> </a:t>
            </a:r>
            <a:r>
              <a:rPr lang="uk-UA" sz="3200" b="1" i="1" u="sng" smtClean="0"/>
              <a:t>Теоретичні  та практичні основи гігієни та гігієни фізвиховання та спорту.</a:t>
            </a:r>
          </a:p>
          <a:p>
            <a:r>
              <a:rPr lang="uk-UA" sz="3200" b="1" smtClean="0"/>
              <a:t>Тема 1. Гігієна я</a:t>
            </a:r>
            <a:r>
              <a:rPr lang="ru-RU" sz="3200" b="1" smtClean="0"/>
              <a:t>к основа</a:t>
            </a:r>
            <a:r>
              <a:rPr lang="uk-UA" sz="3200" b="1" smtClean="0"/>
              <a:t> </a:t>
            </a:r>
            <a:r>
              <a:rPr lang="ru-RU" sz="3200" b="1" smtClean="0"/>
              <a:t>проф</a:t>
            </a:r>
            <a:r>
              <a:rPr lang="uk-UA" sz="3200" b="1" smtClean="0"/>
              <a:t>і</a:t>
            </a:r>
            <a:r>
              <a:rPr lang="ru-RU" sz="3200" b="1" smtClean="0"/>
              <a:t>лактики</a:t>
            </a:r>
            <a:r>
              <a:rPr lang="uk-UA" sz="3200" b="1" smtClean="0"/>
              <a:t> </a:t>
            </a:r>
            <a:r>
              <a:rPr lang="ru-RU" sz="3200" b="1" smtClean="0"/>
              <a:t>за</a:t>
            </a:r>
            <a:r>
              <a:rPr lang="uk-UA" sz="3200" b="1" smtClean="0"/>
              <a:t>захворювань та </a:t>
            </a:r>
            <a:r>
              <a:rPr lang="ru-RU" sz="3200" b="1" smtClean="0"/>
              <a:t>здорового </a:t>
            </a:r>
            <a:r>
              <a:rPr lang="uk-UA" sz="3200" b="1" smtClean="0"/>
              <a:t>способу </a:t>
            </a:r>
            <a:r>
              <a:rPr lang="ru-RU" sz="3200" b="1" smtClean="0"/>
              <a:t>жи</a:t>
            </a:r>
            <a:r>
              <a:rPr lang="uk-UA" sz="3200" b="1" smtClean="0"/>
              <a:t>ття.</a:t>
            </a:r>
          </a:p>
          <a:p>
            <a:pPr>
              <a:buFont typeface="Arial" charset="0"/>
              <a:buNone/>
            </a:pPr>
            <a:r>
              <a:rPr lang="uk-UA" sz="3200" b="1" i="1" smtClean="0"/>
              <a:t>Змістовий модуль </a:t>
            </a:r>
            <a:r>
              <a:rPr lang="uk-UA" sz="3200" b="1" smtClean="0"/>
              <a:t>2. </a:t>
            </a:r>
            <a:r>
              <a:rPr lang="uk-UA" sz="3200" b="1" i="1" u="sng" smtClean="0"/>
              <a:t>Основи гігієни спортивних споруд</a:t>
            </a:r>
          </a:p>
          <a:p>
            <a:r>
              <a:rPr lang="uk-UA" sz="3200" b="1" smtClean="0"/>
              <a:t>Тема 2. Основи комунальної гігієни.</a:t>
            </a:r>
          </a:p>
          <a:p>
            <a:r>
              <a:rPr lang="uk-UA" sz="3200" b="1" smtClean="0"/>
              <a:t>Тема 3. Основи гігієни спортивних споруд.</a:t>
            </a:r>
            <a:endParaRPr lang="ru-RU" sz="32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409575" y="509588"/>
            <a:ext cx="8416925" cy="61055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b="1" i="1" smtClean="0"/>
              <a:t>Змістовий модуль 3. </a:t>
            </a:r>
            <a:r>
              <a:rPr lang="ru-RU" b="1" i="1" u="sng" smtClean="0"/>
              <a:t>Гігієнічна система підготовки спортсменів</a:t>
            </a:r>
            <a:r>
              <a:rPr lang="uk-UA" b="1" i="1" u="sng" smtClean="0"/>
              <a:t>. </a:t>
            </a:r>
          </a:p>
          <a:p>
            <a:r>
              <a:rPr lang="uk-UA" b="1" i="1" smtClean="0"/>
              <a:t>Тема 4. </a:t>
            </a:r>
            <a:r>
              <a:rPr lang="ru-RU" b="1" i="1" smtClean="0"/>
              <a:t>Екогігієна фізичної культури та спорту.</a:t>
            </a:r>
          </a:p>
          <a:p>
            <a:r>
              <a:rPr lang="uk-UA" b="1" i="1" smtClean="0"/>
              <a:t>Тема 5. Хрон</a:t>
            </a:r>
            <a:r>
              <a:rPr lang="ru-RU" b="1" i="1" smtClean="0"/>
              <a:t>огігієна спорту.</a:t>
            </a:r>
          </a:p>
          <a:p>
            <a:r>
              <a:rPr lang="uk-UA" b="1" i="1" smtClean="0"/>
              <a:t>Тема 6. Гігієнічні вимоги до структури, змісту і дозування навантажень під час занять великим спортом.</a:t>
            </a:r>
            <a:endParaRPr lang="ru-RU" b="1" i="1" smtClean="0"/>
          </a:p>
          <a:p>
            <a:r>
              <a:rPr lang="uk-UA" b="1" i="1" smtClean="0"/>
              <a:t>Тема 7. </a:t>
            </a:r>
            <a:r>
              <a:rPr lang="ru-RU" b="1" i="1" smtClean="0"/>
              <a:t>Гігієнічна характеристика окремих видів спорту</a:t>
            </a:r>
            <a:r>
              <a:rPr lang="uk-UA" b="1" i="1" smtClean="0"/>
              <a:t>.</a:t>
            </a:r>
            <a:endParaRPr lang="uk-UA" i="1" smtClean="0"/>
          </a:p>
          <a:p>
            <a:pPr>
              <a:buFont typeface="Arial" charset="0"/>
              <a:buNone/>
            </a:pPr>
            <a:r>
              <a:rPr lang="uk-UA" b="1" i="1" smtClean="0"/>
              <a:t>Змістовий модуль 4. </a:t>
            </a:r>
            <a:r>
              <a:rPr lang="uk-UA" b="1" i="1" u="sng" smtClean="0"/>
              <a:t>Основи раціонального х</a:t>
            </a:r>
            <a:r>
              <a:rPr lang="ru-RU" b="1" i="1" u="sng" smtClean="0"/>
              <a:t>арчування спортсменів</a:t>
            </a:r>
            <a:endParaRPr lang="uk-UA" b="1" i="1" u="sng" smtClean="0"/>
          </a:p>
          <a:p>
            <a:r>
              <a:rPr lang="uk-UA" b="1" i="1" smtClean="0"/>
              <a:t>Тема 8. </a:t>
            </a:r>
            <a:r>
              <a:rPr lang="ru-RU" b="1" i="1" smtClean="0"/>
              <a:t>Харчування спортсменів</a:t>
            </a:r>
            <a:r>
              <a:rPr lang="uk-UA" b="1" i="1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453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Calibri</vt:lpstr>
      <vt:lpstr>Times New Roman</vt:lpstr>
      <vt:lpstr>Тема Office</vt:lpstr>
      <vt:lpstr>ГІГІЄНА ФІЗИЧНОГО ВИХОВАННЯ ТА СПОРТУ</vt:lpstr>
      <vt:lpstr>Слово «гігієна» походить від грец. «hygieinos», що перекладається як «та, що приносить здоров’я».</vt:lpstr>
      <vt:lpstr>Старша дочка бога лікування Гігієя – богиня здоров'я.</vt:lpstr>
      <vt:lpstr>Основними завданнями вивчення дисципліни «ГІГІЄНА ФІЗИЧНОГО ВИХОВАННЯ ТА СПОРТУ» є: </vt:lpstr>
      <vt:lpstr>У результаті вивчення навчальної дисципліни студент повинен набути таких результатів навчання: </vt:lpstr>
      <vt:lpstr>СТРУКТУРА КУРСУ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1</cp:lastModifiedBy>
  <cp:revision>40</cp:revision>
  <dcterms:created xsi:type="dcterms:W3CDTF">2016-11-12T15:02:45Z</dcterms:created>
  <dcterms:modified xsi:type="dcterms:W3CDTF">2022-01-23T09:34:30Z</dcterms:modified>
</cp:coreProperties>
</file>