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7" r:id="rId4"/>
    <p:sldId id="275" r:id="rId5"/>
    <p:sldId id="263" r:id="rId6"/>
    <p:sldId id="274" r:id="rId7"/>
    <p:sldId id="265" r:id="rId8"/>
    <p:sldId id="262" r:id="rId9"/>
    <p:sldId id="269" r:id="rId10"/>
    <p:sldId id="270" r:id="rId11"/>
    <p:sldId id="259" r:id="rId12"/>
    <p:sldId id="266" r:id="rId13"/>
    <p:sldId id="276" r:id="rId14"/>
    <p:sldId id="271" r:id="rId15"/>
    <p:sldId id="272" r:id="rId16"/>
    <p:sldId id="273" r:id="rId17"/>
    <p:sldId id="260" r:id="rId18"/>
    <p:sldId id="261" r:id="rId19"/>
    <p:sldId id="26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C78073A-BF13-4098-9CE5-FE21E0355393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855E77E-4507-47F1-AD8C-2272A3394689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29773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73A-BF13-4098-9CE5-FE21E0355393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E77E-4507-47F1-AD8C-2272A3394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18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73A-BF13-4098-9CE5-FE21E0355393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E77E-4507-47F1-AD8C-2272A3394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72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73A-BF13-4098-9CE5-FE21E0355393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E77E-4507-47F1-AD8C-2272A3394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92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78073A-BF13-4098-9CE5-FE21E0355393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55E77E-4507-47F1-AD8C-2272A339468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864080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73A-BF13-4098-9CE5-FE21E0355393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E77E-4507-47F1-AD8C-2272A3394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59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73A-BF13-4098-9CE5-FE21E0355393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E77E-4507-47F1-AD8C-2272A3394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1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73A-BF13-4098-9CE5-FE21E0355393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E77E-4507-47F1-AD8C-2272A3394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26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73A-BF13-4098-9CE5-FE21E0355393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E77E-4507-47F1-AD8C-2272A3394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53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78073A-BF13-4098-9CE5-FE21E0355393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55E77E-4507-47F1-AD8C-2272A33946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90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78073A-BF13-4098-9CE5-FE21E0355393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55E77E-4507-47F1-AD8C-2272A33946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270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C78073A-BF13-4098-9CE5-FE21E0355393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855E77E-4507-47F1-AD8C-2272A33946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339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Експертн</a:t>
            </a:r>
            <a:r>
              <a:rPr lang="uk-UA" dirty="0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220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Етапи</a:t>
            </a:r>
            <a:r>
              <a:rPr lang="ru-RU" b="1" dirty="0" smtClean="0"/>
              <a:t> </a:t>
            </a:r>
            <a:r>
              <a:rPr lang="ru-RU" b="1" dirty="0" err="1" smtClean="0"/>
              <a:t>розробки</a:t>
            </a:r>
            <a:r>
              <a:rPr lang="ru-RU" b="1" dirty="0" smtClean="0"/>
              <a:t> ЕС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71600" y="1410511"/>
            <a:ext cx="10243226" cy="52334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/>
              <a:t>ідентифікації</a:t>
            </a:r>
            <a:r>
              <a:rPr lang="ru-RU" dirty="0"/>
              <a:t> проблем -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вирішенню</a:t>
            </a:r>
            <a:r>
              <a:rPr lang="ru-RU" dirty="0"/>
              <a:t>,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,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експерти</a:t>
            </a:r>
            <a:r>
              <a:rPr lang="ru-RU" dirty="0"/>
              <a:t> і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endParaRPr lang="ru-RU" dirty="0"/>
          </a:p>
          <a:p>
            <a:pPr algn="just"/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витягання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- проводиться </a:t>
            </a:r>
            <a:r>
              <a:rPr lang="ru-RU" dirty="0" err="1"/>
              <a:t>змістовний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проблемної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взаємозв'язки</a:t>
            </a:r>
            <a:r>
              <a:rPr lang="ru-RU" dirty="0"/>
              <a:t>,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розв'язання</a:t>
            </a:r>
            <a:r>
              <a:rPr lang="ru-RU" dirty="0"/>
              <a:t> задач.</a:t>
            </a:r>
          </a:p>
          <a:p>
            <a:pPr algn="just"/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структуризації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- </a:t>
            </a:r>
            <a:r>
              <a:rPr lang="ru-RU" dirty="0" err="1"/>
              <a:t>обираються</a:t>
            </a:r>
            <a:r>
              <a:rPr lang="ru-RU" dirty="0"/>
              <a:t> ІС і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формалізуются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,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інтерпретації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моделюється</a:t>
            </a:r>
            <a:r>
              <a:rPr lang="ru-RU" dirty="0"/>
              <a:t> робота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оцінюється</a:t>
            </a:r>
            <a:r>
              <a:rPr lang="ru-RU" dirty="0"/>
              <a:t> </a:t>
            </a:r>
            <a:r>
              <a:rPr lang="ru-RU" dirty="0" err="1"/>
              <a:t>адекватність</a:t>
            </a:r>
            <a:r>
              <a:rPr lang="ru-RU" dirty="0"/>
              <a:t> </a:t>
            </a:r>
            <a:r>
              <a:rPr lang="ru-RU" dirty="0" err="1"/>
              <a:t>цілям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зафіксованих</a:t>
            </a:r>
            <a:r>
              <a:rPr lang="ru-RU" dirty="0"/>
              <a:t> понять,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r>
              <a:rPr lang="ru-RU" dirty="0"/>
              <a:t> й </a:t>
            </a:r>
            <a:r>
              <a:rPr lang="ru-RU" dirty="0" err="1"/>
              <a:t>маніпулювання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формалізації</a:t>
            </a:r>
            <a:r>
              <a:rPr lang="ru-RU" dirty="0"/>
              <a:t> -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</a:t>
            </a:r>
            <a:r>
              <a:rPr lang="ru-RU" dirty="0" err="1"/>
              <a:t>експертом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.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основою ЕС є </a:t>
            </a:r>
            <a:r>
              <a:rPr lang="ru-RU" dirty="0" err="1"/>
              <a:t>знання</a:t>
            </a:r>
            <a:r>
              <a:rPr lang="ru-RU" dirty="0"/>
              <a:t>, </a:t>
            </a:r>
            <a:r>
              <a:rPr lang="ru-RU" dirty="0" err="1"/>
              <a:t>даний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є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важливим</a:t>
            </a:r>
            <a:r>
              <a:rPr lang="ru-RU" dirty="0"/>
              <a:t> і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трудомістким</a:t>
            </a:r>
            <a:r>
              <a:rPr lang="ru-RU" dirty="0"/>
              <a:t> </a:t>
            </a:r>
            <a:r>
              <a:rPr lang="ru-RU" dirty="0" err="1"/>
              <a:t>етапом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ЕС.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ru-RU" dirty="0" err="1"/>
              <a:t>вилучення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з </a:t>
            </a:r>
            <a:r>
              <a:rPr lang="ru-RU" dirty="0" err="1"/>
              <a:t>експерта</a:t>
            </a:r>
            <a:r>
              <a:rPr lang="ru-RU" dirty="0"/>
              <a:t>,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ефективну</a:t>
            </a:r>
            <a:r>
              <a:rPr lang="ru-RU" dirty="0"/>
              <a:t> роботу </a:t>
            </a:r>
            <a:r>
              <a:rPr lang="ru-RU" dirty="0" err="1"/>
              <a:t>системи</a:t>
            </a:r>
            <a:r>
              <a:rPr lang="ru-RU" dirty="0"/>
              <a:t>, і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, </a:t>
            </a:r>
            <a:r>
              <a:rPr lang="ru-RU" dirty="0" err="1"/>
              <a:t>зрозумілому</a:t>
            </a:r>
            <a:r>
              <a:rPr lang="ru-RU" dirty="0"/>
              <a:t> ЕС.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інженером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експерта</a:t>
            </a:r>
            <a:r>
              <a:rPr lang="ru-RU" dirty="0"/>
              <a:t> з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Реалізація</a:t>
            </a:r>
            <a:r>
              <a:rPr lang="ru-RU" dirty="0"/>
              <a:t> ЕС -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одного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прототипів</a:t>
            </a:r>
            <a:r>
              <a:rPr lang="ru-RU" dirty="0"/>
              <a:t> ЕС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вирішують</a:t>
            </a:r>
            <a:r>
              <a:rPr lang="ru-RU" dirty="0"/>
              <a:t> </a:t>
            </a:r>
            <a:r>
              <a:rPr lang="ru-RU" dirty="0" err="1"/>
              <a:t>поставлені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тестування</a:t>
            </a:r>
            <a:r>
              <a:rPr lang="ru-RU" dirty="0"/>
              <a:t> - проводиться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обраного</a:t>
            </a:r>
            <a:r>
              <a:rPr lang="ru-RU" dirty="0"/>
              <a:t> способу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в ЕС в </a:t>
            </a:r>
            <a:r>
              <a:rPr lang="ru-RU" dirty="0" err="1"/>
              <a:t>цілому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013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Експертні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624519"/>
            <a:ext cx="9601200" cy="473737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/>
              <a:t>Експертні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,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професіоналів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і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 Вони </a:t>
            </a:r>
            <a:r>
              <a:rPr lang="ru-RU" dirty="0" err="1"/>
              <a:t>розробляються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математичного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 </a:t>
            </a:r>
            <a:r>
              <a:rPr lang="ru-RU" dirty="0" err="1"/>
              <a:t>нечіткої</a:t>
            </a:r>
            <a:r>
              <a:rPr lang="ru-RU" dirty="0"/>
              <a:t> </a:t>
            </a:r>
            <a:r>
              <a:rPr lang="ru-RU" dirty="0" err="1"/>
              <a:t>логіки</a:t>
            </a:r>
            <a:r>
              <a:rPr lang="ru-RU" dirty="0"/>
              <a:t> для </a:t>
            </a:r>
            <a:r>
              <a:rPr lang="ru-RU" dirty="0" err="1"/>
              <a:t>експлуатації</a:t>
            </a:r>
            <a:r>
              <a:rPr lang="ru-RU" dirty="0"/>
              <a:t> у </a:t>
            </a:r>
            <a:r>
              <a:rPr lang="ru-RU" dirty="0" err="1"/>
              <a:t>вузьких</a:t>
            </a:r>
            <a:r>
              <a:rPr lang="ru-RU" dirty="0"/>
              <a:t> областях </a:t>
            </a:r>
            <a:r>
              <a:rPr lang="ru-RU" dirty="0" err="1"/>
              <a:t>застосування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великих </a:t>
            </a:r>
            <a:r>
              <a:rPr lang="ru-RU" dirty="0" err="1"/>
              <a:t>комп'ютерних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для </a:t>
            </a:r>
            <a:r>
              <a:rPr lang="ru-RU" dirty="0" err="1"/>
              <a:t>обробки</a:t>
            </a:r>
            <a:r>
              <a:rPr lang="ru-RU" dirty="0"/>
              <a:t> і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.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</a:t>
            </a:r>
            <a:r>
              <a:rPr lang="ru-RU" dirty="0" err="1"/>
              <a:t>лежить</a:t>
            </a:r>
            <a:r>
              <a:rPr lang="ru-RU" dirty="0"/>
              <a:t> база </a:t>
            </a:r>
            <a:r>
              <a:rPr lang="ru-RU" dirty="0" err="1"/>
              <a:t>знань</a:t>
            </a:r>
            <a:r>
              <a:rPr lang="ru-RU" dirty="0"/>
              <a:t>, яка </a:t>
            </a:r>
            <a:r>
              <a:rPr lang="ru-RU" dirty="0" err="1"/>
              <a:t>грунтується</a:t>
            </a:r>
            <a:r>
              <a:rPr lang="ru-RU" dirty="0"/>
              <a:t> на моделях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зв</a:t>
            </a:r>
            <a:r>
              <a:rPr lang="ru-RU" dirty="0" smtClean="0"/>
              <a:t>*</a:t>
            </a:r>
            <a:r>
              <a:rPr lang="ru-RU" dirty="0" err="1" smtClean="0"/>
              <a:t>язку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/>
              <a:t>великими </a:t>
            </a:r>
            <a:r>
              <a:rPr lang="ru-RU" dirty="0" err="1"/>
              <a:t>фінансовими</a:t>
            </a:r>
            <a:r>
              <a:rPr lang="ru-RU" dirty="0"/>
              <a:t> і </a:t>
            </a:r>
            <a:r>
              <a:rPr lang="ru-RU" dirty="0" err="1"/>
              <a:t>часовими</a:t>
            </a:r>
            <a:r>
              <a:rPr lang="ru-RU" dirty="0"/>
              <a:t> </a:t>
            </a:r>
            <a:r>
              <a:rPr lang="ru-RU" dirty="0" err="1"/>
              <a:t>витратами</a:t>
            </a:r>
            <a:r>
              <a:rPr lang="ru-RU" dirty="0"/>
              <a:t> у </a:t>
            </a:r>
            <a:r>
              <a:rPr lang="ru-RU" dirty="0" err="1"/>
              <a:t>вітчизняних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ІС </a:t>
            </a:r>
            <a:r>
              <a:rPr lang="ru-RU" dirty="0" err="1"/>
              <a:t>експертні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великого </a:t>
            </a:r>
            <a:r>
              <a:rPr lang="ru-RU" dirty="0" err="1"/>
              <a:t>поширення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експертні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банківській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 в таких </a:t>
            </a:r>
            <a:r>
              <a:rPr lang="ru-RU" dirty="0" err="1" smtClean="0"/>
              <a:t>напрямках</a:t>
            </a:r>
            <a:r>
              <a:rPr lang="ru-RU" dirty="0" smtClean="0"/>
              <a:t>:</a:t>
            </a:r>
          </a:p>
          <a:p>
            <a:r>
              <a:rPr lang="ru-RU" dirty="0" smtClean="0"/>
              <a:t>в</a:t>
            </a:r>
            <a:r>
              <a:rPr lang="ru-RU" dirty="0"/>
              <a:t> </a:t>
            </a:r>
            <a:r>
              <a:rPr lang="ru-RU" dirty="0" err="1" smtClean="0"/>
              <a:t>прогнозуванні</a:t>
            </a:r>
            <a:r>
              <a:rPr lang="ru-RU" dirty="0" smtClean="0"/>
              <a:t>, </a:t>
            </a:r>
            <a:r>
              <a:rPr lang="ru-RU" dirty="0" err="1" smtClean="0"/>
              <a:t>плануванні</a:t>
            </a:r>
            <a:r>
              <a:rPr lang="ru-RU" dirty="0" smtClean="0"/>
              <a:t>, </a:t>
            </a:r>
            <a:r>
              <a:rPr lang="ru-RU" dirty="0" err="1" smtClean="0"/>
              <a:t>контролюванні</a:t>
            </a:r>
            <a:r>
              <a:rPr lang="ru-RU" dirty="0" smtClean="0"/>
              <a:t>, </a:t>
            </a:r>
            <a:r>
              <a:rPr lang="ru-RU" dirty="0" err="1" smtClean="0"/>
              <a:t>управлінні</a:t>
            </a:r>
            <a:r>
              <a:rPr lang="ru-RU" dirty="0" smtClean="0"/>
              <a:t> та </a:t>
            </a:r>
            <a:r>
              <a:rPr lang="ru-RU" dirty="0" err="1" smtClean="0"/>
              <a:t>навчанні</a:t>
            </a:r>
            <a:r>
              <a:rPr lang="ru-RU" dirty="0" smtClean="0"/>
              <a:t>;</a:t>
            </a:r>
            <a:endParaRPr lang="ru-RU" dirty="0"/>
          </a:p>
          <a:p>
            <a:pPr lvl="0"/>
            <a:r>
              <a:rPr lang="ru-RU" dirty="0" err="1"/>
              <a:t>програмах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інвестиційних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програмах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стану валютного, грошового та фондового ринку;</a:t>
            </a:r>
          </a:p>
          <a:p>
            <a:pPr lvl="0"/>
            <a:r>
              <a:rPr lang="ru-RU" dirty="0" err="1"/>
              <a:t>програмах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кредитоспроможності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</a:t>
            </a:r>
            <a:r>
              <a:rPr lang="ru-RU" dirty="0" err="1"/>
              <a:t>підприємств</a:t>
            </a:r>
            <a:r>
              <a:rPr lang="ru-RU" dirty="0"/>
              <a:t> і </a:t>
            </a:r>
            <a:r>
              <a:rPr lang="ru-RU" dirty="0" err="1" smtClean="0"/>
              <a:t>банків</a:t>
            </a:r>
            <a:endParaRPr lang="ru-RU" dirty="0" smtClean="0"/>
          </a:p>
          <a:p>
            <a:pPr lvl="0"/>
            <a:r>
              <a:rPr lang="ru-RU" dirty="0"/>
              <a:t>Банки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smtClean="0"/>
              <a:t>ЕС </a:t>
            </a:r>
            <a:r>
              <a:rPr lang="ru-RU" dirty="0"/>
              <a:t>в </a:t>
            </a:r>
            <a:r>
              <a:rPr lang="ru-RU" dirty="0" err="1"/>
              <a:t>страховій</a:t>
            </a:r>
            <a:r>
              <a:rPr lang="ru-RU" dirty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/>
              <a:t>при </a:t>
            </a:r>
            <a:r>
              <a:rPr lang="ru-RU" dirty="0" err="1"/>
              <a:t>грі</a:t>
            </a:r>
            <a:r>
              <a:rPr lang="ru-RU" dirty="0"/>
              <a:t> на </a:t>
            </a:r>
            <a:r>
              <a:rPr lang="ru-RU" dirty="0" err="1"/>
              <a:t>біржі</a:t>
            </a:r>
            <a:r>
              <a:rPr lang="ru-RU" dirty="0"/>
              <a:t> і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власністю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511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0136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200" dirty="0"/>
              <a:t>В </a:t>
            </a:r>
            <a:r>
              <a:rPr lang="ru-RU" sz="3200" dirty="0" err="1"/>
              <a:t>економічних</a:t>
            </a:r>
            <a:r>
              <a:rPr lang="ru-RU" sz="3200" dirty="0"/>
              <a:t> </a:t>
            </a:r>
            <a:r>
              <a:rPr lang="ru-RU" sz="3200" dirty="0" err="1"/>
              <a:t>інформаційних</a:t>
            </a:r>
            <a:r>
              <a:rPr lang="ru-RU" sz="3200" dirty="0"/>
              <a:t> системах за </a:t>
            </a:r>
            <a:r>
              <a:rPr lang="ru-RU" sz="3200" dirty="0" err="1"/>
              <a:t>допомогою</a:t>
            </a:r>
            <a:r>
              <a:rPr lang="ru-RU" sz="3200" dirty="0"/>
              <a:t> ЕС </a:t>
            </a:r>
            <a:r>
              <a:rPr lang="ru-RU" sz="3200" dirty="0" err="1"/>
              <a:t>можливе</a:t>
            </a:r>
            <a:r>
              <a:rPr lang="ru-RU" sz="3200" dirty="0"/>
              <a:t> </a:t>
            </a:r>
            <a:r>
              <a:rPr lang="ru-RU" sz="3200" dirty="0" err="1"/>
              <a:t>вирішення</a:t>
            </a:r>
            <a:r>
              <a:rPr lang="ru-RU" sz="3200" dirty="0"/>
              <a:t> </a:t>
            </a:r>
            <a:r>
              <a:rPr lang="ru-RU" sz="3200" dirty="0" err="1"/>
              <a:t>наступних</a:t>
            </a:r>
            <a:r>
              <a:rPr lang="ru-RU" sz="3200" dirty="0"/>
              <a:t> </a:t>
            </a:r>
            <a:r>
              <a:rPr lang="ru-RU" sz="3200" dirty="0" err="1"/>
              <a:t>завдань</a:t>
            </a:r>
            <a:r>
              <a:rPr lang="ru-RU" sz="32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 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кредитоспроможності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Формування</a:t>
            </a:r>
            <a:r>
              <a:rPr lang="ru-RU" dirty="0"/>
              <a:t> портфеля </a:t>
            </a:r>
            <a:r>
              <a:rPr lang="ru-RU" dirty="0" err="1"/>
              <a:t>інвестицій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</a:p>
          <a:p>
            <a:r>
              <a:rPr lang="ru-RU" dirty="0"/>
              <a:t>7.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конкурентоспроможності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</a:t>
            </a:r>
          </a:p>
          <a:p>
            <a:r>
              <a:rPr lang="ru-RU" dirty="0"/>
              <a:t>8.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ціноутворення</a:t>
            </a:r>
            <a:r>
              <a:rPr lang="ru-RU" dirty="0"/>
              <a:t>.</a:t>
            </a:r>
          </a:p>
          <a:p>
            <a:r>
              <a:rPr lang="ru-RU" dirty="0"/>
              <a:t>9.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постачальника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</a:t>
            </a:r>
          </a:p>
          <a:p>
            <a:r>
              <a:rPr lang="ru-RU" dirty="0"/>
              <a:t>10. </a:t>
            </a:r>
            <a:r>
              <a:rPr lang="ru-RU" dirty="0" err="1"/>
              <a:t>Підбір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132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Але </a:t>
            </a:r>
            <a:r>
              <a:rPr lang="ru-RU" sz="2800" b="1" dirty="0" err="1"/>
              <a:t>навіть</a:t>
            </a:r>
            <a:r>
              <a:rPr lang="ru-RU" sz="2800" b="1" dirty="0"/>
              <a:t> </a:t>
            </a:r>
            <a:r>
              <a:rPr lang="ru-RU" sz="2800" b="1" dirty="0" err="1"/>
              <a:t>найкращі</a:t>
            </a:r>
            <a:r>
              <a:rPr lang="ru-RU" sz="2800" b="1" dirty="0"/>
              <a:t> з </a:t>
            </a:r>
            <a:r>
              <a:rPr lang="ru-RU" sz="2800" b="1" dirty="0" err="1"/>
              <a:t>існуючих</a:t>
            </a:r>
            <a:r>
              <a:rPr lang="ru-RU" sz="2800" b="1" dirty="0"/>
              <a:t> </a:t>
            </a:r>
            <a:r>
              <a:rPr lang="ru-RU" sz="2800" b="1" dirty="0" err="1"/>
              <a:t>експертних</a:t>
            </a:r>
            <a:r>
              <a:rPr lang="ru-RU" sz="2800" b="1" dirty="0"/>
              <a:t> систем </a:t>
            </a:r>
            <a:r>
              <a:rPr lang="ru-RU" sz="2800" b="1" dirty="0" err="1"/>
              <a:t>мають</a:t>
            </a:r>
            <a:r>
              <a:rPr lang="ru-RU" sz="2800" b="1" dirty="0"/>
              <a:t> </a:t>
            </a:r>
            <a:r>
              <a:rPr lang="ru-RU" sz="2800" b="1" dirty="0" err="1"/>
              <a:t>певні</a:t>
            </a:r>
            <a:r>
              <a:rPr lang="ru-RU" sz="2800" b="1" dirty="0"/>
              <a:t> </a:t>
            </a:r>
            <a:r>
              <a:rPr lang="ru-RU" sz="2800" b="1" dirty="0" err="1"/>
              <a:t>обмеження</a:t>
            </a:r>
            <a:r>
              <a:rPr lang="ru-RU" sz="2800" b="1" dirty="0"/>
              <a:t> у </a:t>
            </a:r>
            <a:r>
              <a:rPr lang="ru-RU" sz="2800" b="1" dirty="0" err="1"/>
              <a:t>порівнянні</a:t>
            </a:r>
            <a:r>
              <a:rPr lang="ru-RU" sz="2800" b="1" dirty="0"/>
              <a:t> з </a:t>
            </a:r>
            <a:r>
              <a:rPr lang="ru-RU" sz="2800" b="1" dirty="0" err="1" smtClean="0"/>
              <a:t>людиною</a:t>
            </a:r>
            <a:r>
              <a:rPr lang="ru-RU" sz="2800" b="1" dirty="0" smtClean="0"/>
              <a:t>, </a:t>
            </a:r>
            <a:r>
              <a:rPr lang="ru-RU" sz="2800" b="1" dirty="0" err="1"/>
              <a:t>які</a:t>
            </a:r>
            <a:r>
              <a:rPr lang="ru-RU" sz="2800" b="1" dirty="0"/>
              <a:t> </a:t>
            </a:r>
            <a:r>
              <a:rPr lang="ru-RU" sz="2800" b="1" dirty="0" err="1"/>
              <a:t>зводяться</a:t>
            </a:r>
            <a:r>
              <a:rPr lang="ru-RU" sz="2800" b="1" dirty="0"/>
              <a:t> до таких: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41260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не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придатні</a:t>
            </a:r>
            <a:r>
              <a:rPr lang="ru-RU" dirty="0"/>
              <a:t> для широкого </a:t>
            </a:r>
            <a:r>
              <a:rPr lang="ru-RU" dirty="0" err="1"/>
              <a:t>використання</a:t>
            </a:r>
            <a:r>
              <a:rPr lang="ru-RU" dirty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користувач</a:t>
            </a:r>
            <a:r>
              <a:rPr lang="ru-RU" dirty="0"/>
              <a:t> 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деякого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цими</a:t>
            </a:r>
            <a:r>
              <a:rPr lang="ru-RU" dirty="0"/>
              <a:t> системами,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виникнути</a:t>
            </a:r>
            <a:r>
              <a:rPr lang="ru-RU" dirty="0"/>
              <a:t> </a:t>
            </a:r>
            <a:r>
              <a:rPr lang="ru-RU" dirty="0" err="1"/>
              <a:t>серйозні</a:t>
            </a:r>
            <a:r>
              <a:rPr lang="ru-RU" dirty="0"/>
              <a:t> </a:t>
            </a:r>
            <a:r>
              <a:rPr lang="ru-RU" dirty="0" err="1"/>
              <a:t>труднощі</a:t>
            </a:r>
            <a:r>
              <a:rPr lang="ru-RU" dirty="0"/>
              <a:t>.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</a:t>
            </a:r>
            <a:r>
              <a:rPr lang="ru-RU" dirty="0" err="1"/>
              <a:t>доступні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експертам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створювали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. Тому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паралельно</a:t>
            </a:r>
            <a:r>
              <a:rPr lang="ru-RU" dirty="0"/>
              <a:t> </a:t>
            </a:r>
            <a:r>
              <a:rPr lang="ru-RU" dirty="0" err="1"/>
              <a:t>розробляти</a:t>
            </a:r>
            <a:r>
              <a:rPr lang="ru-RU" dirty="0"/>
              <a:t>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користувацький</a:t>
            </a:r>
            <a:r>
              <a:rPr lang="ru-RU" dirty="0"/>
              <a:t> </a:t>
            </a:r>
            <a:r>
              <a:rPr lang="ru-RU" dirty="0" err="1"/>
              <a:t>інтерфейс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би </a:t>
            </a:r>
            <a:r>
              <a:rPr lang="ru-RU" dirty="0" err="1"/>
              <a:t>забезпечив</a:t>
            </a:r>
            <a:r>
              <a:rPr lang="ru-RU" dirty="0"/>
              <a:t> </a:t>
            </a:r>
            <a:r>
              <a:rPr lang="ru-RU" dirty="0" err="1"/>
              <a:t>кінцевому</a:t>
            </a:r>
            <a:r>
              <a:rPr lang="ru-RU" dirty="0"/>
              <a:t> </a:t>
            </a:r>
            <a:r>
              <a:rPr lang="ru-RU" dirty="0" err="1"/>
              <a:t>користувачу</a:t>
            </a:r>
            <a:r>
              <a:rPr lang="ru-RU" dirty="0"/>
              <a:t> </a:t>
            </a:r>
            <a:r>
              <a:rPr lang="ru-RU" dirty="0" err="1"/>
              <a:t>властивий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режим </a:t>
            </a:r>
            <a:r>
              <a:rPr lang="ru-RU" dirty="0" err="1"/>
              <a:t>роботи</a:t>
            </a:r>
            <a:r>
              <a:rPr lang="ru-RU" dirty="0"/>
              <a:t>;</a:t>
            </a:r>
          </a:p>
          <a:p>
            <a:pPr lvl="0" algn="just"/>
            <a:r>
              <a:rPr lang="ru-RU" dirty="0"/>
              <a:t>«</a:t>
            </a:r>
            <a:r>
              <a:rPr lang="ru-RU" dirty="0" err="1"/>
              <a:t>Навички</a:t>
            </a:r>
            <a:r>
              <a:rPr lang="ru-RU" dirty="0"/>
              <a:t>» </a:t>
            </a:r>
            <a:r>
              <a:rPr lang="ru-RU" dirty="0" err="1"/>
              <a:t>системи</a:t>
            </a:r>
            <a:r>
              <a:rPr lang="ru-RU" dirty="0"/>
              <a:t> не </a:t>
            </a:r>
            <a:r>
              <a:rPr lang="ru-RU" dirty="0" err="1"/>
              <a:t>завжди</a:t>
            </a:r>
            <a:r>
              <a:rPr lang="ru-RU" dirty="0"/>
              <a:t> «</a:t>
            </a:r>
            <a:r>
              <a:rPr lang="ru-RU" dirty="0" err="1"/>
              <a:t>зростають</a:t>
            </a:r>
            <a:r>
              <a:rPr lang="ru-RU" dirty="0"/>
              <a:t>» </a:t>
            </a:r>
            <a:r>
              <a:rPr lang="ru-RU" dirty="0" err="1"/>
              <a:t>після</a:t>
            </a:r>
            <a:r>
              <a:rPr lang="ru-RU" dirty="0"/>
              <a:t> сеансу </a:t>
            </a:r>
            <a:r>
              <a:rPr lang="ru-RU" dirty="0" err="1"/>
              <a:t>експертизи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коли </a:t>
            </a:r>
            <a:r>
              <a:rPr lang="ru-RU" dirty="0" err="1"/>
              <a:t>проявляються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;</a:t>
            </a:r>
          </a:p>
          <a:p>
            <a:pPr lvl="0" algn="just"/>
            <a:r>
              <a:rPr lang="ru-RU" dirty="0"/>
              <a:t>Все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проблемою </a:t>
            </a:r>
            <a:r>
              <a:rPr lang="ru-RU" dirty="0" err="1"/>
              <a:t>приведення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експерта</a:t>
            </a:r>
            <a:r>
              <a:rPr lang="ru-RU" dirty="0"/>
              <a:t>, до </a:t>
            </a:r>
            <a:r>
              <a:rPr lang="ru-RU" dirty="0" err="1"/>
              <a:t>вигляду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забезпечував</a:t>
            </a:r>
            <a:r>
              <a:rPr lang="ru-RU" dirty="0"/>
              <a:t> би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ефективне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;</a:t>
            </a:r>
          </a:p>
          <a:p>
            <a:pPr lvl="0" algn="just"/>
            <a:r>
              <a:rPr lang="ru-RU" dirty="0" err="1"/>
              <a:t>Експертні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як правило,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набувати</a:t>
            </a:r>
            <a:r>
              <a:rPr lang="ru-RU" dirty="0"/>
              <a:t> </a:t>
            </a:r>
            <a:r>
              <a:rPr lang="ru-RU" dirty="0" err="1"/>
              <a:t>якісно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не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розроблення</a:t>
            </a:r>
            <a:r>
              <a:rPr lang="ru-RU" dirty="0"/>
              <a:t>, і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не </a:t>
            </a:r>
            <a:r>
              <a:rPr lang="ru-RU" dirty="0" err="1"/>
              <a:t>мають</a:t>
            </a:r>
            <a:r>
              <a:rPr lang="ru-RU" dirty="0"/>
              <a:t> здорового </a:t>
            </a:r>
            <a:r>
              <a:rPr lang="ru-RU" dirty="0" err="1"/>
              <a:t>глузду</a:t>
            </a:r>
            <a:r>
              <a:rPr lang="ru-RU" dirty="0"/>
              <a:t>. Людина-</a:t>
            </a:r>
            <a:r>
              <a:rPr lang="ru-RU" dirty="0" err="1"/>
              <a:t>експерт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розв'язання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звертається</a:t>
            </a:r>
            <a:r>
              <a:rPr lang="ru-RU" dirty="0"/>
              <a:t> до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інтуїції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здорового </a:t>
            </a:r>
            <a:r>
              <a:rPr lang="ru-RU" dirty="0" err="1"/>
              <a:t>глузду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/>
              <a:t> </a:t>
            </a:r>
            <a:r>
              <a:rPr lang="ru-RU" dirty="0" err="1"/>
              <a:t>формальні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аналоги </a:t>
            </a:r>
            <a:r>
              <a:rPr lang="ru-RU" dirty="0" err="1"/>
              <a:t>розв'язування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0599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97278"/>
            <a:ext cx="9601200" cy="48638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Переваги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749030"/>
            <a:ext cx="11185187" cy="6371617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сталість</a:t>
            </a:r>
            <a:r>
              <a:rPr lang="ru-RU" dirty="0"/>
              <a:t>: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експертної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невизначено</a:t>
            </a:r>
            <a:r>
              <a:rPr lang="ru-RU" dirty="0"/>
              <a:t> </a:t>
            </a:r>
            <a:r>
              <a:rPr lang="ru-RU" dirty="0" err="1"/>
              <a:t>довгого</a:t>
            </a:r>
            <a:r>
              <a:rPr lang="ru-RU" dirty="0"/>
              <a:t> часу і </a:t>
            </a:r>
            <a:r>
              <a:rPr lang="ru-RU" dirty="0" err="1"/>
              <a:t>нікуди</a:t>
            </a:r>
            <a:r>
              <a:rPr lang="ru-RU" dirty="0"/>
              <a:t> не </a:t>
            </a:r>
            <a:r>
              <a:rPr lang="ru-RU" dirty="0" err="1"/>
              <a:t>зникають</a:t>
            </a:r>
            <a:r>
              <a:rPr lang="ru-RU" dirty="0"/>
              <a:t>, у той час як </a:t>
            </a:r>
            <a:r>
              <a:rPr lang="ru-RU" dirty="0" err="1"/>
              <a:t>людська</a:t>
            </a:r>
            <a:r>
              <a:rPr lang="ru-RU" dirty="0"/>
              <a:t> </a:t>
            </a:r>
            <a:r>
              <a:rPr lang="ru-RU" dirty="0" err="1"/>
              <a:t>компетенція</a:t>
            </a:r>
            <a:r>
              <a:rPr lang="ru-RU" dirty="0"/>
              <a:t> </a:t>
            </a:r>
            <a:r>
              <a:rPr lang="ru-RU" dirty="0" err="1"/>
              <a:t>слабшає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часом, </a:t>
            </a:r>
            <a:r>
              <a:rPr lang="ru-RU" dirty="0" err="1"/>
              <a:t>перерва</a:t>
            </a:r>
            <a:r>
              <a:rPr lang="ru-RU" dirty="0"/>
              <a:t> у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людини-експерта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серйозно</a:t>
            </a:r>
            <a:r>
              <a:rPr lang="ru-RU" dirty="0"/>
              <a:t> </a:t>
            </a:r>
            <a:r>
              <a:rPr lang="ru-RU" dirty="0" err="1"/>
              <a:t>відбитися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якостях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того </a:t>
            </a:r>
            <a:r>
              <a:rPr lang="ru-RU" dirty="0" err="1"/>
              <a:t>експерти</a:t>
            </a:r>
            <a:r>
              <a:rPr lang="ru-RU" dirty="0"/>
              <a:t>-люди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піти</a:t>
            </a:r>
            <a:r>
              <a:rPr lang="ru-RU" dirty="0"/>
              <a:t> на </a:t>
            </a:r>
            <a:r>
              <a:rPr lang="ru-RU" dirty="0" err="1"/>
              <a:t>пенсію</a:t>
            </a:r>
            <a:r>
              <a:rPr lang="ru-RU" dirty="0"/>
              <a:t>, </a:t>
            </a:r>
            <a:r>
              <a:rPr lang="ru-RU" dirty="0" err="1"/>
              <a:t>звільнитися</a:t>
            </a:r>
            <a:r>
              <a:rPr lang="ru-RU" dirty="0"/>
              <a:t> з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вмерти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втрачені</a:t>
            </a:r>
            <a:r>
              <a:rPr lang="ru-RU" dirty="0"/>
              <a:t>;</a:t>
            </a:r>
          </a:p>
          <a:p>
            <a:r>
              <a:rPr lang="ru-RU" dirty="0" err="1"/>
              <a:t>легкість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відтворення</a:t>
            </a:r>
            <a:r>
              <a:rPr lang="ru-RU" dirty="0"/>
              <a:t>: передача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до </a:t>
            </a:r>
            <a:r>
              <a:rPr lang="ru-RU" dirty="0" err="1"/>
              <a:t>іншої</a:t>
            </a:r>
            <a:r>
              <a:rPr lang="ru-RU" dirty="0"/>
              <a:t> – </a:t>
            </a:r>
            <a:r>
              <a:rPr lang="ru-RU" dirty="0" err="1"/>
              <a:t>довгий</a:t>
            </a:r>
            <a:r>
              <a:rPr lang="ru-RU" dirty="0"/>
              <a:t> і </a:t>
            </a:r>
            <a:r>
              <a:rPr lang="ru-RU" dirty="0" err="1"/>
              <a:t>дорогий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передача </a:t>
            </a:r>
            <a:r>
              <a:rPr lang="ru-RU" dirty="0" err="1"/>
              <a:t>штучної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простий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копіювання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файлу </a:t>
            </a:r>
            <a:r>
              <a:rPr lang="ru-RU" dirty="0" err="1"/>
              <a:t>даних</a:t>
            </a:r>
            <a:r>
              <a:rPr lang="ru-RU" dirty="0"/>
              <a:t>;</a:t>
            </a:r>
          </a:p>
          <a:p>
            <a:r>
              <a:rPr lang="ru-RU" dirty="0" err="1"/>
              <a:t>підвищена</a:t>
            </a:r>
            <a:r>
              <a:rPr lang="ru-RU" dirty="0"/>
              <a:t> </a:t>
            </a:r>
            <a:r>
              <a:rPr lang="ru-RU" dirty="0" err="1"/>
              <a:t>доступність</a:t>
            </a:r>
            <a:r>
              <a:rPr lang="ru-RU" dirty="0"/>
              <a:t>: </a:t>
            </a:r>
            <a:r>
              <a:rPr lang="ru-RU" dirty="0" err="1"/>
              <a:t>експертна</a:t>
            </a:r>
            <a:r>
              <a:rPr lang="ru-RU" dirty="0"/>
              <a:t> система –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багатьом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 </a:t>
            </a:r>
            <a:r>
              <a:rPr lang="ru-RU" dirty="0" err="1"/>
              <a:t>одержати</a:t>
            </a:r>
            <a:r>
              <a:rPr lang="ru-RU" dirty="0"/>
              <a:t> доступ до </a:t>
            </a:r>
            <a:r>
              <a:rPr lang="ru-RU" dirty="0" err="1"/>
              <a:t>експертних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;</a:t>
            </a:r>
          </a:p>
          <a:p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й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з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: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зібрані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 і </a:t>
            </a:r>
            <a:r>
              <a:rPr lang="ru-RU" dirty="0" err="1"/>
              <a:t>притягнуті</a:t>
            </a:r>
            <a:r>
              <a:rPr lang="ru-RU" dirty="0"/>
              <a:t> до </a:t>
            </a:r>
            <a:r>
              <a:rPr lang="ru-RU" dirty="0" err="1"/>
              <a:t>роботи</a:t>
            </a:r>
            <a:r>
              <a:rPr lang="ru-RU" dirty="0"/>
              <a:t> над задачею, </a:t>
            </a:r>
            <a:r>
              <a:rPr lang="ru-RU" dirty="0" err="1"/>
              <a:t>виконуваної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і </a:t>
            </a:r>
            <a:r>
              <a:rPr lang="ru-RU" dirty="0" err="1"/>
              <a:t>безупинно</a:t>
            </a:r>
            <a:r>
              <a:rPr lang="ru-RU" dirty="0"/>
              <a:t> у будь-яку годину дня і </a:t>
            </a:r>
            <a:r>
              <a:rPr lang="ru-RU" dirty="0" err="1"/>
              <a:t>ночі</a:t>
            </a:r>
            <a:r>
              <a:rPr lang="ru-RU" dirty="0"/>
              <a:t>;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скомбінованих</a:t>
            </a:r>
            <a:r>
              <a:rPr lang="ru-RU" dirty="0"/>
              <a:t> шляхом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перевищувати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узятого</a:t>
            </a:r>
            <a:r>
              <a:rPr lang="ru-RU" dirty="0"/>
              <a:t> </a:t>
            </a:r>
            <a:r>
              <a:rPr lang="ru-RU" dirty="0" err="1"/>
              <a:t>експерта-людини</a:t>
            </a:r>
            <a:r>
              <a:rPr lang="ru-RU" dirty="0"/>
              <a:t>;</a:t>
            </a:r>
          </a:p>
          <a:p>
            <a:r>
              <a:rPr lang="ru-RU" dirty="0" err="1"/>
              <a:t>стійкість</a:t>
            </a:r>
            <a:r>
              <a:rPr lang="ru-RU" dirty="0"/>
              <a:t> і </a:t>
            </a:r>
            <a:r>
              <a:rPr lang="ru-RU" dirty="0" err="1"/>
              <a:t>відтворюваність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: </a:t>
            </a:r>
            <a:r>
              <a:rPr lang="ru-RU" dirty="0" err="1"/>
              <a:t>експерт-людина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в </a:t>
            </a:r>
            <a:r>
              <a:rPr lang="ru-RU" dirty="0" err="1"/>
              <a:t>тотожних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через </a:t>
            </a:r>
            <a:r>
              <a:rPr lang="ru-RU" dirty="0" err="1"/>
              <a:t>емоційні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утому</a:t>
            </a:r>
            <a:r>
              <a:rPr lang="ru-RU" dirty="0"/>
              <a:t>, у той час, як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</a:t>
            </a:r>
            <a:r>
              <a:rPr lang="ru-RU" dirty="0" err="1"/>
              <a:t>стабільні</a:t>
            </a:r>
            <a:r>
              <a:rPr lang="ru-RU" dirty="0"/>
              <a:t> і </a:t>
            </a:r>
            <a:r>
              <a:rPr lang="ru-RU" dirty="0" err="1"/>
              <a:t>являють</a:t>
            </a:r>
            <a:r>
              <a:rPr lang="ru-RU" dirty="0"/>
              <a:t> собою </a:t>
            </a:r>
            <a:r>
              <a:rPr lang="ru-RU" dirty="0" err="1"/>
              <a:t>незмінно</a:t>
            </a:r>
            <a:r>
              <a:rPr lang="ru-RU" dirty="0"/>
              <a:t> </a:t>
            </a:r>
            <a:r>
              <a:rPr lang="ru-RU" dirty="0" err="1"/>
              <a:t>правильні</a:t>
            </a:r>
            <a:r>
              <a:rPr lang="ru-RU" dirty="0"/>
              <a:t>, </a:t>
            </a:r>
            <a:r>
              <a:rPr lang="ru-RU" dirty="0" err="1"/>
              <a:t>позбавлені</a:t>
            </a:r>
            <a:r>
              <a:rPr lang="ru-RU" dirty="0"/>
              <a:t> </a:t>
            </a:r>
            <a:r>
              <a:rPr lang="ru-RU" dirty="0" err="1"/>
              <a:t>емоцій</a:t>
            </a:r>
            <a:r>
              <a:rPr lang="ru-RU" dirty="0"/>
              <a:t> і </a:t>
            </a:r>
            <a:r>
              <a:rPr lang="ru-RU" dirty="0" err="1"/>
              <a:t>повні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за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;</a:t>
            </a:r>
          </a:p>
          <a:p>
            <a:r>
              <a:rPr lang="ru-RU" dirty="0" err="1"/>
              <a:t>низька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: </a:t>
            </a:r>
            <a:r>
              <a:rPr lang="ru-RU" dirty="0" err="1"/>
              <a:t>експерти</a:t>
            </a:r>
            <a:r>
              <a:rPr lang="ru-RU" dirty="0"/>
              <a:t>, особливо </a:t>
            </a:r>
            <a:r>
              <a:rPr lang="ru-RU" dirty="0" err="1"/>
              <a:t>висококваліфіковані</a:t>
            </a:r>
            <a:r>
              <a:rPr lang="ru-RU" dirty="0"/>
              <a:t>, </a:t>
            </a:r>
            <a:r>
              <a:rPr lang="ru-RU" dirty="0" err="1"/>
              <a:t>обходяться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дорого, у той час, як </a:t>
            </a:r>
            <a:r>
              <a:rPr lang="ru-RU" dirty="0" err="1"/>
              <a:t>експертні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навпаки</a:t>
            </a:r>
            <a:r>
              <a:rPr lang="ru-RU" dirty="0"/>
              <a:t>, є </a:t>
            </a:r>
            <a:r>
              <a:rPr lang="ru-RU" dirty="0" err="1"/>
              <a:t>порівняно</a:t>
            </a:r>
            <a:r>
              <a:rPr lang="ru-RU" dirty="0"/>
              <a:t> недорогими – </a:t>
            </a:r>
            <a:r>
              <a:rPr lang="ru-RU" dirty="0" err="1"/>
              <a:t>їхня</a:t>
            </a:r>
            <a:r>
              <a:rPr lang="ru-RU" dirty="0"/>
              <a:t> </a:t>
            </a:r>
            <a:r>
              <a:rPr lang="ru-RU" dirty="0" err="1"/>
              <a:t>розробка</a:t>
            </a:r>
            <a:r>
              <a:rPr lang="ru-RU" dirty="0"/>
              <a:t> є дорогою, але вони є </a:t>
            </a:r>
            <a:r>
              <a:rPr lang="ru-RU" dirty="0" err="1"/>
              <a:t>дешевими</a:t>
            </a:r>
            <a:r>
              <a:rPr lang="ru-RU" dirty="0"/>
              <a:t> в </a:t>
            </a:r>
            <a:r>
              <a:rPr lang="ru-RU" dirty="0" err="1"/>
              <a:t>експлуатації</a:t>
            </a:r>
            <a:r>
              <a:rPr lang="ru-RU" dirty="0"/>
              <a:t>: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експертних</a:t>
            </a:r>
            <a:r>
              <a:rPr lang="ru-RU" dirty="0" smtClean="0"/>
              <a:t> </a:t>
            </a:r>
            <a:r>
              <a:rPr lang="ru-RU" dirty="0" err="1"/>
              <a:t>знань</a:t>
            </a:r>
            <a:r>
              <a:rPr lang="ru-RU" dirty="0"/>
              <a:t> у </a:t>
            </a:r>
            <a:r>
              <a:rPr lang="ru-RU" dirty="0" err="1"/>
              <a:t>розрахунку</a:t>
            </a:r>
            <a:r>
              <a:rPr lang="ru-RU" dirty="0"/>
              <a:t> на </a:t>
            </a:r>
            <a:r>
              <a:rPr lang="ru-RU" dirty="0" err="1"/>
              <a:t>окремого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знижується</a:t>
            </a:r>
            <a:r>
              <a:rPr lang="ru-RU" dirty="0"/>
              <a:t>;</a:t>
            </a:r>
          </a:p>
          <a:p>
            <a:r>
              <a:rPr lang="ru-RU" dirty="0" err="1"/>
              <a:t>зменшена</a:t>
            </a:r>
            <a:r>
              <a:rPr lang="ru-RU" dirty="0"/>
              <a:t> </a:t>
            </a:r>
            <a:r>
              <a:rPr lang="ru-RU" dirty="0" err="1"/>
              <a:t>небезпека</a:t>
            </a:r>
            <a:r>
              <a:rPr lang="ru-RU" dirty="0"/>
              <a:t>: </a:t>
            </a:r>
            <a:r>
              <a:rPr lang="ru-RU" dirty="0" err="1"/>
              <a:t>експертні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в таких </a:t>
            </a:r>
            <a:r>
              <a:rPr lang="ru-RU" dirty="0" err="1"/>
              <a:t>варіантах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виявитися</a:t>
            </a:r>
            <a:r>
              <a:rPr lang="ru-RU" dirty="0"/>
              <a:t> </a:t>
            </a:r>
            <a:r>
              <a:rPr lang="ru-RU" dirty="0" err="1"/>
              <a:t>небезпечними</a:t>
            </a:r>
            <a:r>
              <a:rPr lang="ru-RU" dirty="0"/>
              <a:t> для </a:t>
            </a:r>
            <a:r>
              <a:rPr lang="ru-RU" dirty="0" err="1"/>
              <a:t>людини</a:t>
            </a:r>
            <a:r>
              <a:rPr lang="ru-RU" dirty="0"/>
              <a:t>;</a:t>
            </a:r>
          </a:p>
          <a:p>
            <a:r>
              <a:rPr lang="ru-RU" dirty="0" err="1"/>
              <a:t>швидкий</a:t>
            </a:r>
            <a:r>
              <a:rPr lang="ru-RU" dirty="0"/>
              <a:t> </a:t>
            </a:r>
            <a:r>
              <a:rPr lang="ru-RU" dirty="0" err="1"/>
              <a:t>відгук</a:t>
            </a:r>
            <a:r>
              <a:rPr lang="ru-RU" dirty="0"/>
              <a:t>: </a:t>
            </a:r>
            <a:r>
              <a:rPr lang="ru-RU" dirty="0" err="1"/>
              <a:t>експертна</a:t>
            </a:r>
            <a:r>
              <a:rPr lang="ru-RU" dirty="0"/>
              <a:t> система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реагувати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 і бути </a:t>
            </a:r>
            <a:r>
              <a:rPr lang="ru-RU" dirty="0" err="1"/>
              <a:t>більш</a:t>
            </a:r>
            <a:r>
              <a:rPr lang="ru-RU" dirty="0"/>
              <a:t> готовою до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експерт-людина</a:t>
            </a:r>
            <a:r>
              <a:rPr lang="ru-RU" dirty="0"/>
              <a:t>, особливо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екстрена</a:t>
            </a:r>
            <a:r>
              <a:rPr lang="ru-RU" dirty="0"/>
              <a:t> </a:t>
            </a:r>
            <a:r>
              <a:rPr lang="ru-RU" dirty="0" err="1"/>
              <a:t>льних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, де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знадобитися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швидка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людини</a:t>
            </a:r>
            <a:r>
              <a:rPr lang="ru-RU" dirty="0"/>
              <a:t>;</a:t>
            </a:r>
          </a:p>
          <a:p>
            <a:r>
              <a:rPr lang="ru-RU" dirty="0" err="1"/>
              <a:t>підвищена</a:t>
            </a:r>
            <a:r>
              <a:rPr lang="ru-RU" dirty="0"/>
              <a:t> </a:t>
            </a:r>
            <a:r>
              <a:rPr lang="ru-RU" dirty="0" err="1"/>
              <a:t>надійність</a:t>
            </a:r>
            <a:r>
              <a:rPr lang="ru-RU" dirty="0"/>
              <a:t>: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вищити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довіри</a:t>
            </a:r>
            <a:r>
              <a:rPr lang="ru-RU" dirty="0"/>
              <a:t> до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правильне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шляхом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обґрунтованої</a:t>
            </a:r>
            <a:r>
              <a:rPr lang="ru-RU" dirty="0"/>
              <a:t> думки </a:t>
            </a:r>
            <a:r>
              <a:rPr lang="ru-RU" dirty="0" err="1"/>
              <a:t>людині-посереднику</a:t>
            </a:r>
            <a:r>
              <a:rPr lang="ru-RU" dirty="0"/>
              <a:t>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неузгоджених</a:t>
            </a:r>
            <a:r>
              <a:rPr lang="ru-RU" dirty="0"/>
              <a:t> думок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декількома</a:t>
            </a:r>
            <a:r>
              <a:rPr lang="ru-RU" dirty="0"/>
              <a:t> </a:t>
            </a:r>
            <a:r>
              <a:rPr lang="ru-RU" dirty="0" err="1"/>
              <a:t>експертами</a:t>
            </a:r>
            <a:r>
              <a:rPr lang="ru-RU" dirty="0"/>
              <a:t>-людьми;</a:t>
            </a:r>
          </a:p>
          <a:p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пояснення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: </a:t>
            </a:r>
            <a:r>
              <a:rPr lang="ru-RU" dirty="0" err="1"/>
              <a:t>експертна</a:t>
            </a:r>
            <a:r>
              <a:rPr lang="ru-RU" dirty="0"/>
              <a:t> система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докладно</a:t>
            </a:r>
            <a:r>
              <a:rPr lang="ru-RU" dirty="0"/>
              <a:t> </a:t>
            </a:r>
            <a:r>
              <a:rPr lang="ru-RU" dirty="0" err="1"/>
              <a:t>пояснити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привели до </a:t>
            </a:r>
            <a:r>
              <a:rPr lang="ru-RU" dirty="0" err="1"/>
              <a:t>визначеного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, а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виявитися</a:t>
            </a:r>
            <a:r>
              <a:rPr lang="ru-RU" dirty="0"/>
              <a:t> </a:t>
            </a:r>
            <a:r>
              <a:rPr lang="ru-RU" dirty="0" err="1"/>
              <a:t>занадто</a:t>
            </a:r>
            <a:r>
              <a:rPr lang="ru-RU" dirty="0"/>
              <a:t> </a:t>
            </a:r>
            <a:r>
              <a:rPr lang="ru-RU" dirty="0" err="1"/>
              <a:t>втомленою</a:t>
            </a:r>
            <a:r>
              <a:rPr lang="ru-RU" dirty="0"/>
              <a:t>, не </a:t>
            </a:r>
            <a:r>
              <a:rPr lang="ru-RU" dirty="0" err="1"/>
              <a:t>схильною</a:t>
            </a:r>
            <a:r>
              <a:rPr lang="ru-RU" dirty="0"/>
              <a:t> до </a:t>
            </a:r>
            <a:r>
              <a:rPr lang="ru-RU" dirty="0" err="1"/>
              <a:t>пояснень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нездатною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;</a:t>
            </a:r>
          </a:p>
          <a:p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: </a:t>
            </a:r>
            <a:r>
              <a:rPr lang="ru-RU" dirty="0" err="1"/>
              <a:t>експертна</a:t>
            </a:r>
            <a:r>
              <a:rPr lang="ru-RU" dirty="0"/>
              <a:t> система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 як </a:t>
            </a:r>
            <a:r>
              <a:rPr lang="ru-RU" dirty="0" err="1"/>
              <a:t>інтелектуальна</a:t>
            </a:r>
            <a:r>
              <a:rPr lang="ru-RU" dirty="0"/>
              <a:t> </a:t>
            </a:r>
            <a:r>
              <a:rPr lang="ru-RU" dirty="0" err="1"/>
              <a:t>навчальна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, </a:t>
            </a:r>
            <a:r>
              <a:rPr lang="ru-RU" dirty="0" err="1"/>
              <a:t>передаючи</a:t>
            </a:r>
            <a:r>
              <a:rPr lang="ru-RU" dirty="0"/>
              <a:t> </a:t>
            </a:r>
            <a:r>
              <a:rPr lang="ru-RU" dirty="0" err="1"/>
              <a:t>учню</a:t>
            </a:r>
            <a:r>
              <a:rPr lang="ru-RU" dirty="0"/>
              <a:t>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приклади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і </a:t>
            </a:r>
            <a:r>
              <a:rPr lang="ru-RU" dirty="0" err="1"/>
              <a:t>пояснюючи</a:t>
            </a:r>
            <a:r>
              <a:rPr lang="ru-RU" dirty="0"/>
              <a:t>, на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засновані</a:t>
            </a:r>
            <a:r>
              <a:rPr lang="ru-RU" dirty="0"/>
              <a:t> </a:t>
            </a:r>
            <a:r>
              <a:rPr lang="ru-RU" dirty="0" err="1"/>
              <a:t>судження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;</a:t>
            </a:r>
          </a:p>
          <a:p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у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: </a:t>
            </a:r>
            <a:r>
              <a:rPr lang="ru-RU" dirty="0" err="1"/>
              <a:t>експертні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для доступу до баз </a:t>
            </a:r>
            <a:r>
              <a:rPr lang="ru-RU" dirty="0" err="1"/>
              <a:t>даних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інтелектуального</a:t>
            </a:r>
            <a:r>
              <a:rPr lang="ru-RU" dirty="0"/>
              <a:t> способу доступу;</a:t>
            </a:r>
          </a:p>
          <a:p>
            <a:r>
              <a:rPr lang="ru-RU" dirty="0" err="1"/>
              <a:t>формалізація</a:t>
            </a:r>
            <a:r>
              <a:rPr lang="ru-RU" dirty="0"/>
              <a:t> і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: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експертної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-людей </a:t>
            </a:r>
            <a:r>
              <a:rPr lang="ru-RU" dirty="0" err="1"/>
              <a:t>перетворяться</a:t>
            </a:r>
            <a:r>
              <a:rPr lang="ru-RU" dirty="0"/>
              <a:t> в </a:t>
            </a:r>
            <a:r>
              <a:rPr lang="ru-RU" dirty="0" err="1"/>
              <a:t>явну</a:t>
            </a:r>
            <a:r>
              <a:rPr lang="ru-RU" dirty="0"/>
              <a:t> форму для </a:t>
            </a:r>
            <a:r>
              <a:rPr lang="ru-RU" dirty="0" err="1"/>
              <a:t>введення</a:t>
            </a:r>
            <a:r>
              <a:rPr lang="ru-RU" dirty="0"/>
              <a:t> в </a:t>
            </a:r>
            <a:r>
              <a:rPr lang="ru-RU" dirty="0" err="1"/>
              <a:t>комп’ютер</a:t>
            </a:r>
            <a:r>
              <a:rPr lang="ru-RU" dirty="0"/>
              <a:t>,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вони </a:t>
            </a:r>
            <a:r>
              <a:rPr lang="ru-RU" dirty="0" err="1"/>
              <a:t>стають</a:t>
            </a:r>
            <a:r>
              <a:rPr lang="ru-RU" dirty="0"/>
              <a:t> явно </a:t>
            </a:r>
            <a:r>
              <a:rPr lang="ru-RU" dirty="0" err="1"/>
              <a:t>відомими</a:t>
            </a:r>
            <a:r>
              <a:rPr lang="ru-RU" dirty="0"/>
              <a:t> і </a:t>
            </a:r>
            <a:r>
              <a:rPr lang="ru-RU" dirty="0" err="1"/>
              <a:t>з’являється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перевіряти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на </a:t>
            </a:r>
            <a:r>
              <a:rPr lang="ru-RU" dirty="0" err="1"/>
              <a:t>правильність</a:t>
            </a:r>
            <a:r>
              <a:rPr lang="ru-RU" dirty="0"/>
              <a:t>, </a:t>
            </a:r>
            <a:r>
              <a:rPr lang="ru-RU" dirty="0" err="1"/>
              <a:t>несуперечність</a:t>
            </a:r>
            <a:r>
              <a:rPr lang="ru-RU" dirty="0"/>
              <a:t> і </a:t>
            </a:r>
            <a:r>
              <a:rPr lang="ru-RU" dirty="0" err="1"/>
              <a:t>повноту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3857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Недоліки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5915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експертні</a:t>
            </a:r>
            <a:r>
              <a:rPr lang="ru-RU" dirty="0" smtClean="0"/>
              <a:t> </a:t>
            </a:r>
            <a:r>
              <a:rPr lang="ru-RU" dirty="0" err="1"/>
              <a:t>системи</a:t>
            </a:r>
            <a:r>
              <a:rPr lang="ru-RU" dirty="0"/>
              <a:t> погано </a:t>
            </a:r>
            <a:r>
              <a:rPr lang="ru-RU" dirty="0" err="1"/>
              <a:t>вміють</a:t>
            </a:r>
            <a:r>
              <a:rPr lang="ru-RU" dirty="0"/>
              <a:t>: </a:t>
            </a:r>
            <a:r>
              <a:rPr lang="ru-RU" dirty="0" err="1"/>
              <a:t>подавати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про </a:t>
            </a:r>
            <a:r>
              <a:rPr lang="ru-RU" dirty="0" err="1"/>
              <a:t>часові</a:t>
            </a:r>
            <a:r>
              <a:rPr lang="ru-RU" dirty="0"/>
              <a:t> та </a:t>
            </a:r>
            <a:r>
              <a:rPr lang="ru-RU" dirty="0" err="1"/>
              <a:t>просторові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, </a:t>
            </a:r>
            <a:r>
              <a:rPr lang="ru-RU" dirty="0" err="1"/>
              <a:t>розмірковувати</a:t>
            </a:r>
            <a:r>
              <a:rPr lang="ru-RU" dirty="0"/>
              <a:t>, </a:t>
            </a:r>
            <a:r>
              <a:rPr lang="ru-RU" dirty="0" err="1"/>
              <a:t>виходячи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здорового </a:t>
            </a:r>
            <a:r>
              <a:rPr lang="ru-RU" dirty="0" err="1"/>
              <a:t>глузду</a:t>
            </a:r>
            <a:r>
              <a:rPr lang="ru-RU" dirty="0"/>
              <a:t>, </a:t>
            </a:r>
            <a:r>
              <a:rPr lang="ru-RU" dirty="0" err="1"/>
              <a:t>розпізнавати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, </a:t>
            </a:r>
            <a:r>
              <a:rPr lang="ru-RU" dirty="0" err="1"/>
              <a:t>працювати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суперечливими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r>
              <a:rPr lang="ru-RU" dirty="0"/>
              <a:t>;</a:t>
            </a:r>
          </a:p>
          <a:p>
            <a:r>
              <a:rPr lang="ru-RU" dirty="0" err="1"/>
              <a:t>інструментальні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погано </a:t>
            </a:r>
            <a:r>
              <a:rPr lang="ru-RU" dirty="0" err="1"/>
              <a:t>вміють</a:t>
            </a:r>
            <a:r>
              <a:rPr lang="ru-RU" dirty="0"/>
              <a:t>: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уточнювати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працювати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змішаними</a:t>
            </a:r>
            <a:r>
              <a:rPr lang="ru-RU" dirty="0"/>
              <a:t> схемами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;</a:t>
            </a:r>
          </a:p>
          <a:p>
            <a:r>
              <a:rPr lang="ru-RU" dirty="0" err="1"/>
              <a:t>побудова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не </a:t>
            </a:r>
            <a:r>
              <a:rPr lang="ru-RU" dirty="0" err="1"/>
              <a:t>під</a:t>
            </a:r>
            <a:r>
              <a:rPr lang="ru-RU" dirty="0"/>
              <a:t> силу </a:t>
            </a:r>
            <a:r>
              <a:rPr lang="ru-RU" dirty="0" err="1"/>
              <a:t>кінцевому</a:t>
            </a:r>
            <a:r>
              <a:rPr lang="ru-RU" dirty="0"/>
              <a:t> </a:t>
            </a:r>
            <a:r>
              <a:rPr lang="ru-RU" dirty="0" err="1"/>
              <a:t>користувачу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експертними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r>
              <a:rPr lang="ru-RU" dirty="0"/>
              <a:t> про </a:t>
            </a:r>
            <a:r>
              <a:rPr lang="ru-RU" dirty="0" err="1"/>
              <a:t>проблемну</a:t>
            </a:r>
            <a:r>
              <a:rPr lang="ru-RU" dirty="0"/>
              <a:t> область;</a:t>
            </a:r>
          </a:p>
          <a:p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людини-експерта</a:t>
            </a:r>
            <a:r>
              <a:rPr lang="ru-RU" dirty="0"/>
              <a:t> з </a:t>
            </a:r>
            <a:r>
              <a:rPr lang="ru-RU" dirty="0" err="1"/>
              <a:t>проблемної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носієм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; </a:t>
            </a:r>
            <a:r>
              <a:rPr lang="ru-RU" dirty="0" err="1"/>
              <a:t>неможливість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відмовлення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експерта-людини</a:t>
            </a:r>
            <a:r>
              <a:rPr lang="ru-RU" dirty="0"/>
              <a:t>;</a:t>
            </a:r>
          </a:p>
          <a:p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труднощі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експерта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спеціалістом-когнітологом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шляхом </a:t>
            </a:r>
            <a:r>
              <a:rPr lang="ru-RU" dirty="0" err="1"/>
              <a:t>діалогу</a:t>
            </a:r>
            <a:r>
              <a:rPr lang="ru-RU" dirty="0"/>
              <a:t> з </a:t>
            </a:r>
            <a:r>
              <a:rPr lang="ru-RU" dirty="0" err="1"/>
              <a:t>експертом</a:t>
            </a:r>
            <a:r>
              <a:rPr lang="ru-RU" dirty="0"/>
              <a:t> </a:t>
            </a:r>
            <a:r>
              <a:rPr lang="ru-RU" dirty="0" err="1"/>
              <a:t>оформляє</a:t>
            </a:r>
            <a:r>
              <a:rPr lang="ru-RU" dirty="0"/>
              <a:t>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експерта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в </a:t>
            </a:r>
            <a:r>
              <a:rPr lang="ru-RU" dirty="0" err="1"/>
              <a:t>обраному</a:t>
            </a:r>
            <a:r>
              <a:rPr lang="ru-RU" dirty="0"/>
              <a:t> </a:t>
            </a:r>
            <a:r>
              <a:rPr lang="ru-RU" dirty="0" err="1"/>
              <a:t>формалізмі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;</a:t>
            </a:r>
          </a:p>
          <a:p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переробки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інструментарію</a:t>
            </a:r>
            <a:r>
              <a:rPr lang="ru-RU" dirty="0"/>
              <a:t>, у </a:t>
            </a:r>
            <a:r>
              <a:rPr lang="ru-RU" dirty="0" err="1"/>
              <a:t>випадку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наявна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експертної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та /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використовувана</a:t>
            </a:r>
            <a:r>
              <a:rPr lang="ru-RU" dirty="0"/>
              <a:t> нею модель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погано </a:t>
            </a:r>
            <a:r>
              <a:rPr lang="ru-RU" dirty="0" err="1"/>
              <a:t>підходять</a:t>
            </a:r>
            <a:r>
              <a:rPr lang="ru-RU" dirty="0"/>
              <a:t> для </a:t>
            </a:r>
            <a:r>
              <a:rPr lang="ru-RU" dirty="0" err="1"/>
              <a:t>обраної</a:t>
            </a:r>
            <a:r>
              <a:rPr lang="ru-RU" dirty="0"/>
              <a:t> </a:t>
            </a:r>
            <a:r>
              <a:rPr lang="ru-RU" dirty="0" err="1"/>
              <a:t>проблемної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</a:t>
            </a:r>
            <a:r>
              <a:rPr lang="ru-RU" dirty="0" err="1"/>
              <a:t>задачі</a:t>
            </a:r>
            <a:r>
              <a:rPr lang="ru-RU" dirty="0"/>
              <a:t>;</a:t>
            </a:r>
          </a:p>
          <a:p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витягу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з </a:t>
            </a:r>
            <a:r>
              <a:rPr lang="ru-RU" dirty="0" err="1"/>
              <a:t>експерта</a:t>
            </a:r>
            <a:r>
              <a:rPr lang="ru-RU" dirty="0"/>
              <a:t>,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формалізації</a:t>
            </a:r>
            <a:r>
              <a:rPr lang="ru-RU" dirty="0"/>
              <a:t>, </a:t>
            </a:r>
            <a:r>
              <a:rPr lang="ru-RU" dirty="0" err="1"/>
              <a:t>перевірки</a:t>
            </a:r>
            <a:r>
              <a:rPr lang="ru-RU" dirty="0"/>
              <a:t> на </a:t>
            </a:r>
            <a:r>
              <a:rPr lang="ru-RU" dirty="0" err="1"/>
              <a:t>несуперечність</a:t>
            </a:r>
            <a:r>
              <a:rPr lang="ru-RU" dirty="0"/>
              <a:t> і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протиріч</a:t>
            </a:r>
            <a:r>
              <a:rPr lang="ru-RU" dirty="0"/>
              <a:t>.</a:t>
            </a:r>
          </a:p>
          <a:p>
            <a:r>
              <a:rPr lang="ru-RU" dirty="0"/>
              <a:t>Головна </a:t>
            </a:r>
            <a:r>
              <a:rPr lang="ru-RU" dirty="0" err="1"/>
              <a:t>відмінність</a:t>
            </a:r>
            <a:r>
              <a:rPr lang="ru-RU" dirty="0"/>
              <a:t> ІС і ЕС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програмних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(БЗ), 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зрозумілій</a:t>
            </a:r>
            <a:r>
              <a:rPr lang="ru-RU" dirty="0"/>
              <a:t> </a:t>
            </a:r>
            <a:r>
              <a:rPr lang="ru-RU" dirty="0" err="1"/>
              <a:t>фахівцям</a:t>
            </a:r>
            <a:r>
              <a:rPr lang="ru-RU" dirty="0"/>
              <a:t> </a:t>
            </a:r>
            <a:r>
              <a:rPr lang="ru-RU" dirty="0" err="1"/>
              <a:t>предметної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і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змінені</a:t>
            </a:r>
            <a:r>
              <a:rPr lang="ru-RU" dirty="0"/>
              <a:t> і </a:t>
            </a:r>
            <a:r>
              <a:rPr lang="ru-RU" dirty="0" err="1"/>
              <a:t>доповнені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зрозумілій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і є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- МПЗ.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571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експертні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754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CLIPS —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,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</a:t>
            </a:r>
          </a:p>
          <a:p>
            <a:pPr algn="just"/>
            <a:r>
              <a:rPr lang="en-US" dirty="0" err="1"/>
              <a:t>Dendral</a:t>
            </a:r>
            <a:r>
              <a:rPr lang="en-US" dirty="0"/>
              <a:t> —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мас-спектрометрії</a:t>
            </a:r>
            <a:endParaRPr lang="ru-RU" dirty="0"/>
          </a:p>
          <a:p>
            <a:pPr algn="just"/>
            <a:r>
              <a:rPr lang="en-US" dirty="0" err="1"/>
              <a:t>Dipmeter</a:t>
            </a:r>
            <a:r>
              <a:rPr lang="en-US" dirty="0"/>
              <a:t> Advisor —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нафти</a:t>
            </a:r>
            <a:endParaRPr lang="ru-RU" dirty="0"/>
          </a:p>
          <a:p>
            <a:pPr algn="just"/>
            <a:r>
              <a:rPr lang="en-US" dirty="0"/>
              <a:t>Jess — </a:t>
            </a:r>
            <a:r>
              <a:rPr lang="ru-RU" dirty="0" err="1"/>
              <a:t>від</a:t>
            </a:r>
            <a:r>
              <a:rPr lang="ru-RU" dirty="0"/>
              <a:t> англ. </a:t>
            </a:r>
            <a:r>
              <a:rPr lang="en-US" dirty="0"/>
              <a:t>Java Expert System Shell,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на </a:t>
            </a:r>
            <a:r>
              <a:rPr lang="en-US" dirty="0"/>
              <a:t>Java. </a:t>
            </a:r>
            <a:r>
              <a:rPr lang="ru-RU" dirty="0" err="1"/>
              <a:t>Рушій</a:t>
            </a:r>
            <a:r>
              <a:rPr lang="ru-RU" dirty="0"/>
              <a:t> </a:t>
            </a:r>
            <a:r>
              <a:rPr lang="en-US" dirty="0"/>
              <a:t>CLIPS </a:t>
            </a:r>
            <a:r>
              <a:rPr lang="ru-RU" dirty="0" err="1"/>
              <a:t>реалізований</a:t>
            </a:r>
            <a:r>
              <a:rPr lang="ru-RU" dirty="0"/>
              <a:t> на </a:t>
            </a:r>
            <a:r>
              <a:rPr lang="ru-RU" dirty="0" err="1"/>
              <a:t>мові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</a:t>
            </a:r>
            <a:r>
              <a:rPr lang="en-US" dirty="0"/>
              <a:t>Java,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</a:t>
            </a:r>
          </a:p>
          <a:p>
            <a:pPr algn="just"/>
            <a:r>
              <a:rPr lang="en-US" dirty="0"/>
              <a:t>MQL 4 — </a:t>
            </a:r>
            <a:r>
              <a:rPr lang="en-US" dirty="0" err="1"/>
              <a:t>MetaQuotes</a:t>
            </a:r>
            <a:r>
              <a:rPr lang="en-US" dirty="0"/>
              <a:t> Language 4, </a:t>
            </a:r>
            <a:r>
              <a:rPr lang="ru-RU" dirty="0" err="1"/>
              <a:t>спеціалізована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для </a:t>
            </a:r>
            <a:r>
              <a:rPr lang="ru-RU" dirty="0" err="1"/>
              <a:t>опису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endParaRPr lang="ru-RU" dirty="0"/>
          </a:p>
          <a:p>
            <a:pPr algn="just"/>
            <a:r>
              <a:rPr lang="en-US" dirty="0" err="1"/>
              <a:t>Mycin</a:t>
            </a:r>
            <a:r>
              <a:rPr lang="en-US" dirty="0"/>
              <a:t> — </a:t>
            </a:r>
            <a:r>
              <a:rPr lang="ru-RU" dirty="0" err="1"/>
              <a:t>діагностика</a:t>
            </a:r>
            <a:r>
              <a:rPr lang="ru-RU" dirty="0"/>
              <a:t> </a:t>
            </a:r>
            <a:r>
              <a:rPr lang="ru-RU" dirty="0" err="1"/>
              <a:t>інфекційних</a:t>
            </a:r>
            <a:r>
              <a:rPr lang="ru-RU" dirty="0"/>
              <a:t> хвороб </a:t>
            </a:r>
            <a:r>
              <a:rPr lang="ru-RU" dirty="0" err="1"/>
              <a:t>крові</a:t>
            </a:r>
            <a:r>
              <a:rPr lang="ru-RU" dirty="0"/>
              <a:t> та </a:t>
            </a:r>
            <a:r>
              <a:rPr lang="ru-RU" dirty="0" err="1"/>
              <a:t>рекомендація</a:t>
            </a:r>
            <a:r>
              <a:rPr lang="ru-RU" dirty="0"/>
              <a:t> </a:t>
            </a:r>
            <a:r>
              <a:rPr lang="ru-RU" dirty="0" err="1"/>
              <a:t>антибіотиків</a:t>
            </a:r>
            <a:endParaRPr lang="ru-RU" dirty="0"/>
          </a:p>
          <a:p>
            <a:pPr algn="just"/>
            <a:r>
              <a:rPr lang="en-US" dirty="0"/>
              <a:t>Prolog —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,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</a:t>
            </a:r>
          </a:p>
          <a:p>
            <a:pPr algn="just"/>
            <a:r>
              <a:rPr lang="en-US" dirty="0"/>
              <a:t>R1 (</a:t>
            </a:r>
            <a:r>
              <a:rPr lang="ru-RU" dirty="0" err="1"/>
              <a:t>експертна</a:t>
            </a:r>
            <a:r>
              <a:rPr lang="ru-RU" dirty="0"/>
              <a:t> система)/</a:t>
            </a:r>
            <a:r>
              <a:rPr lang="en-US" dirty="0" err="1"/>
              <a:t>XCon</a:t>
            </a:r>
            <a:r>
              <a:rPr lang="en-US" dirty="0"/>
              <a:t> — </a:t>
            </a:r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замовлень</a:t>
            </a:r>
            <a:endParaRPr lang="ru-RU" dirty="0"/>
          </a:p>
          <a:p>
            <a:pPr algn="just"/>
            <a:r>
              <a:rPr lang="en-US" dirty="0"/>
              <a:t>SHINE Real-time Expert System — </a:t>
            </a:r>
            <a:r>
              <a:rPr lang="ru-RU" dirty="0" err="1"/>
              <a:t>від</a:t>
            </a:r>
            <a:r>
              <a:rPr lang="ru-RU" dirty="0"/>
              <a:t> англ. </a:t>
            </a:r>
            <a:r>
              <a:rPr lang="en-US" dirty="0"/>
              <a:t>Spacecraft Health </a:t>
            </a:r>
            <a:r>
              <a:rPr lang="en-US" dirty="0" err="1"/>
              <a:t>INference</a:t>
            </a:r>
            <a:r>
              <a:rPr lang="en-US" dirty="0"/>
              <a:t> Engine, </a:t>
            </a:r>
            <a:r>
              <a:rPr lang="ru-RU" dirty="0" err="1"/>
              <a:t>рушій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 стан і </a:t>
            </a:r>
            <a:r>
              <a:rPr lang="ru-RU" dirty="0" err="1"/>
              <a:t>безпеку</a:t>
            </a:r>
            <a:r>
              <a:rPr lang="ru-RU" dirty="0"/>
              <a:t> </a:t>
            </a:r>
            <a:r>
              <a:rPr lang="ru-RU" dirty="0" err="1"/>
              <a:t>космічного</a:t>
            </a:r>
            <a:r>
              <a:rPr lang="ru-RU" dirty="0"/>
              <a:t> корабля</a:t>
            </a:r>
          </a:p>
          <a:p>
            <a:pPr algn="just"/>
            <a:r>
              <a:rPr lang="en-US" dirty="0"/>
              <a:t>STD Wizard — </a:t>
            </a:r>
            <a:r>
              <a:rPr lang="ru-RU" dirty="0" err="1"/>
              <a:t>експертна</a:t>
            </a:r>
            <a:r>
              <a:rPr lang="ru-RU" dirty="0"/>
              <a:t> система для </a:t>
            </a:r>
            <a:r>
              <a:rPr lang="ru-RU" dirty="0" err="1"/>
              <a:t>рекомендації</a:t>
            </a:r>
            <a:r>
              <a:rPr lang="ru-RU" dirty="0"/>
              <a:t> та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аналізів</a:t>
            </a:r>
            <a:r>
              <a:rPr lang="ru-RU" dirty="0"/>
              <a:t> (</a:t>
            </a:r>
            <a:r>
              <a:rPr lang="ru-RU" dirty="0" err="1"/>
              <a:t>діагностики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843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Режим функціонування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566153"/>
            <a:ext cx="9601200" cy="3404681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Система </a:t>
            </a:r>
            <a:r>
              <a:rPr lang="ru-RU" dirty="0" err="1"/>
              <a:t>функціонує</a:t>
            </a:r>
            <a:r>
              <a:rPr lang="ru-RU" dirty="0"/>
              <a:t> в </a:t>
            </a:r>
            <a:r>
              <a:rPr lang="ru-RU" dirty="0" err="1"/>
              <a:t>наступному</a:t>
            </a:r>
            <a:r>
              <a:rPr lang="ru-RU" dirty="0"/>
              <a:t> </a:t>
            </a:r>
            <a:r>
              <a:rPr lang="ru-RU" dirty="0" err="1"/>
              <a:t>циклічному</a:t>
            </a:r>
            <a:r>
              <a:rPr lang="ru-RU" dirty="0"/>
              <a:t> </a:t>
            </a:r>
            <a:r>
              <a:rPr lang="ru-RU" dirty="0" err="1"/>
              <a:t>режимі</a:t>
            </a:r>
            <a:r>
              <a:rPr lang="ru-RU" dirty="0"/>
              <a:t>: </a:t>
            </a:r>
            <a:r>
              <a:rPr lang="ru-RU" dirty="0" err="1"/>
              <a:t>вибір</a:t>
            </a:r>
            <a:r>
              <a:rPr lang="ru-RU" dirty="0"/>
              <a:t> (запит)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аналізів</a:t>
            </a:r>
            <a:r>
              <a:rPr lang="ru-RU" dirty="0"/>
              <a:t>, </a:t>
            </a:r>
            <a:r>
              <a:rPr lang="ru-RU" dirty="0" err="1"/>
              <a:t>спостереження</a:t>
            </a:r>
            <a:r>
              <a:rPr lang="ru-RU" dirty="0"/>
              <a:t>, </a:t>
            </a:r>
            <a:r>
              <a:rPr lang="ru-RU" dirty="0" err="1"/>
              <a:t>інтерпретація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,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висунення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правил </a:t>
            </a:r>
            <a:r>
              <a:rPr lang="ru-RU" dirty="0" err="1"/>
              <a:t>тимчасових</a:t>
            </a:r>
            <a:r>
              <a:rPr lang="ru-RU" dirty="0"/>
              <a:t> </a:t>
            </a:r>
            <a:r>
              <a:rPr lang="ru-RU" dirty="0" err="1"/>
              <a:t>гіпотез</a:t>
            </a:r>
            <a:r>
              <a:rPr lang="ru-RU" dirty="0"/>
              <a:t> і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наступної</a:t>
            </a:r>
            <a:r>
              <a:rPr lang="ru-RU" dirty="0"/>
              <a:t> </a:t>
            </a:r>
            <a:r>
              <a:rPr lang="ru-RU" dirty="0" err="1"/>
              <a:t>порції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аналізів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продовжується</a:t>
            </a:r>
            <a:r>
              <a:rPr lang="ru-RU" dirty="0"/>
              <a:t> до тих </a:t>
            </a:r>
            <a:r>
              <a:rPr lang="ru-RU" dirty="0" err="1"/>
              <a:t>пір</a:t>
            </a:r>
            <a:r>
              <a:rPr lang="ru-RU" dirty="0"/>
              <a:t>, </a:t>
            </a:r>
            <a:r>
              <a:rPr lang="ru-RU" dirty="0" err="1"/>
              <a:t>поки</a:t>
            </a:r>
            <a:r>
              <a:rPr lang="ru-RU" dirty="0"/>
              <a:t> не </a:t>
            </a:r>
            <a:r>
              <a:rPr lang="ru-RU" dirty="0" err="1"/>
              <a:t>надійде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, </a:t>
            </a:r>
            <a:r>
              <a:rPr lang="ru-RU" dirty="0" err="1"/>
              <a:t>достатня</a:t>
            </a:r>
            <a:r>
              <a:rPr lang="ru-RU" dirty="0"/>
              <a:t> для остаточного </a:t>
            </a:r>
            <a:r>
              <a:rPr lang="ru-RU" dirty="0" err="1"/>
              <a:t>висновку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Простіші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засновані</a:t>
            </a:r>
            <a:r>
              <a:rPr lang="ru-RU" dirty="0"/>
              <a:t> на </a:t>
            </a:r>
            <a:r>
              <a:rPr lang="ru-RU" dirty="0" err="1"/>
              <a:t>знаннях</a:t>
            </a:r>
            <a:r>
              <a:rPr lang="ru-RU" dirty="0"/>
              <a:t>, </a:t>
            </a:r>
            <a:r>
              <a:rPr lang="ru-RU" dirty="0" err="1"/>
              <a:t>функціонують</a:t>
            </a:r>
            <a:r>
              <a:rPr lang="ru-RU" dirty="0"/>
              <a:t> в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ru-RU" dirty="0" err="1"/>
              <a:t>діалогу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ru-RU" dirty="0" err="1"/>
              <a:t>консультації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запуску система </a:t>
            </a:r>
            <a:r>
              <a:rPr lang="ru-RU" dirty="0" err="1"/>
              <a:t>задає</a:t>
            </a:r>
            <a:r>
              <a:rPr lang="ru-RU" dirty="0"/>
              <a:t> </a:t>
            </a:r>
            <a:r>
              <a:rPr lang="ru-RU" dirty="0" err="1"/>
              <a:t>користувачеві</a:t>
            </a:r>
            <a:r>
              <a:rPr lang="ru-RU" dirty="0"/>
              <a:t> ряд </a:t>
            </a:r>
            <a:r>
              <a:rPr lang="ru-RU" dirty="0" err="1"/>
              <a:t>питань</a:t>
            </a:r>
            <a:r>
              <a:rPr lang="ru-RU" dirty="0"/>
              <a:t> про </a:t>
            </a:r>
            <a:r>
              <a:rPr lang="ru-RU" dirty="0" err="1"/>
              <a:t>розв'язуваної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"так" </a:t>
            </a:r>
            <a:r>
              <a:rPr lang="ru-RU" dirty="0" err="1"/>
              <a:t>чи</a:t>
            </a:r>
            <a:r>
              <a:rPr lang="ru-RU" dirty="0"/>
              <a:t> "</a:t>
            </a:r>
            <a:r>
              <a:rPr lang="ru-RU" dirty="0" err="1"/>
              <a:t>ні</a:t>
            </a:r>
            <a:r>
              <a:rPr lang="ru-RU" dirty="0"/>
              <a:t>". </a:t>
            </a:r>
            <a:r>
              <a:rPr lang="ru-RU" dirty="0" err="1"/>
              <a:t>Відповіді</a:t>
            </a:r>
            <a:r>
              <a:rPr lang="ru-RU" dirty="0"/>
              <a:t> </a:t>
            </a:r>
            <a:r>
              <a:rPr lang="ru-RU" dirty="0" err="1"/>
              <a:t>служать</a:t>
            </a:r>
            <a:r>
              <a:rPr lang="ru-RU" dirty="0"/>
              <a:t> для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,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виведено</a:t>
            </a:r>
            <a:r>
              <a:rPr lang="ru-RU" dirty="0"/>
              <a:t> </a:t>
            </a:r>
            <a:r>
              <a:rPr lang="ru-RU" dirty="0" err="1"/>
              <a:t>остаточний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2652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 будь-</a:t>
            </a:r>
            <a:r>
              <a:rPr lang="ru-RU" dirty="0" err="1"/>
              <a:t>який</a:t>
            </a:r>
            <a:r>
              <a:rPr lang="ru-RU" dirty="0"/>
              <a:t> момент часу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три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структуровані</a:t>
            </a:r>
            <a:r>
              <a:rPr lang="ru-RU" dirty="0"/>
              <a:t> </a:t>
            </a:r>
            <a:r>
              <a:rPr lang="ru-RU" dirty="0" err="1"/>
              <a:t>статичні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про </a:t>
            </a:r>
            <a:r>
              <a:rPr lang="ru-RU" dirty="0" err="1"/>
              <a:t>предметну</a:t>
            </a:r>
            <a:r>
              <a:rPr lang="ru-RU" dirty="0"/>
              <a:t> область, </a:t>
            </a:r>
            <a:r>
              <a:rPr lang="ru-RU" dirty="0" err="1"/>
              <a:t>після</a:t>
            </a:r>
            <a:r>
              <a:rPr lang="ru-RU" dirty="0"/>
              <a:t> того як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виявлені</a:t>
            </a:r>
            <a:r>
              <a:rPr lang="ru-RU" dirty="0"/>
              <a:t>, вони </a:t>
            </a:r>
            <a:r>
              <a:rPr lang="ru-RU" dirty="0" err="1"/>
              <a:t>вже</a:t>
            </a:r>
            <a:r>
              <a:rPr lang="ru-RU" dirty="0"/>
              <a:t> не </a:t>
            </a:r>
            <a:r>
              <a:rPr lang="ru-RU" dirty="0" err="1"/>
              <a:t>змінюються</a:t>
            </a:r>
            <a:r>
              <a:rPr lang="ru-RU" dirty="0"/>
              <a:t>;</a:t>
            </a:r>
          </a:p>
          <a:p>
            <a:r>
              <a:rPr lang="ru-RU" dirty="0"/>
              <a:t>– </a:t>
            </a:r>
            <a:r>
              <a:rPr lang="ru-RU" dirty="0" err="1"/>
              <a:t>структуровані</a:t>
            </a:r>
            <a:r>
              <a:rPr lang="ru-RU" dirty="0"/>
              <a:t> </a:t>
            </a:r>
            <a:r>
              <a:rPr lang="ru-RU" dirty="0" err="1"/>
              <a:t>динамічні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– </a:t>
            </a:r>
            <a:r>
              <a:rPr lang="ru-RU" dirty="0" err="1"/>
              <a:t>змінні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про </a:t>
            </a:r>
            <a:r>
              <a:rPr lang="ru-RU" dirty="0" err="1"/>
              <a:t>предметну</a:t>
            </a:r>
            <a:r>
              <a:rPr lang="ru-RU" dirty="0"/>
              <a:t> область; вони </a:t>
            </a:r>
            <a:r>
              <a:rPr lang="ru-RU" dirty="0" err="1"/>
              <a:t>оновлюються</a:t>
            </a:r>
            <a:r>
              <a:rPr lang="ru-RU" dirty="0"/>
              <a:t> у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</a:t>
            </a:r>
          </a:p>
          <a:p>
            <a:r>
              <a:rPr lang="ru-RU" dirty="0"/>
              <a:t>–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для </a:t>
            </a:r>
            <a:r>
              <a:rPr lang="ru-RU" dirty="0" err="1"/>
              <a:t>вирішення</a:t>
            </a:r>
            <a:r>
              <a:rPr lang="ru-RU" dirty="0"/>
              <a:t> конкретного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консультації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2921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Нейронні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особливо </a:t>
            </a:r>
            <a:r>
              <a:rPr lang="ru-RU" dirty="0" err="1"/>
              <a:t>ефективні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проаналізувати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для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при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видачу</a:t>
            </a:r>
            <a:r>
              <a:rPr lang="ru-RU" dirty="0"/>
              <a:t> кредиту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переглянути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з </a:t>
            </a:r>
            <a:r>
              <a:rPr lang="ru-RU" dirty="0" err="1"/>
              <a:t>минулого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з </a:t>
            </a:r>
            <a:r>
              <a:rPr lang="ru-RU" dirty="0" err="1"/>
              <a:t>відповідями</a:t>
            </a:r>
            <a:r>
              <a:rPr lang="ru-RU" dirty="0"/>
              <a:t> так / </a:t>
            </a:r>
            <a:r>
              <a:rPr lang="ru-RU" dirty="0" err="1"/>
              <a:t>ні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b="1" dirty="0" err="1"/>
              <a:t>Області</a:t>
            </a:r>
            <a:r>
              <a:rPr lang="ru-RU" b="1" dirty="0"/>
              <a:t> </a:t>
            </a:r>
            <a:r>
              <a:rPr lang="ru-RU" b="1" dirty="0" err="1"/>
              <a:t>застосування</a:t>
            </a:r>
            <a:r>
              <a:rPr lang="ru-RU" b="1" dirty="0"/>
              <a:t> </a:t>
            </a:r>
            <a:r>
              <a:rPr lang="ru-RU" b="1" dirty="0" err="1"/>
              <a:t>нейронних</a:t>
            </a:r>
            <a:r>
              <a:rPr lang="ru-RU" b="1" dirty="0"/>
              <a:t> мереж в </a:t>
            </a:r>
            <a:r>
              <a:rPr lang="ru-RU" b="1" dirty="0" err="1"/>
              <a:t>сфері</a:t>
            </a:r>
            <a:r>
              <a:rPr lang="ru-RU" b="1" dirty="0"/>
              <a:t> </a:t>
            </a:r>
            <a:r>
              <a:rPr lang="ru-RU" b="1" dirty="0" err="1"/>
              <a:t>економічної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: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при </a:t>
            </a:r>
            <a:r>
              <a:rPr lang="ru-RU" dirty="0" err="1"/>
              <a:t>сплаті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аналіз</a:t>
            </a:r>
            <a:r>
              <a:rPr lang="ru-RU" dirty="0"/>
              <a:t> ринку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</a:t>
            </a:r>
            <a:r>
              <a:rPr lang="ru-RU" dirty="0" err="1"/>
              <a:t>пророкування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валют;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того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 на ринку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аеролініямі</a:t>
            </a:r>
            <a:r>
              <a:rPr lang="ru-RU" dirty="0"/>
              <a:t>: </a:t>
            </a:r>
            <a:r>
              <a:rPr lang="ru-RU" dirty="0" err="1"/>
              <a:t>заповнення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і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розкладу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кандидатів</a:t>
            </a:r>
            <a:r>
              <a:rPr lang="ru-RU" dirty="0"/>
              <a:t> на посаду;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оптимальний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справжності</a:t>
            </a:r>
            <a:r>
              <a:rPr lang="ru-RU" dirty="0"/>
              <a:t> </a:t>
            </a:r>
            <a:r>
              <a:rPr lang="ru-RU" dirty="0" err="1"/>
              <a:t>підпису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41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Експертна</a:t>
            </a:r>
            <a:r>
              <a:rPr lang="ru-RU" dirty="0"/>
              <a:t> система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78604"/>
            <a:ext cx="10457234" cy="51459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err="1"/>
              <a:t>Експертна</a:t>
            </a:r>
            <a:r>
              <a:rPr lang="ru-RU" sz="3200" dirty="0"/>
              <a:t> система (ЕС) –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smtClean="0"/>
              <a:t>ІС</a:t>
            </a:r>
            <a:r>
              <a:rPr lang="ru-RU" sz="3200" dirty="0"/>
              <a:t>, </a:t>
            </a:r>
            <a:r>
              <a:rPr lang="ru-RU" sz="3200" dirty="0" err="1"/>
              <a:t>призначена</a:t>
            </a:r>
            <a:r>
              <a:rPr lang="ru-RU" sz="3200" dirty="0"/>
              <a:t> для </a:t>
            </a:r>
            <a:r>
              <a:rPr lang="ru-RU" sz="3200" dirty="0" err="1"/>
              <a:t>вирішення</a:t>
            </a:r>
            <a:r>
              <a:rPr lang="ru-RU" sz="3200" dirty="0"/>
              <a:t> слабо </a:t>
            </a:r>
            <a:r>
              <a:rPr lang="ru-RU" sz="3200" dirty="0" err="1"/>
              <a:t>формалізованих</a:t>
            </a:r>
            <a:r>
              <a:rPr lang="ru-RU" sz="3200" dirty="0"/>
              <a:t> задач на </a:t>
            </a:r>
            <a:r>
              <a:rPr lang="ru-RU" sz="3200" dirty="0" err="1"/>
              <a:t>основі</a:t>
            </a:r>
            <a:r>
              <a:rPr lang="ru-RU" sz="3200" dirty="0"/>
              <a:t> </a:t>
            </a:r>
            <a:r>
              <a:rPr lang="ru-RU" sz="3200" dirty="0" err="1"/>
              <a:t>накопиченого</a:t>
            </a:r>
            <a:r>
              <a:rPr lang="ru-RU" sz="3200" dirty="0"/>
              <a:t> в </a:t>
            </a:r>
            <a:r>
              <a:rPr lang="ru-RU" sz="3200" dirty="0" err="1"/>
              <a:t>базі</a:t>
            </a:r>
            <a:r>
              <a:rPr lang="ru-RU" sz="3200" dirty="0"/>
              <a:t> </a:t>
            </a:r>
            <a:r>
              <a:rPr lang="ru-RU" sz="3200" dirty="0" err="1"/>
              <a:t>знань</a:t>
            </a:r>
            <a:r>
              <a:rPr lang="ru-RU" sz="3200" dirty="0"/>
              <a:t> </a:t>
            </a:r>
            <a:r>
              <a:rPr lang="ru-RU" sz="3200" dirty="0" err="1"/>
              <a:t>досвіду</a:t>
            </a:r>
            <a:r>
              <a:rPr lang="ru-RU" sz="3200" dirty="0"/>
              <a:t> </a:t>
            </a:r>
            <a:r>
              <a:rPr lang="ru-RU" sz="3200" dirty="0" err="1"/>
              <a:t>роботи</a:t>
            </a:r>
            <a:r>
              <a:rPr lang="ru-RU" sz="3200" dirty="0"/>
              <a:t> </a:t>
            </a:r>
            <a:r>
              <a:rPr lang="ru-RU" sz="3200" dirty="0" err="1"/>
              <a:t>експертів</a:t>
            </a:r>
            <a:r>
              <a:rPr lang="ru-RU" sz="3200" dirty="0"/>
              <a:t> в </a:t>
            </a:r>
            <a:r>
              <a:rPr lang="ru-RU" sz="3200" dirty="0" err="1"/>
              <a:t>проблемній</a:t>
            </a:r>
            <a:r>
              <a:rPr lang="ru-RU" sz="3200" dirty="0"/>
              <a:t> </a:t>
            </a:r>
            <a:r>
              <a:rPr lang="ru-RU" sz="3200" dirty="0" err="1"/>
              <a:t>області</a:t>
            </a:r>
            <a:r>
              <a:rPr lang="ru-RU" sz="3200" dirty="0"/>
              <a:t>. Вона </a:t>
            </a:r>
            <a:r>
              <a:rPr lang="ru-RU" sz="3200" dirty="0" err="1"/>
              <a:t>включає</a:t>
            </a:r>
            <a:r>
              <a:rPr lang="ru-RU" sz="3200" dirty="0"/>
              <a:t> базу </a:t>
            </a:r>
            <a:r>
              <a:rPr lang="ru-RU" sz="3200" dirty="0" err="1"/>
              <a:t>знань</a:t>
            </a:r>
            <a:r>
              <a:rPr lang="ru-RU" sz="3200" dirty="0"/>
              <a:t> з набором правил і </a:t>
            </a:r>
            <a:r>
              <a:rPr lang="ru-RU" sz="3200" dirty="0" err="1"/>
              <a:t>механізмом</a:t>
            </a:r>
            <a:r>
              <a:rPr lang="ru-RU" sz="3200" dirty="0"/>
              <a:t> </a:t>
            </a:r>
            <a:r>
              <a:rPr lang="ru-RU" sz="3200" dirty="0" err="1"/>
              <a:t>виводу</a:t>
            </a:r>
            <a:r>
              <a:rPr lang="ru-RU" sz="3200" dirty="0"/>
              <a:t> і </a:t>
            </a:r>
            <a:r>
              <a:rPr lang="ru-RU" sz="3200" dirty="0" err="1"/>
              <a:t>дозволяє</a:t>
            </a:r>
            <a:r>
              <a:rPr lang="ru-RU" sz="3200" dirty="0"/>
              <a:t> на </a:t>
            </a:r>
            <a:r>
              <a:rPr lang="ru-RU" sz="3200" dirty="0" err="1"/>
              <a:t>підставі</a:t>
            </a:r>
            <a:r>
              <a:rPr lang="ru-RU" sz="3200" dirty="0"/>
              <a:t> </a:t>
            </a:r>
            <a:r>
              <a:rPr lang="ru-RU" sz="3200" dirty="0" err="1"/>
              <a:t>наданих</a:t>
            </a:r>
            <a:r>
              <a:rPr lang="ru-RU" sz="3200" dirty="0"/>
              <a:t> </a:t>
            </a:r>
            <a:r>
              <a:rPr lang="ru-RU" sz="3200" dirty="0" err="1"/>
              <a:t>користувачем</a:t>
            </a:r>
            <a:r>
              <a:rPr lang="ru-RU" sz="3200" dirty="0"/>
              <a:t> </a:t>
            </a:r>
            <a:r>
              <a:rPr lang="ru-RU" sz="3200" dirty="0" err="1"/>
              <a:t>фактів</a:t>
            </a:r>
            <a:r>
              <a:rPr lang="ru-RU" sz="3200" dirty="0"/>
              <a:t> </a:t>
            </a:r>
            <a:r>
              <a:rPr lang="ru-RU" sz="3200" dirty="0" err="1"/>
              <a:t>розпізнати</a:t>
            </a:r>
            <a:r>
              <a:rPr lang="ru-RU" sz="3200" dirty="0"/>
              <a:t> </a:t>
            </a:r>
            <a:r>
              <a:rPr lang="ru-RU" sz="3200" dirty="0" err="1"/>
              <a:t>ситуацію</a:t>
            </a:r>
            <a:r>
              <a:rPr lang="ru-RU" sz="3200" dirty="0"/>
              <a:t>, </a:t>
            </a:r>
            <a:r>
              <a:rPr lang="ru-RU" sz="3200" dirty="0" err="1"/>
              <a:t>поставити</a:t>
            </a:r>
            <a:r>
              <a:rPr lang="ru-RU" sz="3200" dirty="0"/>
              <a:t> </a:t>
            </a:r>
            <a:r>
              <a:rPr lang="ru-RU" sz="3200" dirty="0" err="1"/>
              <a:t>діагноз</a:t>
            </a:r>
            <a:r>
              <a:rPr lang="ru-RU" sz="3200" dirty="0"/>
              <a:t>, </a:t>
            </a:r>
            <a:r>
              <a:rPr lang="ru-RU" sz="3200" dirty="0" err="1"/>
              <a:t>сформулювати</a:t>
            </a:r>
            <a:r>
              <a:rPr lang="ru-RU" sz="3200" dirty="0"/>
              <a:t> </a:t>
            </a:r>
            <a:r>
              <a:rPr lang="ru-RU" sz="3200" dirty="0" err="1"/>
              <a:t>рішення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дати</a:t>
            </a:r>
            <a:r>
              <a:rPr lang="ru-RU" sz="3200" dirty="0"/>
              <a:t> </a:t>
            </a:r>
            <a:r>
              <a:rPr lang="ru-RU" sz="3200" dirty="0" err="1"/>
              <a:t>рекомендацію</a:t>
            </a:r>
            <a:r>
              <a:rPr lang="ru-RU" sz="3200" dirty="0"/>
              <a:t> для </a:t>
            </a:r>
            <a:r>
              <a:rPr lang="ru-RU" sz="3200" dirty="0" err="1"/>
              <a:t>вибору</a:t>
            </a:r>
            <a:r>
              <a:rPr lang="ru-RU" sz="3200" dirty="0"/>
              <a:t> </a:t>
            </a:r>
            <a:r>
              <a:rPr lang="ru-RU" sz="3200" dirty="0" err="1"/>
              <a:t>дії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6358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err="1" smtClean="0"/>
              <a:t>Експертні</a:t>
            </a:r>
            <a:r>
              <a:rPr lang="ru-RU" sz="3200" dirty="0" smtClean="0"/>
              <a:t> </a:t>
            </a:r>
            <a:r>
              <a:rPr lang="ru-RU" sz="3200" dirty="0" err="1" smtClean="0"/>
              <a:t>системи</a:t>
            </a:r>
            <a:r>
              <a:rPr lang="ru-RU" sz="3200" dirty="0" smtClean="0"/>
              <a:t> </a:t>
            </a:r>
            <a:r>
              <a:rPr lang="ru-RU" sz="3200" dirty="0" err="1" smtClean="0"/>
              <a:t>відрізняються</a:t>
            </a:r>
            <a:r>
              <a:rPr lang="ru-RU" sz="3200" dirty="0" smtClean="0"/>
              <a:t> і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інших</a:t>
            </a:r>
            <a:r>
              <a:rPr lang="ru-RU" sz="3200" dirty="0" smtClean="0"/>
              <a:t> </a:t>
            </a:r>
            <a:r>
              <a:rPr lang="ru-RU" sz="3200" dirty="0" err="1" smtClean="0"/>
              <a:t>видів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програм</a:t>
            </a:r>
            <a:r>
              <a:rPr lang="ru-RU" sz="3200" dirty="0" smtClean="0"/>
              <a:t> </a:t>
            </a:r>
            <a:r>
              <a:rPr lang="ru-RU" sz="3200" dirty="0" err="1" smtClean="0"/>
              <a:t>із</a:t>
            </a:r>
            <a:r>
              <a:rPr lang="ru-RU" sz="3200" dirty="0" smtClean="0"/>
              <a:t> </a:t>
            </a:r>
            <a:r>
              <a:rPr lang="ru-RU" sz="3200" dirty="0" err="1" smtClean="0"/>
              <a:t>галузі</a:t>
            </a:r>
            <a:r>
              <a:rPr lang="ru-RU" sz="3200" dirty="0" smtClean="0"/>
              <a:t> штучного </a:t>
            </a:r>
            <a:r>
              <a:rPr lang="ru-RU" sz="3200" dirty="0" err="1" smtClean="0"/>
              <a:t>інтелекту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28809"/>
          </a:xfrm>
        </p:spPr>
        <p:txBody>
          <a:bodyPr>
            <a:normAutofit/>
          </a:bodyPr>
          <a:lstStyle/>
          <a:p>
            <a:pPr lvl="0" algn="just"/>
            <a:r>
              <a:rPr lang="ru-RU" dirty="0" err="1"/>
              <a:t>Експертні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для </a:t>
            </a:r>
            <a:r>
              <a:rPr lang="ru-RU" dirty="0" err="1"/>
              <a:t>предметів</a:t>
            </a:r>
            <a:r>
              <a:rPr lang="ru-RU" dirty="0"/>
              <a:t> реального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 великого </a:t>
            </a:r>
            <a:r>
              <a:rPr lang="ru-RU" dirty="0" err="1"/>
              <a:t>досвіду</a:t>
            </a:r>
            <a:r>
              <a:rPr lang="ru-RU" dirty="0"/>
              <a:t>, </a:t>
            </a:r>
            <a:r>
              <a:rPr lang="ru-RU" dirty="0" err="1"/>
              <a:t>накопиченого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. </a:t>
            </a:r>
            <a:r>
              <a:rPr lang="ru-RU" dirty="0" err="1"/>
              <a:t>Експертні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яскраво</a:t>
            </a:r>
            <a:r>
              <a:rPr lang="ru-RU" dirty="0"/>
              <a:t> </a:t>
            </a:r>
            <a:r>
              <a:rPr lang="ru-RU" dirty="0" err="1"/>
              <a:t>виражену</a:t>
            </a:r>
            <a:r>
              <a:rPr lang="ru-RU" dirty="0"/>
              <a:t> </a:t>
            </a:r>
            <a:r>
              <a:rPr lang="ru-RU" dirty="0" err="1"/>
              <a:t>практичну</a:t>
            </a:r>
            <a:r>
              <a:rPr lang="ru-RU" dirty="0"/>
              <a:t> </a:t>
            </a:r>
            <a:r>
              <a:rPr lang="ru-RU" dirty="0" err="1"/>
              <a:t>направленість</a:t>
            </a:r>
            <a:r>
              <a:rPr lang="ru-RU" dirty="0"/>
              <a:t> для </a:t>
            </a:r>
            <a:r>
              <a:rPr lang="ru-RU" dirty="0" err="1"/>
              <a:t>застосування</a:t>
            </a:r>
            <a:r>
              <a:rPr lang="ru-RU" dirty="0"/>
              <a:t> в </a:t>
            </a:r>
            <a:r>
              <a:rPr lang="ru-RU" dirty="0" err="1"/>
              <a:t>науковій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комерційній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.</a:t>
            </a:r>
          </a:p>
          <a:p>
            <a:pPr lvl="0" algn="just"/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основних</a:t>
            </a:r>
            <a:r>
              <a:rPr lang="ru-RU" dirty="0"/>
              <a:t> характеристик </a:t>
            </a:r>
            <a:r>
              <a:rPr lang="ru-RU" dirty="0" err="1"/>
              <a:t>експертної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є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швидкодія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результату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достовірність</a:t>
            </a:r>
            <a:r>
              <a:rPr lang="ru-RU" dirty="0"/>
              <a:t> (</a:t>
            </a:r>
            <a:r>
              <a:rPr lang="ru-RU" dirty="0" err="1"/>
              <a:t>надійність</a:t>
            </a:r>
            <a:r>
              <a:rPr lang="ru-RU" dirty="0"/>
              <a:t>). </a:t>
            </a:r>
            <a:r>
              <a:rPr lang="ru-RU" dirty="0" err="1"/>
              <a:t>Дослідницькі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штучного </a:t>
            </a:r>
            <a:r>
              <a:rPr lang="ru-RU" dirty="0" err="1"/>
              <a:t>інтелекту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і не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швидкими</a:t>
            </a:r>
            <a:r>
              <a:rPr lang="ru-RU" dirty="0"/>
              <a:t>, </a:t>
            </a:r>
            <a:r>
              <a:rPr lang="ru-RU" dirty="0" err="1"/>
              <a:t>натомість</a:t>
            </a:r>
            <a:r>
              <a:rPr lang="ru-RU" dirty="0"/>
              <a:t>, </a:t>
            </a:r>
            <a:r>
              <a:rPr lang="ru-RU" dirty="0" err="1"/>
              <a:t>експертна</a:t>
            </a:r>
            <a:r>
              <a:rPr lang="ru-RU" dirty="0"/>
              <a:t> система повинна за </a:t>
            </a:r>
            <a:r>
              <a:rPr lang="ru-RU" dirty="0" err="1"/>
              <a:t>прийнятний</a:t>
            </a:r>
            <a:r>
              <a:rPr lang="ru-RU" dirty="0"/>
              <a:t> час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розв'язок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би не </a:t>
            </a:r>
            <a:r>
              <a:rPr lang="ru-RU" dirty="0" err="1"/>
              <a:t>гіршим</a:t>
            </a:r>
            <a:r>
              <a:rPr lang="ru-RU" dirty="0"/>
              <a:t> за </a:t>
            </a:r>
            <a:r>
              <a:rPr lang="ru-RU" dirty="0" err="1"/>
              <a:t>розв'язок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запропонувати</a:t>
            </a:r>
            <a:r>
              <a:rPr lang="ru-RU" dirty="0"/>
              <a:t> </a:t>
            </a:r>
            <a:r>
              <a:rPr lang="ru-RU" dirty="0" err="1"/>
              <a:t>фахівець</a:t>
            </a:r>
            <a:r>
              <a:rPr lang="ru-RU" dirty="0"/>
              <a:t>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предметній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.</a:t>
            </a:r>
          </a:p>
          <a:p>
            <a:pPr lvl="0" algn="just"/>
            <a:r>
              <a:rPr lang="ru-RU" dirty="0" err="1"/>
              <a:t>Експертна</a:t>
            </a:r>
            <a:r>
              <a:rPr lang="ru-RU" dirty="0"/>
              <a:t> система повинна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пояснити</a:t>
            </a:r>
            <a:r>
              <a:rPr lang="ru-RU" dirty="0"/>
              <a:t>,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запропоновано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розв'язок</a:t>
            </a:r>
            <a:r>
              <a:rPr lang="ru-RU" dirty="0"/>
              <a:t> і довести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обґрунтованість</a:t>
            </a:r>
            <a:r>
              <a:rPr lang="ru-RU" dirty="0"/>
              <a:t>. </a:t>
            </a:r>
            <a:r>
              <a:rPr lang="ru-RU" dirty="0" err="1"/>
              <a:t>Користувач</a:t>
            </a:r>
            <a:r>
              <a:rPr lang="ru-RU" dirty="0"/>
              <a:t> повинен </a:t>
            </a:r>
            <a:r>
              <a:rPr lang="ru-RU" dirty="0" err="1"/>
              <a:t>отримати</a:t>
            </a:r>
            <a:r>
              <a:rPr lang="ru-RU" dirty="0"/>
              <a:t> всю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необхідну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для того, </a:t>
            </a:r>
            <a:r>
              <a:rPr lang="ru-RU" dirty="0" err="1"/>
              <a:t>аби</a:t>
            </a:r>
            <a:r>
              <a:rPr lang="ru-RU" dirty="0"/>
              <a:t> </a:t>
            </a:r>
            <a:r>
              <a:rPr lang="ru-RU" dirty="0" err="1"/>
              <a:t>переконатись</a:t>
            </a:r>
            <a:r>
              <a:rPr lang="ru-RU" dirty="0"/>
              <a:t> в </a:t>
            </a:r>
            <a:r>
              <a:rPr lang="ru-RU" dirty="0" err="1"/>
              <a:t>обґрунтованості</a:t>
            </a:r>
            <a:r>
              <a:rPr lang="ru-RU" dirty="0"/>
              <a:t> </a:t>
            </a:r>
            <a:r>
              <a:rPr lang="ru-RU" dirty="0" err="1"/>
              <a:t>запропонованого</a:t>
            </a:r>
            <a:r>
              <a:rPr lang="ru-RU" dirty="0"/>
              <a:t> </a:t>
            </a:r>
            <a:r>
              <a:rPr lang="ru-RU" dirty="0" err="1"/>
              <a:t>розв'язку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542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Важливість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наступному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розширює</a:t>
            </a:r>
            <a:r>
              <a:rPr lang="ru-RU" dirty="0"/>
              <a:t> коло практично </a:t>
            </a:r>
            <a:r>
              <a:rPr lang="ru-RU" dirty="0" err="1"/>
              <a:t>значимих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розв'язуваних</a:t>
            </a:r>
            <a:r>
              <a:rPr lang="ru-RU" dirty="0"/>
              <a:t> на </a:t>
            </a:r>
            <a:r>
              <a:rPr lang="ru-RU" dirty="0" err="1"/>
              <a:t>комп'ютерах</a:t>
            </a:r>
            <a:r>
              <a:rPr lang="ru-RU" dirty="0"/>
              <a:t>,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приносить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err="1" smtClean="0"/>
              <a:t>технологія</a:t>
            </a:r>
            <a:r>
              <a:rPr lang="ru-RU" dirty="0" smtClean="0"/>
              <a:t> </a:t>
            </a:r>
            <a:r>
              <a:rPr lang="ru-RU" dirty="0"/>
              <a:t>ЕС є </a:t>
            </a:r>
            <a:r>
              <a:rPr lang="ru-RU" dirty="0" err="1"/>
              <a:t>найважливішим</a:t>
            </a:r>
            <a:r>
              <a:rPr lang="ru-RU" dirty="0"/>
              <a:t> </a:t>
            </a:r>
            <a:r>
              <a:rPr lang="ru-RU" dirty="0" err="1"/>
              <a:t>засобом</a:t>
            </a:r>
            <a:r>
              <a:rPr lang="ru-RU" dirty="0"/>
              <a:t> у </a:t>
            </a:r>
            <a:r>
              <a:rPr lang="ru-RU" dirty="0" err="1"/>
              <a:t>рішенні</a:t>
            </a:r>
            <a:r>
              <a:rPr lang="ru-RU" dirty="0"/>
              <a:t> </a:t>
            </a:r>
            <a:r>
              <a:rPr lang="ru-RU" dirty="0" err="1"/>
              <a:t>глобальних</a:t>
            </a:r>
            <a:r>
              <a:rPr lang="ru-RU" dirty="0"/>
              <a:t> проблем </a:t>
            </a:r>
            <a:r>
              <a:rPr lang="ru-RU" dirty="0" err="1"/>
              <a:t>традиційного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: </a:t>
            </a:r>
            <a:r>
              <a:rPr lang="ru-RU" dirty="0" err="1"/>
              <a:t>тривалість</a:t>
            </a:r>
            <a:r>
              <a:rPr lang="ru-RU" dirty="0"/>
              <a:t> і,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</a:t>
            </a:r>
            <a:r>
              <a:rPr lang="ru-RU" dirty="0" err="1"/>
              <a:t>додатків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супроводу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систем, </a:t>
            </a:r>
            <a:r>
              <a:rPr lang="ru-RU" dirty="0" err="1"/>
              <a:t>що</a:t>
            </a:r>
            <a:r>
              <a:rPr lang="ru-RU" dirty="0"/>
              <a:t> часто в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перевершує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; </a:t>
            </a:r>
            <a:r>
              <a:rPr lang="ru-RU" dirty="0" err="1"/>
              <a:t>низький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повторного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і </a:t>
            </a:r>
            <a:r>
              <a:rPr lang="ru-RU" dirty="0" err="1"/>
              <a:t>т.ін</a:t>
            </a:r>
            <a:r>
              <a:rPr lang="ru-RU" dirty="0"/>
              <a:t>.; </a:t>
            </a:r>
            <a:endParaRPr lang="ru-RU" dirty="0" smtClean="0"/>
          </a:p>
          <a:p>
            <a:pPr algn="just"/>
            <a:r>
              <a:rPr lang="ru-RU" dirty="0" err="1" smtClean="0"/>
              <a:t>об'єднання</a:t>
            </a:r>
            <a:r>
              <a:rPr lang="ru-RU" dirty="0" smtClean="0"/>
              <a:t> </a:t>
            </a:r>
            <a:r>
              <a:rPr lang="ru-RU" dirty="0" err="1"/>
              <a:t>технології</a:t>
            </a:r>
            <a:r>
              <a:rPr lang="ru-RU" dirty="0"/>
              <a:t> ЕС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технологією</a:t>
            </a:r>
            <a:r>
              <a:rPr lang="ru-RU" dirty="0"/>
              <a:t> </a:t>
            </a:r>
            <a:r>
              <a:rPr lang="ru-RU" dirty="0" err="1"/>
              <a:t>традиційного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</a:t>
            </a:r>
            <a:r>
              <a:rPr lang="ru-RU" dirty="0" err="1"/>
              <a:t>додає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до </a:t>
            </a:r>
            <a:r>
              <a:rPr lang="ru-RU" dirty="0" err="1"/>
              <a:t>програмних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динамічної</a:t>
            </a:r>
            <a:r>
              <a:rPr lang="ru-RU" dirty="0"/>
              <a:t> </a:t>
            </a:r>
            <a:r>
              <a:rPr lang="ru-RU" dirty="0" err="1"/>
              <a:t>модифікації</a:t>
            </a:r>
            <a:r>
              <a:rPr lang="ru-RU" dirty="0"/>
              <a:t> </a:t>
            </a:r>
            <a:r>
              <a:rPr lang="ru-RU" dirty="0" err="1"/>
              <a:t>додатків</a:t>
            </a:r>
            <a:r>
              <a:rPr lang="ru-RU" dirty="0"/>
              <a:t> </a:t>
            </a:r>
            <a:r>
              <a:rPr lang="ru-RU" dirty="0" err="1"/>
              <a:t>користувачем</a:t>
            </a:r>
            <a:r>
              <a:rPr lang="ru-RU" dirty="0"/>
              <a:t>, а не </a:t>
            </a:r>
            <a:r>
              <a:rPr lang="ru-RU" dirty="0" err="1"/>
              <a:t>програмістом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9622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Характеристики експертних систем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727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корисною</a:t>
            </a:r>
            <a:r>
              <a:rPr lang="ru-RU" dirty="0"/>
              <a:t> характеристикою </a:t>
            </a:r>
            <a:r>
              <a:rPr lang="ru-RU" dirty="0" err="1"/>
              <a:t>експертної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є те,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застосовує</a:t>
            </a:r>
            <a:r>
              <a:rPr lang="ru-RU" dirty="0"/>
              <a:t> для </a:t>
            </a:r>
            <a:r>
              <a:rPr lang="ru-RU" dirty="0" err="1"/>
              <a:t>вирішення</a:t>
            </a:r>
            <a:r>
              <a:rPr lang="ru-RU" dirty="0"/>
              <a:t> проблем </a:t>
            </a:r>
            <a:r>
              <a:rPr lang="ru-RU" dirty="0" err="1"/>
              <a:t>високоякісний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представляти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кваліфікованих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 у </a:t>
            </a:r>
            <a:r>
              <a:rPr lang="ru-RU" dirty="0" err="1"/>
              <a:t>даній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</a:t>
            </a:r>
            <a:r>
              <a:rPr lang="ru-RU" dirty="0" err="1"/>
              <a:t>шо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до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творчих</a:t>
            </a:r>
            <a:r>
              <a:rPr lang="ru-RU" dirty="0"/>
              <a:t>, </a:t>
            </a:r>
            <a:r>
              <a:rPr lang="ru-RU" dirty="0" err="1"/>
              <a:t>точних</a:t>
            </a:r>
            <a:r>
              <a:rPr lang="ru-RU" dirty="0"/>
              <a:t> і </a:t>
            </a:r>
            <a:r>
              <a:rPr lang="ru-RU" dirty="0" err="1"/>
              <a:t>ефективних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високоякісний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у </a:t>
            </a:r>
            <a:r>
              <a:rPr lang="ru-RU" dirty="0" err="1"/>
              <a:t>поєднанні</a:t>
            </a:r>
            <a:r>
              <a:rPr lang="ru-RU" dirty="0"/>
              <a:t> з </a:t>
            </a:r>
            <a:r>
              <a:rPr lang="ru-RU" dirty="0" err="1"/>
              <a:t>умінням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систему рентабельною, </a:t>
            </a:r>
            <a:r>
              <a:rPr lang="ru-RU" dirty="0" err="1"/>
              <a:t>здатної</a:t>
            </a:r>
            <a:r>
              <a:rPr lang="ru-RU" dirty="0"/>
              <a:t> </a:t>
            </a:r>
            <a:r>
              <a:rPr lang="ru-RU" dirty="0" err="1"/>
              <a:t>заслужити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на ринку.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гнучкість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Система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нарощуватися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потреб </a:t>
            </a:r>
            <a:r>
              <a:rPr lang="ru-RU" dirty="0" err="1"/>
              <a:t>бізнесу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замовника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вкласти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скромні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нарощувати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по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корисною</a:t>
            </a:r>
            <a:r>
              <a:rPr lang="ru-RU" dirty="0"/>
              <a:t> </a:t>
            </a:r>
            <a:r>
              <a:rPr lang="ru-RU" dirty="0" err="1"/>
              <a:t>рисою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є </a:t>
            </a:r>
            <a:r>
              <a:rPr lang="ru-RU" dirty="0" err="1"/>
              <a:t>наявність</a:t>
            </a:r>
            <a:r>
              <a:rPr lang="ru-RU" dirty="0"/>
              <a:t> у них </a:t>
            </a:r>
            <a:r>
              <a:rPr lang="ru-RU" dirty="0" err="1"/>
              <a:t>прогностичних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. </a:t>
            </a:r>
            <a:r>
              <a:rPr lang="ru-RU" dirty="0" err="1"/>
              <a:t>Експертна</a:t>
            </a:r>
            <a:r>
              <a:rPr lang="ru-RU" dirty="0"/>
              <a:t> система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функціонувати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 в </a:t>
            </a:r>
            <a:r>
              <a:rPr lang="ru-RU" dirty="0" err="1"/>
              <a:t>заданій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</a:t>
            </a:r>
            <a:r>
              <a:rPr lang="ru-RU" dirty="0" err="1"/>
              <a:t>даючи</a:t>
            </a:r>
            <a:r>
              <a:rPr lang="ru-RU" dirty="0"/>
              <a:t> </a:t>
            </a:r>
            <a:r>
              <a:rPr lang="ru-RU" dirty="0" err="1"/>
              <a:t>очікувані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в </a:t>
            </a:r>
            <a:r>
              <a:rPr lang="ru-RU" dirty="0" err="1"/>
              <a:t>конкретній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і </a:t>
            </a:r>
            <a:r>
              <a:rPr lang="ru-RU" dirty="0" err="1"/>
              <a:t>показуючи</a:t>
            </a:r>
            <a:r>
              <a:rPr lang="ru-RU" dirty="0"/>
              <a:t>, як </a:t>
            </a:r>
            <a:r>
              <a:rPr lang="ru-RU" dirty="0" err="1"/>
              <a:t>зміняться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в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. </a:t>
            </a:r>
            <a:r>
              <a:rPr lang="ru-RU" dirty="0" err="1"/>
              <a:t>Експертна</a:t>
            </a:r>
            <a:r>
              <a:rPr lang="ru-RU" dirty="0"/>
              <a:t> система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пояснити</a:t>
            </a:r>
            <a:r>
              <a:rPr lang="ru-RU" dirty="0"/>
              <a:t> детально, </a:t>
            </a:r>
            <a:r>
              <a:rPr lang="ru-RU" dirty="0" err="1"/>
              <a:t>яким</a:t>
            </a:r>
            <a:r>
              <a:rPr lang="ru-RU" dirty="0"/>
              <a:t> чином нова </a:t>
            </a:r>
            <a:r>
              <a:rPr lang="ru-RU" dirty="0" err="1"/>
              <a:t>ситуація</a:t>
            </a:r>
            <a:r>
              <a:rPr lang="ru-RU" dirty="0"/>
              <a:t> привела до </a:t>
            </a:r>
            <a:r>
              <a:rPr lang="ru-RU" dirty="0" err="1"/>
              <a:t>змін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користувачеві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можливий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і </a:t>
            </a:r>
            <a:r>
              <a:rPr lang="ru-RU" dirty="0" err="1"/>
              <a:t>зрозуміти</a:t>
            </a:r>
            <a:r>
              <a:rPr lang="ru-RU" dirty="0"/>
              <a:t>, як вони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рішенням</a:t>
            </a:r>
            <a:r>
              <a:rPr lang="ru-RU" dirty="0"/>
              <a:t>. </a:t>
            </a:r>
            <a:r>
              <a:rPr lang="ru-RU" dirty="0" err="1"/>
              <a:t>Аналогічно</a:t>
            </a:r>
            <a:r>
              <a:rPr lang="ru-RU" dirty="0"/>
              <a:t>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процедур на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додаючи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правила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змінюючи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існуючі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властивістю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є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для </a:t>
            </a:r>
            <a:r>
              <a:rPr lang="ru-RU" dirty="0" err="1"/>
              <a:t>навчання</a:t>
            </a:r>
            <a:r>
              <a:rPr lang="ru-RU" dirty="0"/>
              <a:t> і </a:t>
            </a:r>
            <a:r>
              <a:rPr lang="ru-RU" dirty="0" err="1"/>
              <a:t>тренування</a:t>
            </a:r>
            <a:r>
              <a:rPr lang="ru-RU" dirty="0"/>
              <a:t> персоналу. </a:t>
            </a:r>
            <a:r>
              <a:rPr lang="ru-RU" dirty="0" err="1"/>
              <a:t>Експертні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розроблені</a:t>
            </a:r>
            <a:r>
              <a:rPr lang="ru-RU" dirty="0"/>
              <a:t> з </a:t>
            </a:r>
            <a:r>
              <a:rPr lang="ru-RU" dirty="0" err="1"/>
              <a:t>розрахунком</a:t>
            </a:r>
            <a:r>
              <a:rPr lang="ru-RU" dirty="0"/>
              <a:t> на </a:t>
            </a:r>
            <a:r>
              <a:rPr lang="ru-RU" dirty="0" err="1"/>
              <a:t>подібний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так як вони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та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пояснити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міркування</a:t>
            </a:r>
            <a:r>
              <a:rPr lang="ru-RU" dirty="0"/>
              <a:t>.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додати</a:t>
            </a:r>
            <a:r>
              <a:rPr lang="ru-RU" dirty="0"/>
              <a:t> </a:t>
            </a:r>
            <a:r>
              <a:rPr lang="ru-RU" dirty="0" err="1"/>
              <a:t>програмне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підтримує</a:t>
            </a:r>
            <a:r>
              <a:rPr lang="ru-RU" dirty="0"/>
              <a:t>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ергономіки</a:t>
            </a:r>
            <a:r>
              <a:rPr lang="ru-RU" dirty="0"/>
              <a:t> </a:t>
            </a:r>
            <a:r>
              <a:rPr lang="ru-RU" dirty="0" err="1"/>
              <a:t>інтерфейс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учнем</a:t>
            </a:r>
            <a:r>
              <a:rPr lang="ru-RU" dirty="0"/>
              <a:t> та </a:t>
            </a:r>
            <a:r>
              <a:rPr lang="ru-RU" dirty="0" err="1"/>
              <a:t>експертною</a:t>
            </a:r>
            <a:r>
              <a:rPr lang="ru-RU" dirty="0"/>
              <a:t> системою.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включені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про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та </a:t>
            </a:r>
            <a:r>
              <a:rPr lang="ru-RU" dirty="0" err="1"/>
              <a:t>можливу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111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player.myshared.ru/4/36719/slides/slide_17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48" t="24718" r="8545" b="25033"/>
          <a:stretch/>
        </p:blipFill>
        <p:spPr bwMode="auto">
          <a:xfrm>
            <a:off x="1731522" y="1271891"/>
            <a:ext cx="9142401" cy="4165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82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В </a:t>
            </a:r>
            <a:r>
              <a:rPr lang="ru-RU" sz="3200" dirty="0" err="1" smtClean="0"/>
              <a:t>даний</a:t>
            </a:r>
            <a:r>
              <a:rPr lang="ru-RU" sz="3200" dirty="0" smtClean="0"/>
              <a:t> час ЕС є </a:t>
            </a:r>
            <a:r>
              <a:rPr lang="ru-RU" sz="3200" dirty="0" err="1" smtClean="0"/>
              <a:t>інструментом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підсилює</a:t>
            </a:r>
            <a:r>
              <a:rPr lang="ru-RU" sz="3200" dirty="0" smtClean="0"/>
              <a:t> </a:t>
            </a:r>
            <a:r>
              <a:rPr lang="ru-RU" sz="3200" dirty="0" err="1" smtClean="0"/>
              <a:t>інтелектуальні</a:t>
            </a:r>
            <a:r>
              <a:rPr lang="ru-RU" sz="3200" dirty="0" smtClean="0"/>
              <a:t> </a:t>
            </a:r>
            <a:r>
              <a:rPr lang="ru-RU" sz="3200" dirty="0" err="1" smtClean="0"/>
              <a:t>здібності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всієї</a:t>
            </a:r>
            <a:r>
              <a:rPr lang="ru-RU" sz="3200" dirty="0" smtClean="0"/>
              <a:t> </a:t>
            </a:r>
            <a:r>
              <a:rPr lang="ru-RU" sz="3200" dirty="0" err="1" smtClean="0"/>
              <a:t>системи</a:t>
            </a:r>
            <a:r>
              <a:rPr lang="ru-RU" sz="3200" dirty="0" smtClean="0"/>
              <a:t> в </a:t>
            </a:r>
            <a:r>
              <a:rPr lang="ru-RU" sz="3200" dirty="0" err="1" smtClean="0"/>
              <a:t>цілому</a:t>
            </a:r>
            <a:r>
              <a:rPr lang="ru-RU" sz="3200" dirty="0" smtClean="0"/>
              <a:t>, і </a:t>
            </a:r>
            <a:r>
              <a:rPr lang="ru-RU" sz="3200" dirty="0" err="1" smtClean="0"/>
              <a:t>виконує</a:t>
            </a:r>
            <a:r>
              <a:rPr lang="ru-RU" sz="3200" dirty="0" smtClean="0"/>
              <a:t> </a:t>
            </a:r>
            <a:r>
              <a:rPr lang="ru-RU" sz="3200" dirty="0" err="1" smtClean="0"/>
              <a:t>такі</a:t>
            </a:r>
            <a:r>
              <a:rPr lang="ru-RU" sz="3200" dirty="0" smtClean="0"/>
              <a:t> </a:t>
            </a:r>
            <a:r>
              <a:rPr lang="ru-RU" sz="3200" dirty="0" err="1" smtClean="0"/>
              <a:t>завдання</a:t>
            </a:r>
            <a:r>
              <a:rPr lang="ru-RU" sz="3200" dirty="0" smtClean="0"/>
              <a:t>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1) </a:t>
            </a:r>
            <a:r>
              <a:rPr lang="ru-RU" dirty="0" err="1"/>
              <a:t>інтерпретація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смислового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вхідних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пророцтво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спостережуваних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діагностика</a:t>
            </a:r>
            <a:r>
              <a:rPr lang="ru-RU" dirty="0"/>
              <a:t> </a:t>
            </a:r>
            <a:r>
              <a:rPr lang="ru-RU" dirty="0" err="1"/>
              <a:t>несправностей</a:t>
            </a:r>
            <a:r>
              <a:rPr lang="ru-RU" dirty="0"/>
              <a:t> (</a:t>
            </a:r>
            <a:r>
              <a:rPr lang="ru-RU" dirty="0" err="1"/>
              <a:t>захворювань</a:t>
            </a:r>
            <a:r>
              <a:rPr lang="ru-RU" dirty="0"/>
              <a:t>) за симптомами;</a:t>
            </a:r>
          </a:p>
          <a:p>
            <a:r>
              <a:rPr lang="ru-RU" dirty="0"/>
              <a:t>4) </a:t>
            </a:r>
            <a:r>
              <a:rPr lang="ru-RU" dirty="0" err="1"/>
              <a:t>конструювання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заданими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 при </a:t>
            </a:r>
            <a:r>
              <a:rPr lang="ru-RU" dirty="0" err="1"/>
              <a:t>дотриманні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обмежень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призводять</a:t>
            </a:r>
            <a:r>
              <a:rPr lang="ru-RU" dirty="0"/>
              <a:t> до </a:t>
            </a:r>
            <a:r>
              <a:rPr lang="ru-RU" dirty="0" err="1"/>
              <a:t>бажаного</a:t>
            </a:r>
            <a:r>
              <a:rPr lang="ru-RU" dirty="0"/>
              <a:t> стану </a:t>
            </a:r>
            <a:r>
              <a:rPr lang="ru-RU" dirty="0" err="1"/>
              <a:t>об'єкта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спостереження</a:t>
            </a:r>
            <a:r>
              <a:rPr lang="ru-RU" dirty="0"/>
              <a:t> за </a:t>
            </a:r>
            <a:r>
              <a:rPr lang="ru-RU" dirty="0" err="1"/>
              <a:t>мінливим</a:t>
            </a:r>
            <a:r>
              <a:rPr lang="ru-RU" dirty="0"/>
              <a:t> станом </a:t>
            </a:r>
            <a:r>
              <a:rPr lang="ru-RU" dirty="0" err="1"/>
              <a:t>об'єкта</a:t>
            </a:r>
            <a:r>
              <a:rPr lang="ru-RU" dirty="0"/>
              <a:t> і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з </a:t>
            </a:r>
            <a:r>
              <a:rPr lang="ru-RU" dirty="0" err="1"/>
              <a:t>встановленими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бажаними</a:t>
            </a:r>
            <a:r>
              <a:rPr lang="ru-RU" dirty="0"/>
              <a:t>;</a:t>
            </a:r>
          </a:p>
          <a:p>
            <a:r>
              <a:rPr lang="ru-RU" dirty="0"/>
              <a:t>7)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об'єктом</a:t>
            </a:r>
            <a:r>
              <a:rPr lang="ru-RU" dirty="0"/>
              <a:t> з метою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бажаної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;</a:t>
            </a:r>
          </a:p>
          <a:p>
            <a:r>
              <a:rPr lang="ru-RU" dirty="0"/>
              <a:t>8)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несправностей</a:t>
            </a:r>
            <a:r>
              <a:rPr lang="ru-RU" dirty="0"/>
              <a:t>;</a:t>
            </a:r>
          </a:p>
          <a:p>
            <a:r>
              <a:rPr lang="ru-RU" dirty="0"/>
              <a:t>9) </a:t>
            </a:r>
            <a:r>
              <a:rPr lang="ru-RU" dirty="0" err="1"/>
              <a:t>навчання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265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Архітектура</a:t>
            </a:r>
            <a:r>
              <a:rPr lang="ru-RU" dirty="0" smtClean="0"/>
              <a:t> ЕС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5922523" cy="474054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База </a:t>
            </a:r>
            <a:r>
              <a:rPr lang="ru-RU" dirty="0" err="1"/>
              <a:t>знань</a:t>
            </a:r>
            <a:r>
              <a:rPr lang="ru-RU" dirty="0"/>
              <a:t> (БЗ)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далеко не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експерт</a:t>
            </a:r>
            <a:r>
              <a:rPr lang="ru-RU" dirty="0"/>
              <a:t> в </a:t>
            </a:r>
            <a:r>
              <a:rPr lang="ru-RU" dirty="0" err="1"/>
              <a:t>змозі</a:t>
            </a:r>
            <a:r>
              <a:rPr lang="ru-RU" dirty="0"/>
              <a:t> грамотно </a:t>
            </a:r>
            <a:r>
              <a:rPr lang="ru-RU" dirty="0" err="1"/>
              <a:t>викласти</a:t>
            </a:r>
            <a:r>
              <a:rPr lang="ru-RU" dirty="0"/>
              <a:t> всю структуру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. </a:t>
            </a:r>
            <a:r>
              <a:rPr lang="ru-RU" dirty="0" err="1"/>
              <a:t>Виявленням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експерта</a:t>
            </a:r>
            <a:r>
              <a:rPr lang="ru-RU" dirty="0"/>
              <a:t> і </a:t>
            </a:r>
            <a:r>
              <a:rPr lang="ru-RU" dirty="0" err="1"/>
              <a:t>поданням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в БЗ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фахівці</a:t>
            </a:r>
            <a:r>
              <a:rPr lang="ru-RU" dirty="0"/>
              <a:t> – </a:t>
            </a:r>
            <a:r>
              <a:rPr lang="ru-RU" dirty="0" err="1"/>
              <a:t>інженери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. ЕС повинна </a:t>
            </a:r>
            <a:r>
              <a:rPr lang="ru-RU" dirty="0" err="1"/>
              <a:t>володіти</a:t>
            </a:r>
            <a:r>
              <a:rPr lang="ru-RU" dirty="0"/>
              <a:t> </a:t>
            </a:r>
            <a:r>
              <a:rPr lang="ru-RU" dirty="0" err="1"/>
              <a:t>механізмом</a:t>
            </a:r>
            <a:r>
              <a:rPr lang="ru-RU" dirty="0"/>
              <a:t>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для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у базу і </a:t>
            </a:r>
            <a:r>
              <a:rPr lang="ru-RU" dirty="0" err="1"/>
              <a:t>їх</a:t>
            </a:r>
            <a:r>
              <a:rPr lang="ru-RU" dirty="0"/>
              <a:t> подальше </a:t>
            </a:r>
            <a:r>
              <a:rPr lang="ru-RU" dirty="0" err="1"/>
              <a:t>оновлення</a:t>
            </a:r>
            <a:r>
              <a:rPr lang="ru-RU" dirty="0"/>
              <a:t>. У простому </a:t>
            </a:r>
            <a:r>
              <a:rPr lang="ru-RU" dirty="0" err="1"/>
              <a:t>випадку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інтелектуальний</a:t>
            </a:r>
            <a:r>
              <a:rPr lang="ru-RU" dirty="0"/>
              <a:t> редактор,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вводити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в базу,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на </a:t>
            </a:r>
            <a:r>
              <a:rPr lang="ru-RU" dirty="0" err="1"/>
              <a:t>несуперечливість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Технологію</a:t>
            </a:r>
            <a:r>
              <a:rPr lang="ru-RU" dirty="0" smtClean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експертних</a:t>
            </a:r>
            <a:r>
              <a:rPr lang="ru-RU" dirty="0"/>
              <a:t> систем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інженерією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специфічної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творця</a:t>
            </a:r>
            <a:r>
              <a:rPr lang="ru-RU" dirty="0"/>
              <a:t> </a:t>
            </a:r>
            <a:r>
              <a:rPr lang="ru-RU" dirty="0" err="1"/>
              <a:t>експертної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інженером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і одного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 в </a:t>
            </a:r>
            <a:r>
              <a:rPr lang="ru-RU" dirty="0" err="1"/>
              <a:t>деякій</a:t>
            </a:r>
            <a:r>
              <a:rPr lang="ru-RU" dirty="0"/>
              <a:t> </a:t>
            </a:r>
            <a:r>
              <a:rPr lang="ru-RU" dirty="0" err="1"/>
              <a:t>предметній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. </a:t>
            </a:r>
            <a:r>
              <a:rPr lang="ru-RU" dirty="0" err="1"/>
              <a:t>Інженер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"</a:t>
            </a:r>
            <a:r>
              <a:rPr lang="ru-RU" dirty="0" err="1"/>
              <a:t>витягує</a:t>
            </a:r>
            <a:r>
              <a:rPr lang="ru-RU" dirty="0"/>
              <a:t>" з </a:t>
            </a:r>
            <a:r>
              <a:rPr lang="ru-RU" dirty="0" err="1"/>
              <a:t>експертів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, </a:t>
            </a:r>
            <a:r>
              <a:rPr lang="ru-RU" dirty="0" err="1"/>
              <a:t>стратегії</a:t>
            </a:r>
            <a:r>
              <a:rPr lang="ru-RU" dirty="0"/>
              <a:t>, </a:t>
            </a:r>
            <a:r>
              <a:rPr lang="ru-RU" dirty="0" err="1"/>
              <a:t>емпіричні</a:t>
            </a:r>
            <a:r>
              <a:rPr lang="ru-RU" dirty="0"/>
              <a:t> правила, </a:t>
            </a:r>
            <a:r>
              <a:rPr lang="ru-RU" dirty="0" err="1"/>
              <a:t>які</a:t>
            </a:r>
            <a:r>
              <a:rPr lang="ru-RU" dirty="0"/>
              <a:t> вони </a:t>
            </a:r>
            <a:r>
              <a:rPr lang="ru-RU" dirty="0" err="1"/>
              <a:t>використовують</a:t>
            </a:r>
            <a:r>
              <a:rPr lang="ru-RU" dirty="0"/>
              <a:t> при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і </a:t>
            </a:r>
            <a:r>
              <a:rPr lang="ru-RU" dirty="0" err="1"/>
              <a:t>вбудовує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в </a:t>
            </a:r>
            <a:r>
              <a:rPr lang="ru-RU" dirty="0" err="1"/>
              <a:t>експертну</a:t>
            </a:r>
            <a:r>
              <a:rPr lang="ru-RU" dirty="0"/>
              <a:t> систему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1026" name="Picture 2" descr="Архітектура Е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391" y="1825624"/>
            <a:ext cx="4874507" cy="3446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066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експертних</a:t>
            </a:r>
            <a:r>
              <a:rPr lang="ru-RU" dirty="0" smtClean="0"/>
              <a:t> систем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/>
              <a:t>ЕС за </a:t>
            </a:r>
            <a:r>
              <a:rPr lang="ru-RU" b="1" dirty="0" err="1"/>
              <a:t>завданням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вирішується</a:t>
            </a:r>
            <a:r>
              <a:rPr lang="ru-RU" dirty="0"/>
              <a:t>:</a:t>
            </a:r>
          </a:p>
          <a:p>
            <a:r>
              <a:rPr lang="ru-RU" dirty="0" err="1"/>
              <a:t>Інтерпретація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endParaRPr lang="ru-RU" dirty="0"/>
          </a:p>
          <a:p>
            <a:r>
              <a:rPr lang="ru-RU" dirty="0" err="1"/>
              <a:t>Діагностика</a:t>
            </a:r>
            <a:endParaRPr lang="ru-RU" dirty="0"/>
          </a:p>
          <a:p>
            <a:r>
              <a:rPr lang="ru-RU" dirty="0" err="1"/>
              <a:t>Моніторинг</a:t>
            </a:r>
            <a:endParaRPr lang="ru-RU" dirty="0"/>
          </a:p>
          <a:p>
            <a:r>
              <a:rPr lang="ru-RU" dirty="0" err="1"/>
              <a:t>Проектування</a:t>
            </a:r>
            <a:endParaRPr lang="ru-RU" dirty="0"/>
          </a:p>
          <a:p>
            <a:r>
              <a:rPr lang="ru-RU" dirty="0" err="1"/>
              <a:t>Прогнозування</a:t>
            </a:r>
            <a:endParaRPr lang="ru-RU" dirty="0"/>
          </a:p>
          <a:p>
            <a:r>
              <a:rPr lang="ru-RU" dirty="0" err="1"/>
              <a:t>Планування</a:t>
            </a:r>
            <a:endParaRPr lang="ru-RU" dirty="0"/>
          </a:p>
          <a:p>
            <a:r>
              <a:rPr lang="ru-RU" dirty="0" err="1"/>
              <a:t>Навчання</a:t>
            </a:r>
            <a:endParaRPr lang="ru-RU" dirty="0"/>
          </a:p>
          <a:p>
            <a:r>
              <a:rPr lang="ru-RU" dirty="0" err="1"/>
              <a:t>Керування</a:t>
            </a:r>
            <a:endParaRPr lang="ru-RU" dirty="0"/>
          </a:p>
          <a:p>
            <a:r>
              <a:rPr lang="ru-RU" dirty="0" err="1"/>
              <a:t>Підтримка</a:t>
            </a:r>
            <a:r>
              <a:rPr lang="ru-RU" dirty="0"/>
              <a:t> </a:t>
            </a:r>
            <a:r>
              <a:rPr lang="ru-RU" dirty="0" err="1"/>
              <a:t>ухвалення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 smtClean="0"/>
              <a:t>Класифікація</a:t>
            </a:r>
            <a:r>
              <a:rPr lang="ru-RU" b="1" dirty="0" smtClean="0"/>
              <a:t> ЕС за </a:t>
            </a:r>
            <a:r>
              <a:rPr lang="ru-RU" b="1" dirty="0" err="1" smtClean="0"/>
              <a:t>зв'язком</a:t>
            </a:r>
            <a:r>
              <a:rPr lang="ru-RU" b="1" dirty="0" smtClean="0"/>
              <a:t> з </a:t>
            </a:r>
            <a:r>
              <a:rPr lang="ru-RU" b="1" dirty="0" err="1" smtClean="0"/>
              <a:t>реальним</a:t>
            </a:r>
            <a:r>
              <a:rPr lang="ru-RU" b="1" dirty="0" smtClean="0"/>
              <a:t> часом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Статичні</a:t>
            </a:r>
            <a:r>
              <a:rPr lang="ru-RU" dirty="0" smtClean="0"/>
              <a:t> ЕС</a:t>
            </a:r>
          </a:p>
          <a:p>
            <a:r>
              <a:rPr lang="ru-RU" dirty="0" err="1" smtClean="0"/>
              <a:t>Квазідинамічні</a:t>
            </a:r>
            <a:r>
              <a:rPr lang="ru-RU" dirty="0" smtClean="0"/>
              <a:t> ЕС</a:t>
            </a:r>
          </a:p>
          <a:p>
            <a:r>
              <a:rPr lang="ru-RU" dirty="0" err="1" smtClean="0"/>
              <a:t>Динамічні</a:t>
            </a:r>
            <a:r>
              <a:rPr lang="ru-RU" dirty="0" smtClean="0"/>
              <a:t> ЕС</a:t>
            </a:r>
          </a:p>
          <a:p>
            <a:pPr marL="0" indent="0">
              <a:buNone/>
            </a:pPr>
            <a:r>
              <a:rPr lang="ru-RU" b="1" dirty="0" err="1" smtClean="0"/>
              <a:t>Класифікація</a:t>
            </a:r>
            <a:r>
              <a:rPr lang="ru-RU" b="1" dirty="0" smtClean="0"/>
              <a:t> ЕС за </a:t>
            </a:r>
            <a:r>
              <a:rPr lang="ru-RU" b="1" dirty="0" err="1" smtClean="0"/>
              <a:t>цілями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Системи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проблематично </a:t>
            </a:r>
            <a:r>
              <a:rPr lang="ru-RU" dirty="0" err="1" smtClean="0"/>
              <a:t>сформулювати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endParaRPr lang="ru-RU" dirty="0" smtClean="0"/>
          </a:p>
          <a:p>
            <a:r>
              <a:rPr lang="ru-RU" dirty="0" err="1" smtClean="0"/>
              <a:t>Системи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сформулювати</a:t>
            </a:r>
            <a:r>
              <a:rPr lang="ru-RU" dirty="0" smtClean="0"/>
              <a:t> </a:t>
            </a:r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, але </a:t>
            </a:r>
            <a:r>
              <a:rPr lang="ru-RU" dirty="0" err="1" smtClean="0"/>
              <a:t>невідомо</a:t>
            </a:r>
            <a:r>
              <a:rPr lang="ru-RU" dirty="0" smtClean="0"/>
              <a:t>, як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endParaRPr lang="ru-RU" dirty="0" smtClean="0"/>
          </a:p>
          <a:p>
            <a:r>
              <a:rPr lang="ru-RU" dirty="0" err="1" smtClean="0"/>
              <a:t>Системи</a:t>
            </a:r>
            <a:r>
              <a:rPr lang="ru-RU" dirty="0" smtClean="0"/>
              <a:t> з </a:t>
            </a:r>
            <a:r>
              <a:rPr lang="ru-RU" dirty="0" err="1" smtClean="0"/>
              <a:t>відомими</a:t>
            </a:r>
            <a:r>
              <a:rPr lang="ru-RU" dirty="0" smtClean="0"/>
              <a:t> </a:t>
            </a:r>
            <a:r>
              <a:rPr lang="ru-RU" dirty="0" err="1" smtClean="0"/>
              <a:t>цілями</a:t>
            </a:r>
            <a:r>
              <a:rPr lang="ru-RU" dirty="0" smtClean="0"/>
              <a:t> та </a:t>
            </a:r>
            <a:r>
              <a:rPr lang="ru-RU" dirty="0" err="1" smtClean="0"/>
              <a:t>стратегіями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99589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497</TotalTime>
  <Words>2339</Words>
  <Application>Microsoft Office PowerPoint</Application>
  <PresentationFormat>Широкоэкранный</PresentationFormat>
  <Paragraphs>133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Franklin Gothic Book</vt:lpstr>
      <vt:lpstr>Crop</vt:lpstr>
      <vt:lpstr>Експертні системи</vt:lpstr>
      <vt:lpstr>Експертна система</vt:lpstr>
      <vt:lpstr>Експертні системи відрізняються і від інших видів програм із галузі штучного інтелекту. </vt:lpstr>
      <vt:lpstr>Важливість експертних систем полягає в наступному:</vt:lpstr>
      <vt:lpstr>Характеристики експертних систем</vt:lpstr>
      <vt:lpstr>Презентация PowerPoint</vt:lpstr>
      <vt:lpstr>В даний час ЕС є інструментом, що підсилює інтелектуальні здібності всієї системи в цілому, і виконує такі завдання: </vt:lpstr>
      <vt:lpstr>Архітектура ЕС </vt:lpstr>
      <vt:lpstr>Класифікація експертних систем </vt:lpstr>
      <vt:lpstr>Етапи розробки ЕС: </vt:lpstr>
      <vt:lpstr>Експертні системи</vt:lpstr>
      <vt:lpstr>В економічних інформаційних системах за допомогою ЕС можливе вирішення наступних завдань:</vt:lpstr>
      <vt:lpstr>Але навіть найкращі з існуючих експертних систем мають певні обмеження у порівнянні з людиною, які зводяться до таких: </vt:lpstr>
      <vt:lpstr>Переваги: </vt:lpstr>
      <vt:lpstr>Недоліки: </vt:lpstr>
      <vt:lpstr>Відомі експертні системи </vt:lpstr>
      <vt:lpstr>Режим функціонування</vt:lpstr>
      <vt:lpstr>У будь-який момент часу в системі міститься три типи знань:</vt:lpstr>
      <vt:lpstr>Нейронні мережі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10</cp:revision>
  <dcterms:created xsi:type="dcterms:W3CDTF">2023-04-11T08:22:05Z</dcterms:created>
  <dcterms:modified xsi:type="dcterms:W3CDTF">2023-04-12T09:43:21Z</dcterms:modified>
</cp:coreProperties>
</file>