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83" r:id="rId3"/>
    <p:sldId id="256" r:id="rId4"/>
    <p:sldId id="257" r:id="rId5"/>
    <p:sldId id="258" r:id="rId6"/>
    <p:sldId id="260" r:id="rId7"/>
    <p:sldId id="259" r:id="rId8"/>
    <p:sldId id="261" r:id="rId9"/>
    <p:sldId id="279" r:id="rId10"/>
    <p:sldId id="284" r:id="rId11"/>
    <p:sldId id="278" r:id="rId12"/>
    <p:sldId id="281" r:id="rId13"/>
    <p:sldId id="282" r:id="rId14"/>
    <p:sldId id="274" r:id="rId15"/>
    <p:sldId id="267" r:id="rId16"/>
    <p:sldId id="270" r:id="rId17"/>
    <p:sldId id="271" r:id="rId18"/>
    <p:sldId id="273" r:id="rId19"/>
    <p:sldId id="272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0000"/>
    <a:srgbClr val="990033"/>
    <a:srgbClr val="FF6600"/>
    <a:srgbClr val="006600"/>
    <a:srgbClr val="339933"/>
    <a:srgbClr val="F8F7F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9" autoAdjust="0"/>
    <p:restoredTop sz="94660"/>
  </p:normalViewPr>
  <p:slideViewPr>
    <p:cSldViewPr>
      <p:cViewPr>
        <p:scale>
          <a:sx n="81" d="100"/>
          <a:sy n="81" d="100"/>
        </p:scale>
        <p:origin x="-34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B562B1D-1199-42E2-B1BC-E132C4C9F530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252D3E-18B5-42FB-A0A4-A906B788FD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058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20C08B2-3F16-44C4-930B-4C6D11E9AFF6}" type="datetimeFigureOut">
              <a:rPr lang="uk-UA"/>
              <a:pPr>
                <a:defRPr/>
              </a:pPr>
              <a:t>23.01.2018</a:t>
            </a:fld>
            <a:endParaRPr lang="uk-U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9F1E233-66B3-4251-A335-A68008F0B9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2861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CDF8-566A-4A7B-BE76-648A42321A87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5E06-4690-40EF-8778-29709BA8C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DCA3-40E5-4020-B9AB-8AF3653A9632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A314-41BF-4D60-B4E5-2D913622D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3A8E-1EDD-408A-990C-D2D5CEFB5BB5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3550-712B-4904-AC0D-FBF0668BC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7E90-B29E-407E-B964-8225A908CA71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28F0-35DC-4361-B85B-844F3C8BF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6A35-6D64-418D-AF22-0B0EEDF9DA64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EEAD-AA60-44CD-BAEC-691A23A2F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AC92-FABA-44E2-9F75-6EB112A47563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D3A6B-BDC8-44CA-9441-D4F0E644C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885C-3040-4420-8FB0-5465A4E6D750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F79B-F7CB-41D7-8F5E-5598D4D14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C9C9-5B23-4231-A3AA-46DFB47A3121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7077-C9E0-4B24-AE91-07F8FF915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B41B-3691-4C03-82CC-38FAED5151E7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C050-75EC-4AE7-BE16-4ECA502CC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009BB-691E-4E72-A091-2FF0756D1696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800B-AF3E-45D9-A007-F3A30CCBE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797AC-812A-46AC-B033-F3A939FAD5A4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2522-6CA0-4173-B21B-4D9032404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95055-F3E4-486B-ACF4-22B174F3DE90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08181D-0B8C-4216-93D3-EBA9D3382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2124075" y="1412875"/>
            <a:ext cx="4968875" cy="2592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Розвиток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 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  <a:p>
            <a:pPr algn="ctr"/>
            <a:r>
              <a:rPr lang="ru-RU" sz="3600" b="1" i="1" kern="1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обдарованості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684213" y="476250"/>
            <a:ext cx="6923087" cy="1143000"/>
          </a:xfrm>
        </p:spPr>
        <p:txBody>
          <a:bodyPr/>
          <a:lstStyle/>
          <a:p>
            <a:r>
              <a:rPr lang="uk-UA" sz="3600" b="1" smtClean="0">
                <a:solidFill>
                  <a:srgbClr val="FF6600"/>
                </a:solidFill>
                <a:latin typeface="Georgia" pitchFamily="18" charset="0"/>
              </a:rPr>
              <a:t>Навчання </a:t>
            </a:r>
            <a:br>
              <a:rPr lang="uk-UA" sz="3600" b="1" smtClean="0">
                <a:solidFill>
                  <a:srgbClr val="FF6600"/>
                </a:solidFill>
                <a:latin typeface="Georgia" pitchFamily="18" charset="0"/>
              </a:rPr>
            </a:br>
            <a:r>
              <a:rPr lang="uk-UA" sz="3600" b="1" smtClean="0">
                <a:solidFill>
                  <a:srgbClr val="FF6600"/>
                </a:solidFill>
                <a:latin typeface="Georgia" pitchFamily="18" charset="0"/>
              </a:rPr>
              <a:t>обдарованих дітей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91513" cy="4281488"/>
          </a:xfrm>
        </p:spPr>
        <p:txBody>
          <a:bodyPr/>
          <a:lstStyle/>
          <a:p>
            <a:pPr marL="182563" indent="182563" algn="ctr">
              <a:buFont typeface="Arial" charset="0"/>
              <a:buNone/>
            </a:pPr>
            <a:r>
              <a:rPr lang="uk-UA" b="1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</a:rPr>
              <a:t>Програма навчання для обдарованих дітей повинна відповідати їх специфічним потребам та можливостям, а також цілям, які висуваються до навчання цієї категорії учнів. </a:t>
            </a:r>
            <a:endParaRPr lang="uk-UA" b="1" smtClean="0">
              <a:solidFill>
                <a:srgbClr val="006600"/>
              </a:solidFill>
              <a:latin typeface="Georgia" pitchFamily="18" charset="0"/>
            </a:endParaRPr>
          </a:p>
          <a:p>
            <a:pPr marL="182563" indent="182563" algn="ctr">
              <a:buFont typeface="Arial" charset="0"/>
              <a:buNone/>
            </a:pPr>
            <a:r>
              <a:rPr lang="uk-UA" b="1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</a:rPr>
              <a:t>Цим і визначається перелік вимог до побудови програм навчання                               для обдарованих дітей.</a:t>
            </a:r>
            <a:r>
              <a:rPr lang="uk-UA" b="1" smtClean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33796" name="Picture 2" descr="C:\Documents and Settings\User\Рабочий стол\картинки на школьныю тему\Рисунок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0388" y="4581525"/>
            <a:ext cx="22336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1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7F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7F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/>
          </p:cNvSpPr>
          <p:nvPr>
            <p:ph type="title"/>
          </p:nvPr>
        </p:nvSpPr>
        <p:spPr>
          <a:xfrm>
            <a:off x="468313" y="404813"/>
            <a:ext cx="6805612" cy="1512887"/>
          </a:xfrm>
        </p:spPr>
        <p:txBody>
          <a:bodyPr/>
          <a:lstStyle/>
          <a:p>
            <a:r>
              <a:rPr lang="uk-UA" sz="3200" b="1" smtClean="0">
                <a:solidFill>
                  <a:srgbClr val="FF6600"/>
                </a:solidFill>
                <a:latin typeface="Georgia" pitchFamily="18" charset="0"/>
              </a:rPr>
              <a:t>Принципи організації  змісту навчання для обдарованих школярів:</a:t>
            </a:r>
            <a:r>
              <a:rPr lang="uk-UA" sz="4000" smtClean="0"/>
              <a:t> 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95288" y="1916113"/>
            <a:ext cx="85328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 typeface="Wingdings" pitchFamily="2" charset="2"/>
              <a:buChar char="ь"/>
              <a:tabLst>
                <a:tab pos="441325" algn="l"/>
              </a:tabLst>
            </a:pPr>
            <a:r>
              <a:rPr lang="uk-UA" sz="2400" b="1">
                <a:solidFill>
                  <a:srgbClr val="006600"/>
                </a:solidFill>
                <a:latin typeface="Times New Roman" pitchFamily="18" charset="0"/>
              </a:rPr>
              <a:t>Гнучкі змістові “рамки”, які забезпечують можливість   включення для вивчення тих чи інших тематичних  розділів;</a:t>
            </a:r>
          </a:p>
          <a:p>
            <a:pPr marL="365125" indent="-365125">
              <a:buFont typeface="Wingdings" pitchFamily="2" charset="2"/>
              <a:buChar char="ь"/>
              <a:tabLst>
                <a:tab pos="441325" algn="l"/>
              </a:tabLst>
            </a:pPr>
            <a:r>
              <a:rPr lang="uk-UA" sz="2400" b="1">
                <a:solidFill>
                  <a:srgbClr val="006600"/>
                </a:solidFill>
                <a:latin typeface="Times New Roman" pitchFamily="18" charset="0"/>
              </a:rPr>
              <a:t>крупні змістові одиниці; </a:t>
            </a:r>
          </a:p>
          <a:p>
            <a:pPr marL="365125" indent="-365125">
              <a:buFont typeface="Wingdings" pitchFamily="2" charset="2"/>
              <a:buChar char="ь"/>
              <a:tabLst>
                <a:tab pos="441325" algn="l"/>
              </a:tabLst>
            </a:pPr>
            <a:r>
              <a:rPr lang="uk-UA" sz="2400" b="1">
                <a:solidFill>
                  <a:srgbClr val="006600"/>
                </a:solidFill>
                <a:latin typeface="Times New Roman" pitchFamily="18" charset="0"/>
              </a:rPr>
              <a:t>вивчення широких (глобальних)  тем та проблем;</a:t>
            </a:r>
          </a:p>
          <a:p>
            <a:pPr marL="365125" indent="-365125">
              <a:buFont typeface="Wingdings" pitchFamily="2" charset="2"/>
              <a:buChar char="ь"/>
              <a:tabLst>
                <a:tab pos="441325" algn="l"/>
              </a:tabLst>
            </a:pPr>
            <a:r>
              <a:rPr lang="uk-UA" sz="2400" b="1">
                <a:solidFill>
                  <a:srgbClr val="006600"/>
                </a:solidFill>
                <a:latin typeface="Times New Roman" pitchFamily="18" charset="0"/>
              </a:rPr>
              <a:t>міждисциплінарний підхід до вивчення змісту;</a:t>
            </a:r>
          </a:p>
          <a:p>
            <a:pPr marL="365125" indent="-365125">
              <a:buFont typeface="Wingdings" pitchFamily="2" charset="2"/>
              <a:buChar char="ь"/>
              <a:tabLst>
                <a:tab pos="441325" algn="l"/>
              </a:tabLst>
            </a:pPr>
            <a:r>
              <a:rPr lang="uk-UA" sz="2400" b="1">
                <a:solidFill>
                  <a:srgbClr val="006600"/>
                </a:solidFill>
                <a:latin typeface="Times New Roman" pitchFamily="18" charset="0"/>
              </a:rPr>
              <a:t>інтеграція тем та проблем для вивчення, які відносяться до однієї чи різних галузей знань, шляхом встановлення внутрішніх взаємозв‘язків змістового характеру; </a:t>
            </a:r>
          </a:p>
          <a:p>
            <a:pPr marL="365125" indent="-365125">
              <a:buFont typeface="Wingdings" pitchFamily="2" charset="2"/>
              <a:buChar char="ь"/>
              <a:tabLst>
                <a:tab pos="441325" algn="l"/>
              </a:tabLst>
            </a:pPr>
            <a:r>
              <a:rPr lang="uk-UA" sz="2400" b="1">
                <a:solidFill>
                  <a:srgbClr val="006600"/>
                </a:solidFill>
                <a:latin typeface="Times New Roman" pitchFamily="18" charset="0"/>
              </a:rPr>
              <a:t>принцип насиченості змісту навчання;</a:t>
            </a:r>
          </a:p>
          <a:p>
            <a:pPr marL="365125" indent="-365125">
              <a:buFont typeface="Wingdings" pitchFamily="2" charset="2"/>
              <a:buChar char="ь"/>
              <a:tabLst>
                <a:tab pos="441325" algn="l"/>
              </a:tabLst>
            </a:pPr>
            <a:r>
              <a:rPr lang="uk-UA" sz="2400" b="1">
                <a:solidFill>
                  <a:srgbClr val="006600"/>
                </a:solidFill>
                <a:latin typeface="Times New Roman" pitchFamily="18" charset="0"/>
              </a:rPr>
              <a:t>проблемний характер вивчення змісту;</a:t>
            </a:r>
          </a:p>
          <a:p>
            <a:pPr marL="365125" indent="-365125">
              <a:buFont typeface="Wingdings" pitchFamily="2" charset="2"/>
              <a:buChar char="ь"/>
              <a:tabLst>
                <a:tab pos="441325" algn="l"/>
              </a:tabLst>
            </a:pPr>
            <a:r>
              <a:rPr lang="uk-UA" sz="2400" b="1">
                <a:solidFill>
                  <a:srgbClr val="006600"/>
                </a:solidFill>
                <a:latin typeface="Times New Roman" pitchFamily="18" charset="0"/>
              </a:rPr>
              <a:t>чи вивчення відкритих тем та проблем.</a:t>
            </a:r>
            <a:endParaRPr lang="ru-RU" sz="2400" b="1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35844" name="Picture 2" descr="C:\Documents and Settings\User\Рабочий стол\картинки на школьныю тему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1525" y="4797425"/>
            <a:ext cx="20224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6985000" cy="1728788"/>
          </a:xfrm>
        </p:spPr>
        <p:txBody>
          <a:bodyPr/>
          <a:lstStyle/>
          <a:p>
            <a:r>
              <a:rPr lang="uk-UA" sz="3200" b="1" smtClean="0">
                <a:solidFill>
                  <a:srgbClr val="6600FF"/>
                </a:solidFill>
                <a:latin typeface="Georgia" pitchFamily="18" charset="0"/>
              </a:rPr>
              <a:t> </a:t>
            </a:r>
            <a:r>
              <a:rPr lang="uk-UA" sz="3200" b="1" smtClean="0">
                <a:solidFill>
                  <a:srgbClr val="FF6600"/>
                </a:solidFill>
                <a:latin typeface="Georgia" pitchFamily="18" charset="0"/>
                <a:cs typeface="Times New Roman" pitchFamily="18" charset="0"/>
              </a:rPr>
              <a:t>Програми навчання, </a:t>
            </a:r>
            <a:br>
              <a:rPr lang="uk-UA" sz="3200" b="1" smtClean="0">
                <a:solidFill>
                  <a:srgbClr val="FF66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FF6600"/>
                </a:solidFill>
                <a:latin typeface="Georgia" pitchFamily="18" charset="0"/>
                <a:cs typeface="Times New Roman" pitchFamily="18" charset="0"/>
              </a:rPr>
              <a:t>незалежно від того, для яких дітей </a:t>
            </a:r>
            <a:br>
              <a:rPr lang="uk-UA" sz="3200" b="1" smtClean="0">
                <a:solidFill>
                  <a:srgbClr val="FF66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FF6600"/>
                </a:solidFill>
                <a:latin typeface="Georgia" pitchFamily="18" charset="0"/>
                <a:cs typeface="Times New Roman" pitchFamily="18" charset="0"/>
              </a:rPr>
              <a:t>вони призначені, можна</a:t>
            </a:r>
            <a:r>
              <a:rPr lang="uk-UA" sz="3200" b="1" smtClean="0">
                <a:solidFill>
                  <a:srgbClr val="FF6600"/>
                </a:solidFill>
                <a:latin typeface="Georgia" pitchFamily="18" charset="0"/>
              </a:rPr>
              <a:t> </a:t>
            </a:r>
            <a:r>
              <a:rPr lang="uk-UA" sz="3200" b="1" smtClean="0">
                <a:solidFill>
                  <a:srgbClr val="FF6600"/>
                </a:solidFill>
                <a:latin typeface="Georgia" pitchFamily="18" charset="0"/>
                <a:cs typeface="Times New Roman" pitchFamily="18" charset="0"/>
              </a:rPr>
              <a:t>розділити </a:t>
            </a:r>
            <a:br>
              <a:rPr lang="uk-UA" sz="3200" b="1" smtClean="0">
                <a:solidFill>
                  <a:srgbClr val="FF66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FF6600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uk-UA" sz="3200" b="1" smtClean="0">
                <a:solidFill>
                  <a:srgbClr val="FF6600"/>
                </a:solidFill>
                <a:latin typeface="Georgia" pitchFamily="18" charset="0"/>
              </a:rPr>
              <a:t>3</a:t>
            </a:r>
            <a:r>
              <a:rPr lang="uk-UA" sz="3200" b="1" smtClean="0">
                <a:solidFill>
                  <a:srgbClr val="FF6600"/>
                </a:solidFill>
                <a:latin typeface="Georgia" pitchFamily="18" charset="0"/>
                <a:cs typeface="Times New Roman" pitchFamily="18" charset="0"/>
              </a:rPr>
              <a:t> категорії:</a:t>
            </a:r>
            <a:r>
              <a:rPr lang="uk-UA" sz="4000" smtClean="0"/>
              <a:t> 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124075" y="2492375"/>
            <a:ext cx="4824413" cy="504825"/>
          </a:xfrm>
          <a:prstGeom prst="rect">
            <a:avLst/>
          </a:prstGeom>
          <a:solidFill>
            <a:srgbClr val="339966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i="1">
                <a:latin typeface="Georgia" pitchFamily="18" charset="0"/>
              </a:rPr>
              <a:t>Програми навчання</a:t>
            </a:r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4500563" y="3213100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>
            <a:off x="5940425" y="3068638"/>
            <a:ext cx="1368425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 flipH="1">
            <a:off x="1692275" y="3068638"/>
            <a:ext cx="1366838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468313" y="3933825"/>
            <a:ext cx="1800225" cy="503238"/>
          </a:xfrm>
          <a:prstGeom prst="rect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latin typeface="Georgia" pitchFamily="18" charset="0"/>
              </a:rPr>
              <a:t>Навчальні</a:t>
            </a: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6804025" y="3933825"/>
            <a:ext cx="2089150" cy="503238"/>
          </a:xfrm>
          <a:prstGeom prst="rect">
            <a:avLst/>
          </a:prstGeom>
          <a:solidFill>
            <a:srgbClr val="00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latin typeface="Georgia" pitchFamily="18" charset="0"/>
              </a:rPr>
              <a:t>Розвиваючі</a:t>
            </a: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2555875" y="3933825"/>
            <a:ext cx="4032250" cy="503238"/>
          </a:xfrm>
          <a:prstGeom prst="rect">
            <a:avLst/>
          </a:prstGeom>
          <a:solidFill>
            <a:srgbClr val="33993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latin typeface="Georgia" pitchFamily="18" charset="0"/>
              </a:rPr>
              <a:t>Навчально-розвиваючі</a:t>
            </a:r>
          </a:p>
        </p:txBody>
      </p:sp>
      <p:sp>
        <p:nvSpPr>
          <p:cNvPr id="37898" name="Line 12"/>
          <p:cNvSpPr>
            <a:spLocks noChangeShapeType="1"/>
          </p:cNvSpPr>
          <p:nvPr/>
        </p:nvSpPr>
        <p:spPr bwMode="auto">
          <a:xfrm flipH="1">
            <a:off x="1116013" y="4508500"/>
            <a:ext cx="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7885113" y="4508500"/>
            <a:ext cx="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 flipH="1">
            <a:off x="6443663" y="4508500"/>
            <a:ext cx="936625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5219700" y="5445125"/>
            <a:ext cx="1728788" cy="503238"/>
          </a:xfrm>
          <a:prstGeom prst="rect">
            <a:avLst/>
          </a:prstGeom>
          <a:solidFill>
            <a:srgbClr val="00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latin typeface="Georgia" pitchFamily="18" charset="0"/>
              </a:rPr>
              <a:t>Особистість</a:t>
            </a:r>
          </a:p>
        </p:txBody>
      </p:sp>
      <p:sp>
        <p:nvSpPr>
          <p:cNvPr id="37902" name="Rectangle 16"/>
          <p:cNvSpPr>
            <a:spLocks noChangeArrowheads="1"/>
          </p:cNvSpPr>
          <p:nvPr/>
        </p:nvSpPr>
        <p:spPr bwMode="auto">
          <a:xfrm>
            <a:off x="7235825" y="5445125"/>
            <a:ext cx="1728788" cy="503238"/>
          </a:xfrm>
          <a:prstGeom prst="rect">
            <a:avLst/>
          </a:prstGeom>
          <a:solidFill>
            <a:srgbClr val="00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latin typeface="Georgia" pitchFamily="18" charset="0"/>
              </a:rPr>
              <a:t>Мислення</a:t>
            </a:r>
          </a:p>
        </p:txBody>
      </p:sp>
      <p:sp>
        <p:nvSpPr>
          <p:cNvPr id="37903" name="Rectangle 19"/>
          <p:cNvSpPr>
            <a:spLocks noChangeArrowheads="1"/>
          </p:cNvSpPr>
          <p:nvPr/>
        </p:nvSpPr>
        <p:spPr bwMode="auto">
          <a:xfrm>
            <a:off x="468313" y="5445125"/>
            <a:ext cx="1943100" cy="647700"/>
          </a:xfrm>
          <a:prstGeom prst="rect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latin typeface="Georgia" pitchFamily="18" charset="0"/>
              </a:rPr>
              <a:t>Прискорене </a:t>
            </a:r>
          </a:p>
          <a:p>
            <a:pPr algn="ctr"/>
            <a:r>
              <a:rPr lang="uk-UA" sz="2000" b="1">
                <a:latin typeface="Georgia" pitchFamily="18" charset="0"/>
              </a:rPr>
              <a:t>навчання</a:t>
            </a:r>
          </a:p>
        </p:txBody>
      </p:sp>
      <p:sp>
        <p:nvSpPr>
          <p:cNvPr id="37904" name="Rectangle 21"/>
          <p:cNvSpPr>
            <a:spLocks noChangeArrowheads="1"/>
          </p:cNvSpPr>
          <p:nvPr/>
        </p:nvSpPr>
        <p:spPr bwMode="auto">
          <a:xfrm>
            <a:off x="2627313" y="5445125"/>
            <a:ext cx="1943100" cy="647700"/>
          </a:xfrm>
          <a:prstGeom prst="rect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latin typeface="Georgia" pitchFamily="18" charset="0"/>
              </a:rPr>
              <a:t>Збагачене </a:t>
            </a:r>
          </a:p>
          <a:p>
            <a:pPr algn="ctr"/>
            <a:r>
              <a:rPr lang="uk-UA" sz="2000" b="1">
                <a:latin typeface="Georgia" pitchFamily="18" charset="0"/>
              </a:rPr>
              <a:t>навчання</a:t>
            </a:r>
          </a:p>
        </p:txBody>
      </p:sp>
      <p:sp>
        <p:nvSpPr>
          <p:cNvPr id="37905" name="Text Box 23"/>
          <p:cNvSpPr txBox="1">
            <a:spLocks noChangeArrowheads="1"/>
          </p:cNvSpPr>
          <p:nvPr/>
        </p:nvSpPr>
        <p:spPr bwMode="auto">
          <a:xfrm>
            <a:off x="2627313" y="616585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37906" name="Text Box 24"/>
          <p:cNvSpPr txBox="1">
            <a:spLocks noChangeArrowheads="1"/>
          </p:cNvSpPr>
          <p:nvPr/>
        </p:nvSpPr>
        <p:spPr bwMode="auto">
          <a:xfrm>
            <a:off x="2195513" y="60928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/>
              <a:t>(</a:t>
            </a:r>
            <a:r>
              <a:rPr lang="uk-UA" i="1">
                <a:latin typeface="Georgia" pitchFamily="18" charset="0"/>
              </a:rPr>
              <a:t>по типу заглиблення)</a:t>
            </a:r>
          </a:p>
        </p:txBody>
      </p:sp>
      <p:sp>
        <p:nvSpPr>
          <p:cNvPr id="37907" name="Line 25"/>
          <p:cNvSpPr>
            <a:spLocks noChangeShapeType="1"/>
          </p:cNvSpPr>
          <p:nvPr/>
        </p:nvSpPr>
        <p:spPr bwMode="auto">
          <a:xfrm>
            <a:off x="1620838" y="4508500"/>
            <a:ext cx="1366837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9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9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4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4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animBg="1"/>
      <p:bldP spid="37892" grpId="0" animBg="1"/>
      <p:bldP spid="37893" grpId="0" animBg="1"/>
      <p:bldP spid="37894" grpId="0" animBg="1"/>
      <p:bldP spid="37895" grpId="0" animBg="1"/>
      <p:bldP spid="37896" grpId="0" animBg="1"/>
      <p:bldP spid="37897" grpId="1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6264275" cy="1295400"/>
          </a:xfrm>
        </p:spPr>
        <p:txBody>
          <a:bodyPr/>
          <a:lstStyle/>
          <a:p>
            <a:r>
              <a:rPr lang="uk-UA" sz="3200" b="1" smtClean="0">
                <a:solidFill>
                  <a:srgbClr val="FF6600"/>
                </a:solidFill>
                <a:latin typeface="Georgia" pitchFamily="18" charset="0"/>
              </a:rPr>
              <a:t>Програми </a:t>
            </a:r>
            <a:br>
              <a:rPr lang="uk-UA" sz="3200" b="1" smtClean="0">
                <a:solidFill>
                  <a:srgbClr val="FF6600"/>
                </a:solidFill>
                <a:latin typeface="Georgia" pitchFamily="18" charset="0"/>
              </a:rPr>
            </a:br>
            <a:r>
              <a:rPr lang="uk-UA" sz="3200" b="1" smtClean="0">
                <a:solidFill>
                  <a:srgbClr val="FF6600"/>
                </a:solidFill>
                <a:latin typeface="Georgia" pitchFamily="18" charset="0"/>
              </a:rPr>
              <a:t>для обдарованих дітей повинні:</a:t>
            </a:r>
            <a:r>
              <a:rPr lang="ru-RU" sz="4000" smtClean="0"/>
              <a:t> </a:t>
            </a:r>
            <a:endParaRPr lang="uk-UA" sz="400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569325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Надавати можливість для поглибленого вивчення тем, які обирають учні;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Забезпечувати самостійність у навчанні, тобто навчання, яке керується самою дитиною;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Розвивати методи та навички дослідницької роботи;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Розвивати творче, критичне та абстрактно-                  логічне мислення;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Заохочувати та стимулювати висування                                  нових ідей, які руйнують звичні стереотипи                                   та загальноприйняті погляди;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Сприяти розвитку самопізнання та саморозуміння, усвідомленню своєрідності власних здібностей та розумінню індивідуальних особливостей інших людей;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6600"/>
                </a:solidFill>
                <a:latin typeface="Times New Roman" pitchFamily="18" charset="0"/>
              </a:rPr>
              <a:t>Вчити дітей оцінювати результати роботи за допомогою різноманітних критеріїв, заохочувати оцінювання роботи самими учнями.</a:t>
            </a:r>
          </a:p>
        </p:txBody>
      </p:sp>
      <p:pic>
        <p:nvPicPr>
          <p:cNvPr id="39940" name="Picture 2" descr="C:\Documents and Settings\User\Рабочий стол\картинки на школьныю тему\Рисунок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1525" y="2997200"/>
            <a:ext cx="20224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7"/>
          <p:cNvSpPr>
            <a:spLocks noChangeArrowheads="1" noChangeShapeType="1" noTextEdit="1"/>
          </p:cNvSpPr>
          <p:nvPr/>
        </p:nvSpPr>
        <p:spPr bwMode="auto">
          <a:xfrm>
            <a:off x="4356100" y="1844675"/>
            <a:ext cx="3671888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ФАХОВІ </a:t>
            </a:r>
          </a:p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СЕКРЕТИКИ </a:t>
            </a:r>
          </a:p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та</a:t>
            </a:r>
          </a:p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ПОРАДИ </a:t>
            </a:r>
          </a:p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КОЛЕГ</a:t>
            </a:r>
          </a:p>
        </p:txBody>
      </p:sp>
      <p:sp>
        <p:nvSpPr>
          <p:cNvPr id="41987" name="WordArt 10"/>
          <p:cNvSpPr>
            <a:spLocks noChangeArrowheads="1" noChangeShapeType="1" noTextEdit="1"/>
          </p:cNvSpPr>
          <p:nvPr/>
        </p:nvSpPr>
        <p:spPr bwMode="auto">
          <a:xfrm rot="211183">
            <a:off x="539750" y="4508500"/>
            <a:ext cx="180022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Плекаймо</a:t>
            </a: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обдарованість</a:t>
            </a: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19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00113" y="1268413"/>
            <a:ext cx="7705725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Бути толерантним і чуйним.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Знатися на особливостях психології обдарованих дітей, відчувати їх потреби та інтереси.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Мати високий рівень інтелектуального розвитку.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Мати широке коло інтересів.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Бути готовим до виконання різноманітних обов'язків, пов'язаних з особливостями навчання обдарованих дітей.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Володіти почуттям гумору(але не висміювання)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Бути жвавим та активним.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Виявляти гнучкість, бути готовим до перегляду власних поглядів і до постійного самовдосконалення.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Мати творчий, можливо, нетрадиційний особистий світогляд.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Володіти емоційною стабільністю.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Уміти переконувати.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Мати схильність до самоаналізу.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7993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>
                <a:solidFill>
                  <a:srgbClr val="990099"/>
                </a:solidFill>
                <a:latin typeface="Georgia" pitchFamily="18" charset="0"/>
              </a:rPr>
              <a:t>Яким повинен бути вчитель обдарованих дітей:</a:t>
            </a: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67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500"/>
                            </p:stCondLst>
                            <p:childTnLst>
                              <p:par>
                                <p:cTn id="75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83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000"/>
                            </p:stCondLst>
                            <p:childTnLst>
                              <p:par>
                                <p:cTn id="91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6000"/>
                            </p:stCondLst>
                            <p:childTnLst>
                              <p:par>
                                <p:cTn id="99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990099"/>
                </a:solidFill>
                <a:latin typeface="Georgia" pitchFamily="18" charset="0"/>
              </a:rPr>
              <a:t>Якщо ви навчаєте обдаровану дитину:</a:t>
            </a:r>
            <a:endParaRPr lang="ru-RU" sz="4000" smtClean="0">
              <a:solidFill>
                <a:srgbClr val="99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484313"/>
            <a:ext cx="8147050" cy="4852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200" b="1" smtClean="0"/>
              <a:t> </a:t>
            </a:r>
            <a:r>
              <a:rPr lang="uk-UA" sz="2200" b="1" smtClean="0">
                <a:latin typeface="Times New Roman" pitchFamily="18" charset="0"/>
              </a:rPr>
              <a:t>Не вихваляйте  кращого учня. Не вирізняйте обдаровану дитину за індивідуальні успіхи, краще заохочуйте спільні заняття з іншими дітьми.</a:t>
            </a:r>
            <a:endParaRPr lang="ru-RU" sz="22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200" b="1" smtClean="0">
                <a:latin typeface="Times New Roman" pitchFamily="18" charset="0"/>
              </a:rPr>
              <a:t>  Не приділяйте забагато уваги навчанню з елементами змагання. Обдарована дитина найчастіше ставатиме переможцем, що може призвести до виникнення неприязні до неї з боку решти учнів.</a:t>
            </a:r>
            <a:endParaRPr lang="ru-RU" sz="22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200" b="1" smtClean="0">
                <a:latin typeface="Times New Roman" pitchFamily="18" charset="0"/>
              </a:rPr>
              <a:t>  Не перетворюйте обдаровану дитину на «вундеркінда». Недоречне акцентування на її винятковості спричиняє, роздратованість, ревнощі друзів, однокласників. Зловмисне прилюдне приниження унікальних здібностей теж неприпустиме.</a:t>
            </a:r>
            <a:endParaRPr lang="ru-RU" sz="22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200" b="1" smtClean="0">
                <a:latin typeface="Times New Roman" pitchFamily="18" charset="0"/>
              </a:rPr>
              <a:t>  Пам'ятайте, що здебільшого обдаровані діти погано сприймають усілякі регламентовані заняття, що повторюються.</a:t>
            </a:r>
            <a:endParaRPr lang="ru-RU" sz="2200" b="1" smtClean="0"/>
          </a:p>
          <a:p>
            <a:pPr eaLnBrk="1" hangingPunct="1">
              <a:lnSpc>
                <a:spcPct val="80000"/>
              </a:lnSpc>
            </a:pPr>
            <a:endParaRPr lang="ru-RU" sz="2200" b="1" smtClean="0"/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990099"/>
                </a:solidFill>
                <a:latin typeface="Georgia" pitchFamily="18" charset="0"/>
              </a:rPr>
              <a:t>Як розвивати творчі здібності обдарованих дітей:</a:t>
            </a:r>
            <a:endParaRPr lang="ru-RU" sz="3200" smtClean="0">
              <a:solidFill>
                <a:srgbClr val="990099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91512" cy="53736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uk-UA" sz="2200" b="1" smtClean="0">
                <a:latin typeface="Times New Roman" pitchFamily="18" charset="0"/>
              </a:rPr>
              <a:t>Слухайте уважно думки учнів і оцінюйте їх одразу, наголошуючи на їх оригінальності, важливості тощо.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uk-UA" sz="2200" b="1" smtClean="0">
                <a:latin typeface="Times New Roman" pitchFamily="18" charset="0"/>
              </a:rPr>
              <a:t>Підтримуйте інтерес дітей до нового.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uk-UA" sz="2200" b="1" smtClean="0">
                <a:latin typeface="Times New Roman" pitchFamily="18" charset="0"/>
              </a:rPr>
              <a:t>Заохочуйте оперування предметами, матеріалами, ідеями. Нехай дитина практично розв'язує  дослідницькі завдання.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uk-UA" sz="2200" b="1" smtClean="0">
                <a:latin typeface="Times New Roman" pitchFamily="18" charset="0"/>
              </a:rPr>
              <a:t>Учіть дітей до систематичного самооцінювання кожної думки. Ніколи не відкидайте її!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uk-UA" sz="2200" b="1" smtClean="0">
                <a:latin typeface="Times New Roman" pitchFamily="18" charset="0"/>
              </a:rPr>
              <a:t>Виробляйте у дітей терпиме ставлення до нових понять, думок.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uk-UA" sz="2200" b="1" smtClean="0">
                <a:latin typeface="Times New Roman" pitchFamily="18" charset="0"/>
              </a:rPr>
              <a:t>Не вимагайте запам'ятовування схем, таблиць, формул, одностороннього розв'язання там, де є багатоваріантні способи.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uk-UA" sz="2200" b="1" smtClean="0">
                <a:latin typeface="Times New Roman" pitchFamily="18" charset="0"/>
              </a:rPr>
              <a:t>Культивуйте творчу атмосферу — учні повинні знати, що творчі пропозиції, думки клас зустрічає, визнає, приймає їх та використовує. </a:t>
            </a:r>
            <a:endParaRPr lang="ru-RU" sz="22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500"/>
                            </p:stCondLst>
                            <p:childTnLst>
                              <p:par>
                                <p:cTn id="59" presetID="54" presetClass="entr" presetSubtype="0" accel="10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549275"/>
            <a:ext cx="8208963" cy="65246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8"/>
            </a:pPr>
            <a:r>
              <a:rPr lang="uk-UA" sz="2200" b="1" smtClean="0">
                <a:latin typeface="Times New Roman" pitchFamily="18" charset="0"/>
              </a:rPr>
              <a:t>Учіть дітей цінувати власні та чужі думки, фіксувати їх у блокноті.</a:t>
            </a:r>
            <a:endParaRPr lang="ru-RU" sz="22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9"/>
            </a:pPr>
            <a:r>
              <a:rPr lang="uk-UA" sz="2200" b="1" smtClean="0">
                <a:latin typeface="Times New Roman" pitchFamily="18" charset="0"/>
              </a:rPr>
              <a:t>Іноді однолітки ставляться до здібних дітей агресивно — попереджуйте ці ситуації, розвивайте і у дітей терпимість і впевненість.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9"/>
            </a:pPr>
            <a:r>
              <a:rPr lang="uk-UA" sz="2200" b="1" smtClean="0">
                <a:latin typeface="Times New Roman" pitchFamily="18" charset="0"/>
              </a:rPr>
              <a:t>Пропонуйте цікаві факти, випадки, технічні й наукові ідеї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9"/>
            </a:pPr>
            <a:r>
              <a:rPr lang="uk-UA" sz="2200" b="1" smtClean="0">
                <a:latin typeface="Times New Roman" pitchFamily="18" charset="0"/>
              </a:rPr>
              <a:t>Позбавляйте страху талановитих дітей.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9"/>
            </a:pPr>
            <a:r>
              <a:rPr lang="uk-UA" sz="2200" b="1" smtClean="0">
                <a:latin typeface="Times New Roman" pitchFamily="18" charset="0"/>
              </a:rPr>
              <a:t>Стимулюйте і підтримуйте ініціативу й самостійність. Залучайте їх до проектів, що можуть і захоплювати.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9"/>
            </a:pPr>
            <a:r>
              <a:rPr lang="uk-UA" sz="2200" b="1" smtClean="0">
                <a:latin typeface="Times New Roman" pitchFamily="18" charset="0"/>
              </a:rPr>
              <a:t>Створюйте проблемні ситуації, що вимагають альтернативи, прогнозування, уяви.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9"/>
            </a:pPr>
            <a:r>
              <a:rPr lang="uk-UA" sz="2200" b="1" smtClean="0">
                <a:latin typeface="Times New Roman" pitchFamily="18" charset="0"/>
              </a:rPr>
              <a:t>Створюйте в школі періоди творчої активності, адже більшість геніальних рішень з'являються самев цей час.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9"/>
            </a:pPr>
            <a:r>
              <a:rPr lang="uk-UA" sz="2200" b="1" smtClean="0">
                <a:latin typeface="Times New Roman" pitchFamily="18" charset="0"/>
              </a:rPr>
              <a:t>Допомагайте опанувати технічні засоби для записів.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9"/>
            </a:pPr>
            <a:r>
              <a:rPr lang="uk-UA" sz="2200" b="1" smtClean="0">
                <a:latin typeface="Times New Roman" pitchFamily="18" charset="0"/>
              </a:rPr>
              <a:t>Розвивайте критичне сприйняття дійсності.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9"/>
            </a:pPr>
            <a:r>
              <a:rPr lang="uk-UA" sz="2200" b="1" smtClean="0">
                <a:latin typeface="Times New Roman" pitchFamily="18" charset="0"/>
              </a:rPr>
              <a:t>Навчайте доводити розпочате до логічного завершення.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9"/>
            </a:pPr>
            <a:r>
              <a:rPr lang="uk-UA" sz="2200" b="1" smtClean="0">
                <a:latin typeface="Times New Roman" pitchFamily="18" charset="0"/>
              </a:rPr>
              <a:t>Впливайте особистим прикладом. </a:t>
            </a:r>
            <a:endParaRPr lang="ru-RU" sz="22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22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77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500"/>
                            </p:stCondLst>
                            <p:childTnLst>
                              <p:par>
                                <p:cTn id="85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07375" cy="62642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19"/>
            </a:pPr>
            <a:r>
              <a:rPr lang="uk-UA" sz="2200" b="1" smtClean="0">
                <a:solidFill>
                  <a:srgbClr val="002060"/>
                </a:solidFill>
                <a:latin typeface="Times New Roman" pitchFamily="18" charset="0"/>
              </a:rPr>
              <a:t>На заняттях чітко контролюйте досягнуті результати та пропонуйте завдання підвищеної  складності, створюйте ситуації самоаналізу, самооцінювання, самопізнання.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19"/>
            </a:pPr>
            <a:r>
              <a:rPr lang="uk-UA" sz="2200" b="1" smtClean="0">
                <a:solidFill>
                  <a:srgbClr val="002060"/>
                </a:solidFill>
                <a:latin typeface="Times New Roman" pitchFamily="18" charset="0"/>
              </a:rPr>
              <a:t>Залучайте до роботи з розроблення і впровадження власних творчих задумів та ініціатив,  створюйте ситуації вільного вибору і відповідальності за обране рішення.</a:t>
            </a:r>
            <a:endParaRPr lang="ru-RU" sz="2200" b="1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19"/>
            </a:pPr>
            <a:r>
              <a:rPr lang="uk-UA" sz="2200" b="1" smtClean="0">
                <a:solidFill>
                  <a:srgbClr val="002060"/>
                </a:solidFill>
                <a:latin typeface="Times New Roman" pitchFamily="18" charset="0"/>
              </a:rPr>
              <a:t>Використовуйте творчу діяльність вихованців, проводячи різні види масових заходів, відкритих і та семінарських занять, свят. </a:t>
            </a:r>
            <a:endParaRPr lang="ru-RU" sz="2200" b="1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19"/>
            </a:pPr>
            <a:r>
              <a:rPr lang="uk-UA" sz="2200" b="1" smtClean="0">
                <a:solidFill>
                  <a:srgbClr val="002060"/>
                </a:solidFill>
                <a:latin typeface="Times New Roman" pitchFamily="18" charset="0"/>
              </a:rPr>
              <a:t>Під час опрацювання програмового матеріалу залучайте до творчої пошукової роботи з використанням випереджувальних завдань, створюйте розвивальні ситуації. </a:t>
            </a:r>
            <a:endParaRPr lang="ru-RU" sz="2200" b="1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19"/>
            </a:pPr>
            <a:r>
              <a:rPr lang="uk-UA" sz="2200" b="1" smtClean="0">
                <a:solidFill>
                  <a:srgbClr val="002060"/>
                </a:solidFill>
                <a:latin typeface="Times New Roman" pitchFamily="18" charset="0"/>
              </a:rPr>
              <a:t>Активно залучайте до участі в районних, обласних, Усеукраїнських конкурсах, змаганнях, виставках. </a:t>
            </a:r>
            <a:endParaRPr lang="ru-RU" sz="2200" b="1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19"/>
            </a:pPr>
            <a:r>
              <a:rPr lang="uk-UA" sz="2200" b="1" smtClean="0">
                <a:solidFill>
                  <a:srgbClr val="002060"/>
                </a:solidFill>
                <a:latin typeface="Times New Roman" pitchFamily="18" charset="0"/>
              </a:rPr>
              <a:t>Відзначайте досягнення вихованців, підтримуйте та стимулюйте активність, ініціативу, пошук, і</a:t>
            </a:r>
            <a:endParaRPr lang="ru-RU" sz="2200" b="1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 startAt="19"/>
            </a:pPr>
            <a:r>
              <a:rPr lang="uk-UA" sz="2200" b="1" smtClean="0">
                <a:solidFill>
                  <a:srgbClr val="002060"/>
                </a:solidFill>
                <a:latin typeface="Times New Roman" pitchFamily="18" charset="0"/>
              </a:rPr>
              <a:t>Пам'ятайте, що учень — </a:t>
            </a:r>
            <a:r>
              <a:rPr lang="uk-UA" sz="2200" b="1" i="1" smtClean="0">
                <a:solidFill>
                  <a:srgbClr val="C00000"/>
                </a:solidFill>
                <a:latin typeface="Times New Roman" pitchFamily="18" charset="0"/>
              </a:rPr>
              <a:t>«...це не посуд, який потрібно наповнити. а факел, який необхідно запалити»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uk-UA" sz="800" b="1" i="1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i="1" smtClean="0">
                <a:solidFill>
                  <a:srgbClr val="C00000"/>
                </a:solidFill>
                <a:latin typeface="Times New Roman" pitchFamily="18" charset="0"/>
              </a:rPr>
              <a:t>					(К.Ушинський).</a:t>
            </a:r>
            <a:endParaRPr lang="ru-RU" sz="2200" b="1" i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body" idx="1"/>
          </p:nvPr>
        </p:nvSpPr>
        <p:spPr>
          <a:xfrm>
            <a:off x="1042988" y="765175"/>
            <a:ext cx="6913562" cy="51847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i="1" smtClean="0">
                <a:latin typeface="Georgia" pitchFamily="18" charset="0"/>
              </a:rPr>
              <a:t>У кожної </a:t>
            </a:r>
            <a:r>
              <a:rPr lang="uk-UA" sz="2400" b="1" i="1" smtClean="0">
                <a:latin typeface="Georgia" pitchFamily="18" charset="0"/>
              </a:rPr>
              <a:t>дитини</a:t>
            </a:r>
            <a:r>
              <a:rPr lang="ru-RU" sz="2400" b="1" i="1" smtClean="0">
                <a:latin typeface="Georgia" pitchFamily="18" charset="0"/>
              </a:rPr>
              <a:t> дрімають задатки </a:t>
            </a:r>
            <a:r>
              <a:rPr lang="uk-UA" sz="2400" b="1" i="1" smtClean="0">
                <a:latin typeface="Georgia" pitchFamily="18" charset="0"/>
              </a:rPr>
              <a:t>будь-яких здібностей. Ці задатки,  як порох: щоб їх запалити, необхідна іскра.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В.Сухомлинський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uk-UA" sz="2000" b="1" i="1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uk-UA" sz="2400" b="1" i="1" smtClean="0">
                <a:latin typeface="Georgia" pitchFamily="18" charset="0"/>
              </a:rPr>
              <a:t>Учитель, який передає дитині лише знання, - це ремісник;                                                  той хто виховує характер, - справжній митець своєї справи. 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FF0000"/>
                </a:solidFill>
                <a:latin typeface="Georgia" pitchFamily="18" charset="0"/>
              </a:rPr>
              <a:t>С. Русова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uk-UA" sz="2000" b="1" i="1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2400" b="1" i="1" smtClean="0">
                <a:latin typeface="Georgia" pitchFamily="18" charset="0"/>
              </a:rPr>
              <a:t>Кожна дитина має право на увагу, на ласку, на похвалу.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FF0000"/>
                </a:solidFill>
                <a:latin typeface="Georgia" pitchFamily="18" charset="0"/>
              </a:rPr>
              <a:t> Є. Аркін</a:t>
            </a:r>
            <a:endParaRPr lang="uk-UA" sz="2400" b="1" i="1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5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5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25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5148263" y="6092825"/>
            <a:ext cx="3781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800" b="1" i="1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2627313" y="1628775"/>
            <a:ext cx="396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 rot="269878">
            <a:off x="2987675" y="1628775"/>
            <a:ext cx="3238500" cy="1244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eorgia"/>
              </a:rPr>
              <a:t>висновки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1763713" y="3333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166592" y="433164"/>
            <a:ext cx="5360634" cy="3416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КРИТЕРІЇ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ДЛЯ ВИЯВЛЕННЯ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ОБДАРОВАНОСТІ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ДИТИНИ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264025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86687" cy="1008063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Якщо 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у Вашому класі 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є дитина, що:</a:t>
            </a:r>
            <a:endParaRPr lang="ru-RU" sz="4000" dirty="0" smtClean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1557338"/>
            <a:ext cx="7427912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швидко схоплює суть питання;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має великий запас знань загального характеру;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охоче вчиться;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процес її навчання йде швидкими темпами; 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свою роботу виконує самостійно;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надає перевагу індивідуальним видам діяльності; 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із задоволенням займається різними видами творчої діяльності; 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значно випереджає однолітків за кількістю умінь, навичок і загальним розвитком,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uk-UA" sz="2400" b="1" i="1" smtClean="0">
              <a:solidFill>
                <a:srgbClr val="3333CC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	</a:t>
            </a:r>
            <a:r>
              <a:rPr lang="uk-UA" sz="2400" b="1" i="1" smtClean="0">
                <a:solidFill>
                  <a:srgbClr val="FF0000"/>
                </a:solidFill>
                <a:latin typeface="Arial" charset="0"/>
              </a:rPr>
              <a:t>    …</a:t>
            </a: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радійте, у Вашому класі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вчиться дитина з високим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0000"/>
                </a:solidFill>
                <a:latin typeface="Arial" charset="0"/>
              </a:rPr>
              <a:t>р</a:t>
            </a: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івнем</a:t>
            </a:r>
            <a:r>
              <a:rPr lang="uk-UA" sz="2400" b="1" i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sz="2400" b="1" i="1" smtClean="0">
                <a:solidFill>
                  <a:srgbClr val="C00000"/>
                </a:solidFill>
                <a:latin typeface="Georgia" pitchFamily="18" charset="0"/>
              </a:rPr>
              <a:t>загальних здібностей. </a:t>
            </a:r>
            <a:endParaRPr lang="ru-RU" sz="2700" smtClean="0"/>
          </a:p>
          <a:p>
            <a:pPr eaLnBrk="1" hangingPunct="1">
              <a:lnSpc>
                <a:spcPct val="80000"/>
              </a:lnSpc>
            </a:pPr>
            <a:endParaRPr lang="ru-RU" sz="1300" smtClean="0"/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91512" cy="706437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rgbClr val="C00000"/>
                </a:solidFill>
                <a:latin typeface="Georgia" pitchFamily="18" charset="0"/>
              </a:rPr>
              <a:t>А якщо Ваш учень:</a:t>
            </a:r>
            <a:endParaRPr lang="ru-RU" sz="40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1125538"/>
            <a:ext cx="7488237" cy="5356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вразливий і артистичний, також дуже діяльний і енергійний;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прагне практично реалізувати свої плани, ідеї, проекти;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володіє в досконалості для свого віку технікою гри на музичних інструментах;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відмінно малює;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має артистичні схильності;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добре володіє мовою;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має великий словниковий запас, правильно будує фрази, швидко і виразно читає,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1000" b="1" i="1" smtClean="0">
                <a:solidFill>
                  <a:srgbClr val="FF0000"/>
                </a:solidFill>
                <a:latin typeface="Georgia" pitchFamily="18" charset="0"/>
              </a:rPr>
              <a:t>	</a:t>
            </a:r>
            <a:r>
              <a:rPr lang="uk-UA" sz="1000" b="1" i="1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700" b="1" i="1" smtClean="0">
                <a:solidFill>
                  <a:srgbClr val="FF0000"/>
                </a:solidFill>
                <a:latin typeface="Arial" charset="0"/>
              </a:rPr>
              <a:t>    … </a:t>
            </a: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у Вашому класі вчиться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	майбутній учитель, актор,</a:t>
            </a:r>
            <a:endParaRPr lang="uk-UA" sz="2400" b="1" i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0000"/>
                </a:solidFill>
                <a:latin typeface="Arial" charset="0"/>
              </a:rPr>
              <a:t>         </a:t>
            </a: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композитор чи інша </a:t>
            </a:r>
            <a:endParaRPr lang="uk-UA" sz="2400" b="1" i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знаменитість у мистецтві</a:t>
            </a:r>
            <a:r>
              <a:rPr lang="uk-UA" sz="2700" b="1" i="1" smtClean="0">
                <a:solidFill>
                  <a:srgbClr val="FF0000"/>
                </a:solidFill>
                <a:latin typeface="Georgia" pitchFamily="18" charset="0"/>
              </a:rPr>
              <a:t>. </a:t>
            </a:r>
            <a:endParaRPr lang="ru-RU" sz="2700" smtClean="0"/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41388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rgbClr val="C00000"/>
                </a:solidFill>
                <a:latin typeface="Georgia" pitchFamily="18" charset="0"/>
              </a:rPr>
              <a:t>Ви звернули увагу на те, що:</a:t>
            </a:r>
            <a:endParaRPr lang="ru-RU" sz="40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1268413"/>
            <a:ext cx="7561262" cy="4032250"/>
          </a:xfrm>
        </p:spPr>
        <p:txBody>
          <a:bodyPr/>
          <a:lstStyle/>
          <a:p>
            <a:pPr eaLnBrk="1" hangingPunct="1"/>
            <a:r>
              <a:rPr lang="uk-UA" sz="28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під час спортивних ігор дитина завжди виходить переможцем;</a:t>
            </a:r>
            <a:endParaRPr lang="ru-RU" sz="28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школяр уміє координувати свої рухи;</a:t>
            </a:r>
            <a:endParaRPr lang="ru-RU" sz="28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реальні досягнення учня в спорті значно вищі за рівень його однолітків;</a:t>
            </a:r>
            <a:endParaRPr lang="ru-RU" sz="28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 дитини яскраво виражені вольові якості;</a:t>
            </a:r>
            <a:endParaRPr lang="ru-RU" sz="28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школяр стійко переносить фізичну напругу</a:t>
            </a:r>
            <a:r>
              <a:rPr lang="uk-UA" sz="2800" smtClean="0">
                <a:solidFill>
                  <a:srgbClr val="3333CC"/>
                </a:solidFill>
              </a:rPr>
              <a:t>,</a:t>
            </a:r>
            <a:endParaRPr lang="ru-RU" sz="2800" b="1" i="1" smtClean="0">
              <a:solidFill>
                <a:srgbClr val="FF0000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763713" y="5013325"/>
            <a:ext cx="568801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2800" b="1" i="1">
                <a:solidFill>
                  <a:srgbClr val="FF0000"/>
                </a:solidFill>
                <a:latin typeface="Georgia" pitchFamily="18" charset="0"/>
              </a:rPr>
              <a:t>…Ваш учень має високий рівень спортивних здібностей</a:t>
            </a:r>
            <a:r>
              <a:rPr lang="uk-UA" sz="3200" b="1" i="1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96300" cy="706437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rgbClr val="C00000"/>
                </a:solidFill>
                <a:latin typeface="Georgia" pitchFamily="18" charset="0"/>
              </a:rPr>
              <a:t>У Вашому в класі є учень, що:</a:t>
            </a:r>
            <a:endParaRPr lang="ru-RU" sz="400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908050"/>
            <a:ext cx="7427912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багато читає не з примусу;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може довго і зосереджено працювати над вирішенням якої-небудь цікавої проблеми;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швидко вирішує математичні задачі;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намагається швидко схопити суть питання і зробити загальні висновки;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прагне впорядкувати слова, числа і т.д., звести їх у єдину систему;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при відповіді на запитання враховує ступінь його важливості;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має гнучке мислення;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виявляє цікавість до техніки і не властиві для його віку навички й уміння при конструюванні,</a:t>
            </a:r>
            <a:endParaRPr lang="ru-RU" sz="2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i="1" smtClean="0"/>
              <a:t>	</a:t>
            </a:r>
            <a:r>
              <a:rPr lang="uk-UA" sz="2200" b="1" i="1" smtClean="0">
                <a:solidFill>
                  <a:srgbClr val="FF0000"/>
                </a:solidFill>
              </a:rPr>
              <a:t>…</a:t>
            </a: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це означає, що у дитини високий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       інтелектуальний потенціал,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                 у неї високий рівень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FF0000"/>
                </a:solidFill>
                <a:latin typeface="Georgia" pitchFamily="18" charset="0"/>
              </a:rPr>
              <a:t>         розумової працездатності </a:t>
            </a:r>
            <a:endParaRPr lang="ru-RU" sz="2400" b="1" i="1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620712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rgbClr val="C00000"/>
                </a:solidFill>
                <a:latin typeface="Georgia" pitchFamily="18" charset="0"/>
              </a:rPr>
              <a:t>Якщо дитина:</a:t>
            </a:r>
            <a:endParaRPr lang="ru-RU" sz="40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1052513"/>
            <a:ext cx="7559675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чимось глибоко зацікавившись, намагається зрозуміти суть питання, намагається обґрунтувати його, знайти логічне рішення, дати розумну відповідь;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має "критичну жилку";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виявляє здатність до вдосконалювання;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4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b="1" i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може розумно висловитися з широкого кола питань,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800" b="1" i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700" b="1" i="1" smtClean="0">
                <a:solidFill>
                  <a:srgbClr val="FF0000"/>
                </a:solidFill>
                <a:latin typeface="Georgia" pitchFamily="18" charset="0"/>
              </a:rPr>
              <a:t>	…</a:t>
            </a:r>
            <a:r>
              <a:rPr lang="uk-UA" sz="3000" b="1" i="1" smtClean="0">
                <a:solidFill>
                  <a:srgbClr val="FF0000"/>
                </a:solidFill>
                <a:latin typeface="Georgia" pitchFamily="18" charset="0"/>
              </a:rPr>
              <a:t>перед Вами обдарована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3000" b="1" i="1" smtClean="0">
                <a:solidFill>
                  <a:srgbClr val="FF0000"/>
                </a:solidFill>
                <a:latin typeface="Georgia" pitchFamily="18" charset="0"/>
              </a:rPr>
              <a:t> 	   дитина і їй потрібна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3000" b="1" i="1" smtClean="0">
                <a:solidFill>
                  <a:srgbClr val="FF0000"/>
                </a:solidFill>
                <a:latin typeface="Georgia" pitchFamily="18" charset="0"/>
              </a:rPr>
              <a:t>		Ваша підтримка!</a:t>
            </a:r>
            <a:endParaRPr lang="ru-RU" sz="3600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284663" y="692150"/>
            <a:ext cx="395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31747" name="WordArt 7"/>
          <p:cNvSpPr>
            <a:spLocks noChangeArrowheads="1" noChangeShapeType="1" noTextEdit="1"/>
          </p:cNvSpPr>
          <p:nvPr/>
        </p:nvSpPr>
        <p:spPr bwMode="auto">
          <a:xfrm rot="275820">
            <a:off x="4505325" y="481013"/>
            <a:ext cx="3816350" cy="3313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Робота з</a:t>
            </a:r>
          </a:p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обдарованими</a:t>
            </a:r>
          </a:p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дітьми</a:t>
            </a:r>
          </a:p>
        </p:txBody>
      </p:sp>
    </p:spTree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1180</Words>
  <Application>Microsoft Office PowerPoint</Application>
  <PresentationFormat>Экран (4:3)</PresentationFormat>
  <Paragraphs>162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 </vt:lpstr>
      <vt:lpstr>Якщо у Вашому класі  є дитина, що:</vt:lpstr>
      <vt:lpstr>А якщо Ваш учень:</vt:lpstr>
      <vt:lpstr>Ви звернули увагу на те, що:</vt:lpstr>
      <vt:lpstr>У Вашому в класі є учень, що:</vt:lpstr>
      <vt:lpstr>Якщо дитина:</vt:lpstr>
      <vt:lpstr>Презентация PowerPoint</vt:lpstr>
      <vt:lpstr>Навчання  обдарованих дітей</vt:lpstr>
      <vt:lpstr>Принципи організації  змісту навчання для обдарованих школярів: </vt:lpstr>
      <vt:lpstr> Програми навчання,  незалежно від того, для яких дітей  вони призначені, можна розділити  на 3 категорії: </vt:lpstr>
      <vt:lpstr>Програми  для обдарованих дітей повинні: </vt:lpstr>
      <vt:lpstr>Презентация PowerPoint</vt:lpstr>
      <vt:lpstr>Презентация PowerPoint</vt:lpstr>
      <vt:lpstr>Якщо ви навчаєте обдаровану дитину:</vt:lpstr>
      <vt:lpstr>Як розвивати творчі здібності обдарованих дітей: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КРИТЕРІЇ ДЛЯ ВИЯВЛЕННЯ ОБДАРОВАНОСТІ ДИТИНИ</dc:title>
  <dc:creator>Пользователь Windows</dc:creator>
  <cp:lastModifiedBy>Dom</cp:lastModifiedBy>
  <cp:revision>51</cp:revision>
  <dcterms:created xsi:type="dcterms:W3CDTF">2012-04-17T14:14:15Z</dcterms:created>
  <dcterms:modified xsi:type="dcterms:W3CDTF">2018-01-23T10:28:43Z</dcterms:modified>
</cp:coreProperties>
</file>