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69" r:id="rId6"/>
    <p:sldId id="261" r:id="rId7"/>
    <p:sldId id="257" r:id="rId8"/>
    <p:sldId id="260" r:id="rId9"/>
    <p:sldId id="264" r:id="rId10"/>
    <p:sldId id="265" r:id="rId11"/>
    <p:sldId id="262" r:id="rId12"/>
    <p:sldId id="263" r:id="rId13"/>
    <p:sldId id="268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53" d="100"/>
          <a:sy n="53" d="100"/>
        </p:scale>
        <p:origin x="-53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CB020-80EC-4AA5-B070-AC7C3D1006E0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5209-8292-494B-8C19-4CDE69884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A6D7-DC19-40A9-9289-4C31488A214B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18F1F-25E3-44E0-95CA-281206249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DC51-BA24-4F48-A5A6-4FCA7CDD40EF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21786-26A8-481B-8024-3F8986E2B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2492-CD3D-4FC7-B706-41C7B76D3261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7E67-CF06-4F78-8574-B7A5C3B05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E734-C039-4910-987A-91A96FEFE04D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36EC-8D52-4917-A35D-D60552A50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CBA21-4169-4A00-84E4-260301DB8E60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71869-31C6-4D62-ABBE-79DD392F3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EFC7-CCFC-4CAE-8E3F-B46A4E40E068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80F2-D53B-4612-A82C-F18AAC539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71CD-5532-48B5-B337-ECF8DB2FD9ED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9F0D-2069-4F3D-BC47-4463EDD4B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48CE-F021-482C-9DD3-9F05754ED64A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1D6EB-4C25-4F14-B43E-B1E4F84AC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7B5D-52BB-4E1A-B806-68C28457EAAB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5F87-06C7-4A42-8F55-51F374FB4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76E34-2338-4C75-96C8-165C79287967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36C4E-667B-464E-A748-35A00F34D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D8A22-9089-4A7D-B1C1-714F1D4BD6E8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81A1AD-8203-4648-92D6-D25ED89DB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Флаг Украины. #Ukraine #Flag #Flags | Фл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12192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8" y="2571750"/>
            <a:ext cx="12049125" cy="2247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5400" b="1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НОВІТНЯ ІСТОРІЯ УКРАЇНИ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5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 РОСІЙСЬКИХ ПІДРУЧНИКАХ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3"/>
          <p:cNvSpPr>
            <a:spLocks noGrp="1"/>
          </p:cNvSpPr>
          <p:nvPr>
            <p:ph sz="half" idx="2"/>
          </p:nvPr>
        </p:nvSpPr>
        <p:spPr>
          <a:xfrm>
            <a:off x="5262563" y="946150"/>
            <a:ext cx="6684962" cy="456882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«11 марта 2014 года постановлением Верховного Совета Автономной республики Крым и Севастопольского городского совета была принята Декларация о независимости. Так, революция начавшаяся в Киеве, стала явлением международной политики, и на революционной волне выплеснулся «поплывший» в другом направлении Крымский полуостров. 16 марта состоялся референдум по вопросу о судьбе Крыма. Более 90% голосовавших крымчан и севастопольцев высказались за вхождение в РФ при 83% принявших участие в голосование. Уже 18 марта Президент РФ и высшие государственные лица АР Крым, а также глава города Севастополь подписали договор о вхождение в состав РФ, на правах её субъектов Крыма и Севастополя».</a:t>
            </a:r>
          </a:p>
        </p:txBody>
      </p:sp>
      <p:pic>
        <p:nvPicPr>
          <p:cNvPr id="2253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51292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5232400" y="5737225"/>
            <a:ext cx="695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Волобуев О.В., Карпачёв С.П., Романов П.Н. Конец XIX - начало XXI века. Базовый уровень. 11 класс: учебник. Москва: Дрофа , 2016. С 342.</a:t>
            </a:r>
          </a:p>
        </p:txBody>
      </p:sp>
      <p:sp>
        <p:nvSpPr>
          <p:cNvPr id="22534" name="Заголовок 1"/>
          <p:cNvSpPr>
            <a:spLocks noGrp="1"/>
          </p:cNvSpPr>
          <p:nvPr>
            <p:ph type="title"/>
          </p:nvPr>
        </p:nvSpPr>
        <p:spPr>
          <a:xfrm>
            <a:off x="6143625" y="131763"/>
            <a:ext cx="4849813" cy="704850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</a:rPr>
              <a:t>Анексія Криму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253038" y="971550"/>
            <a:ext cx="6675437" cy="404971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«Результаты референдума и воссоединения Крыма с Россией не были признаны США и Евросоюзом, которые не считаются с мнением крымчан. Заявили об аннексии Крыма. Положение усложнилась тем, что в Донецкой и Луганской областях были провозглашены народные республики (ДНР и ЛНР). Не идущая на диалог с населением юго-востока киевская власть стала проводить репрессивную политику. Многие россияне начали добровольно оказывать помощь повстанцам, которые в борьбе за признание государственного статуса русского языка и самоопределение опирались на сочувствие российского общества».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51292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5253038" y="6122988"/>
            <a:ext cx="695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Волобуев О.В., Карпачёв С.П., Романов П.Н. Конец XIX - начало XXI века. Базовый уровень. 11 класс: учебник. Москва: Дрофа , 2016. С 342-343.</a:t>
            </a:r>
          </a:p>
        </p:txBody>
      </p:sp>
      <p:sp>
        <p:nvSpPr>
          <p:cNvPr id="23557" name="Заголовок 1"/>
          <p:cNvSpPr>
            <a:spLocks noGrp="1"/>
          </p:cNvSpPr>
          <p:nvPr>
            <p:ph type="title"/>
          </p:nvPr>
        </p:nvSpPr>
        <p:spPr>
          <a:xfrm>
            <a:off x="5551488" y="203200"/>
            <a:ext cx="5292725" cy="704850"/>
          </a:xfrm>
        </p:spPr>
        <p:txBody>
          <a:bodyPr/>
          <a:lstStyle/>
          <a:p>
            <a:pPr algn="ctr"/>
            <a:r>
              <a:rPr lang="uk-UA" sz="2800" b="1" smtClean="0">
                <a:latin typeface="Times New Roman" pitchFamily="18" charset="0"/>
              </a:rPr>
              <a:t>Анексія Криму,  проголошення ДНР, ЛНР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3"/>
          <p:cNvSpPr>
            <a:spLocks noGrp="1"/>
          </p:cNvSpPr>
          <p:nvPr>
            <p:ph sz="half" idx="1"/>
          </p:nvPr>
        </p:nvSpPr>
        <p:spPr>
          <a:xfrm>
            <a:off x="5556250" y="735013"/>
            <a:ext cx="6635750" cy="338772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Однак в этих условиях российское руководство не отказывается от одного из основных приоритетов Концепции внешней политики РФ: развитие многосторонних связей с государствами Содружества, укрепление с ними добрососедских отношений и стратегического партнерства в решении насущных задач международной жизни. При этом подчеркивается, что Россия во главу угла ставит обеспечение своих национальных интересов, в том числе защиту прав многих миллионов соотечественников в странах ближнего зарубежья».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0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5340350" y="6007100"/>
            <a:ext cx="6851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История России, ХХ - начало XXI века. 11 класс : учеб. для общеобразоват. учреждений. А.А. Левандовский, Ю.А. Щетинов, С.В. Мироненко. Москва: Просвещение, 2013. С. 364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Флаг Украины. #Ukraine #Flag #Flags | Фл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550" y="1831975"/>
            <a:ext cx="7391400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ДЯКУЮ ЗА УВАГУ!</a:t>
            </a:r>
            <a:endParaRPr lang="ru-RU" sz="54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>
          <a:xfrm>
            <a:off x="5962650" y="171450"/>
            <a:ext cx="5419725" cy="830263"/>
          </a:xfrm>
        </p:spPr>
        <p:txBody>
          <a:bodyPr/>
          <a:lstStyle/>
          <a:p>
            <a:r>
              <a:rPr lang="uk-UA" sz="2800" b="1" smtClean="0">
                <a:latin typeface="Times New Roman" pitchFamily="18" charset="0"/>
              </a:rPr>
              <a:t>Події в Україні у 2013-2014 р.</a:t>
            </a:r>
            <a:endParaRPr lang="ru-RU" sz="2800" b="1" smtClean="0">
              <a:latin typeface="Times New Roman" pitchFamily="18" charset="0"/>
            </a:endParaRP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5391150" y="1006475"/>
            <a:ext cx="6591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«Кризис, разразившийся на Украине в конце 2013 г., явился отдаленным результатом распада СССР. Украина попала в своеобразную геополитическую ловушку: ее гражданам было навязано решение непростой дилеммы – сохранять существовавшие ранее десятилетиями многочисленные связи с Россией или порвать их и присоединиться к Евросоюзу. Идея «Украина без России» расколола украинское общество на ее противников и сторонников».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-400050"/>
            <a:ext cx="5064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5378450" y="5541963"/>
            <a:ext cx="6813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История России с древнейших времен до наших дней / А.Н. Боханов, Л.Е. Морозова, М.А. Рахматуллин, А.Н. Сахаров, В.А. Шестаков. Москва: АСТ, 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5200650" y="-295275"/>
            <a:ext cx="680085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«22 февраля 2014 г. Янукович был свергнут в результате государственного переворота. При поддержке западных государств к власти на Украине пришли националистические силы. Верховная рада изменила конституцию страны, сменила руководство парламента и МВД и отстранила от власти законного главу государства, который впоследствии был вынужден покинуть Украину, опасаясь за свою жизнь. Новое руководство Украины во главе с П. А. Порошенко, выражавшее интересы, прежде всего националистических сил, усиленно вытесняло русский язык из средств массовой информации, кинопроката, системы образования, отменило закон о языке, гарантировавший официальное двуязычие, а также принятые законы об охране памятников героям и жертвам ВОВ, об ответственности за преступления фашизма и коллаборационизма.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Активное неприятие таких действий новых властей на Востоке Украины, где преобладало русскоязычное население, вызвало массовые волнения, переросшие со временем в гражданскую войну. Жители Юго‑Востока Украины новыми властями были объявлены террористами, и против них была организована «антитеррористическая» операция с применением военной силы. Отстаивая интересы русскоязычного населения на территориях Донецкой и Луганской областей, охраняемых ополченцами, весной 2014 г. было создано два образования – Донецкая народная республика (ДНР) и Луганская народная республика (ЛНР), которые отказались выполнять указания из Киева».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-400050"/>
            <a:ext cx="5064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0050"/>
            <a:ext cx="5064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5200650" y="6084888"/>
            <a:ext cx="6813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История России с древнейших времен до наших дней / А.Н. Боханов, Л.Е. Морозова, М.А. Рахматуллин, А.Н. Сахаров, В.А. Шестаков. Москва: АСТ, 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5527675" y="212725"/>
            <a:ext cx="6184900" cy="519113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Анексія Криму</a:t>
            </a:r>
          </a:p>
        </p:txBody>
      </p:sp>
      <p:sp>
        <p:nvSpPr>
          <p:cNvPr id="16387" name="Объект 3"/>
          <p:cNvSpPr>
            <a:spLocks noGrp="1"/>
          </p:cNvSpPr>
          <p:nvPr>
            <p:ph type="subTitle" idx="1"/>
          </p:nvPr>
        </p:nvSpPr>
        <p:spPr>
          <a:xfrm>
            <a:off x="5394325" y="1027113"/>
            <a:ext cx="6508750" cy="2601912"/>
          </a:xfrm>
        </p:spPr>
        <p:txBody>
          <a:bodyPr/>
          <a:lstStyle/>
          <a:p>
            <a:pPr algn="just"/>
            <a:r>
              <a:rPr lang="ru-RU" smtClean="0">
                <a:latin typeface="Times New Roman" pitchFamily="18" charset="0"/>
                <a:cs typeface="Times New Roman" pitchFamily="18" charset="0"/>
              </a:rPr>
              <a:t>«17 марта 2014 г. Президент России подписал указ о признании Республики Крым в качестве независимого и суверенного государства. 18 марта в соответствии с новым законом Верховного Совета был подписан межгосударственный договор о принятии Крыма и Севастополя в состав России. Спустя десятилетия историческая ошибка была исправлена: жители Крыма и Севастополя вернулись в родное государство».</a:t>
            </a:r>
          </a:p>
          <a:p>
            <a:endParaRPr lang="ru-RU" smtClean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-400050"/>
            <a:ext cx="5064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2"/>
          <p:cNvSpPr>
            <a:spLocks noChangeArrowheads="1"/>
          </p:cNvSpPr>
          <p:nvPr/>
        </p:nvSpPr>
        <p:spPr bwMode="auto">
          <a:xfrm>
            <a:off x="5145088" y="5703888"/>
            <a:ext cx="6835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История России с древнейших времен до наших дней / А.Н. Боханов, Л.Е. Морозова, М.А. Рахматуллин, А.Н. Сахаров, В.А. Шестаков. Москва: АСТ, 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576888" y="361950"/>
            <a:ext cx="6200775" cy="585788"/>
          </a:xfrm>
        </p:spPr>
        <p:txBody>
          <a:bodyPr/>
          <a:lstStyle/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Анексія Криму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-400050"/>
            <a:ext cx="5064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5186363" y="908050"/>
            <a:ext cx="6781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«Российское руководство до начала 2014 г. принимало все усилия для того, чтобы вернуть политический процесс в Украине в конституционное русло, однако после свержения легитимной власти в Киеве Президент РФ обратился в Совет Федерации и получил право на использование российских войск на территории Украины. Фактически это право не было использовано и на территорию Крыма дополнительный контингент военных введен не был. Российскими военными, дислоцирующимися в Крыму на законных основаниях (число которых не превышало 20 тыс. человек), были блокированы попытки противодействия проведению крымского референдума со стороны властей Украины и стран Запада».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5257800" y="5600700"/>
            <a:ext cx="6781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История России с древнейших времен до наших дней / А.Н. Боханов, Л.Е. Морозова, М.А. Рахматуллин, А.Н. Сахаров, В.А. Шестаков. Москва: АСТ, 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5403850" y="1177925"/>
            <a:ext cx="6534150" cy="293687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«1992 г. – Россия, Армения, Казахстан, Киргизия, Таджикистан и Узбекистан подписали в Ташкенте договор о коллективной безопасности. Остальные члены СНГ – Украина, Молдавия и Туркменистан отказались от участия в этом договоре.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Казалось бы, сохранение тесного союза государств, наследовавших ранее единую экономику и оборонную систему СССР, отвечало их общим интересам. Однако на деле главной задачей 1990-х годов стало укрепление недавнего суверенитета. В итоге, подписывать соглашение о развитии а рамках СНГ, многие его участники искали союзников и партнёров вне Содружества, в первую очередь в лице ЕС и НАТО. Украина в 1997 г. подписала хартию об особых отношениях  с НАТО».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6" descr="Уроки. Творчество. Мастерство&quot; Сайт Заиченко Г.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26988"/>
            <a:ext cx="53578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5403850" y="285750"/>
            <a:ext cx="6378575" cy="587375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</a:rPr>
              <a:t>Україна та СНД</a:t>
            </a:r>
          </a:p>
        </p:txBody>
      </p:sp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5403850" y="6102350"/>
            <a:ext cx="6958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Загладин Н., Петров Ю. История. Конец XIX - начало XXI века. Базовый уровень. 11 класс: учебник. Москва: Русское слово , 2016. С 407.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267450" y="0"/>
            <a:ext cx="4902200" cy="889000"/>
          </a:xfrm>
        </p:spPr>
        <p:txBody>
          <a:bodyPr/>
          <a:lstStyle/>
          <a:p>
            <a:r>
              <a:rPr lang="uk-UA" sz="3200" b="1" smtClean="0">
                <a:latin typeface="Times New Roman" pitchFamily="18" charset="0"/>
              </a:rPr>
              <a:t>Події в Україні у 2014 р.</a:t>
            </a:r>
            <a:endParaRPr lang="ru-RU" sz="3200" b="1" smtClean="0">
              <a:latin typeface="Times New Roman" pitchFamily="18" charset="0"/>
            </a:endParaRPr>
          </a:p>
        </p:txBody>
      </p:sp>
      <p:sp>
        <p:nvSpPr>
          <p:cNvPr id="19459" name="Объект 5"/>
          <p:cNvSpPr>
            <a:spLocks noGrp="1"/>
          </p:cNvSpPr>
          <p:nvPr>
            <p:ph sz="half" idx="2"/>
          </p:nvPr>
        </p:nvSpPr>
        <p:spPr>
          <a:xfrm>
            <a:off x="5338763" y="889000"/>
            <a:ext cx="6616700" cy="41179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«В 2014 г. Отношения России и Украины подверглись заметному охлаждению по причине украинского кризиса. В результате народных протестов, которые возглавила радикальная националистическая оппозиция, президент В.Ф. Янукович был свергнут и бежал со страны. Пришедшее к власти нелегитимное временное правительство, в котором основную роль играли националисты, не желало считаться с экономическими и культурными интересами русскоязычного населения Юго-Востока Украины Начался новый виток гражданского противостояния. Часть восточный областей  (Луганская, Донецкая, Харьковская) взяли курс на самоопределение».</a:t>
            </a:r>
          </a:p>
        </p:txBody>
      </p:sp>
      <p:pic>
        <p:nvPicPr>
          <p:cNvPr id="19460" name="Picture 6" descr="Уроки. Творчество. Мастерство&quot; Сайт Заиченко Г.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26988"/>
            <a:ext cx="53578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5403850" y="6102350"/>
            <a:ext cx="6958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Загладин Н., Петров Ю. История. Конец XIX - начало XXI века. Базовый уровень. 11 класс: учебник. Москва: Русское слово , 2016. С 409.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Уроки. Творчество. Мастерство&quot; Сайт Заиченко Г.Н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26988"/>
            <a:ext cx="53117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Объект 3"/>
          <p:cNvSpPr>
            <a:spLocks noGrp="1"/>
          </p:cNvSpPr>
          <p:nvPr>
            <p:ph sz="half" idx="2"/>
          </p:nvPr>
        </p:nvSpPr>
        <p:spPr>
          <a:xfrm>
            <a:off x="5254625" y="784225"/>
            <a:ext cx="6605588" cy="534828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uk-UA" sz="2000" smtClean="0">
                <a:latin typeface="Times New Roman" pitchFamily="18" charset="0"/>
                <a:cs typeface="Times New Roman" pitchFamily="18" charset="0"/>
              </a:rPr>
              <a:t>«В 2004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году была спровоцирована кампания непризнания итогов президентских выборов на Украине. При прямом участие США, Евросоюза и НАТО итоги выборов были, по сути, отменены. В результате вместо победившего с незначительным отрывом В.Ф. Януковича, выступившего за укрепление отношений с Россией, к власти был приведён В.А. Ющенко, стремившейся к вступлении Украины в НАТО. Эти события получили названия «оранжевой революции». Попытки нового руководства Украины провести на её территории военные учения НАТО вызвали массовые протесты населения…</a:t>
            </a:r>
          </a:p>
          <a:p>
            <a:pPr marL="0" indent="0" algn="just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Украинские власти, игнорируя интересы миллионов собственных граждан, усиленно вытесняли русский язык из средств массовой информации, кинопроката, системы образования. Из года в год сворачивались культурные контакты с Россией».</a:t>
            </a:r>
          </a:p>
        </p:txBody>
      </p:sp>
      <p:pic>
        <p:nvPicPr>
          <p:cNvPr id="2048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0825" y="0"/>
            <a:ext cx="5413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1"/>
          <p:cNvSpPr>
            <a:spLocks noChangeArrowheads="1"/>
          </p:cNvSpPr>
          <p:nvPr/>
        </p:nvSpPr>
        <p:spPr bwMode="auto">
          <a:xfrm>
            <a:off x="5680075" y="196850"/>
            <a:ext cx="6040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Times New Roman" pitchFamily="18" charset="0"/>
              </a:rPr>
              <a:t>Помаранчева революція</a:t>
            </a:r>
            <a:r>
              <a:rPr lang="uk-UA" sz="3200">
                <a:latin typeface="Arial Black" pitchFamily="34" charset="0"/>
              </a:rPr>
              <a:t> </a:t>
            </a:r>
            <a:endParaRPr lang="ru-RU" sz="3200">
              <a:latin typeface="Arial Black" pitchFamily="34" charset="0"/>
            </a:endParaRP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5397500" y="5703888"/>
            <a:ext cx="6958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История России. Базовый уровень. 10 класс: учебник / М. Горинов, А. Данилов, М. Моруков, И. Семененко и др. Ч.3. Москва: Просвещение, 2016. С 95.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984875" y="44450"/>
            <a:ext cx="5080000" cy="704850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</a:rPr>
              <a:t>Анексія Криму</a:t>
            </a:r>
          </a:p>
        </p:txBody>
      </p:sp>
      <p:sp>
        <p:nvSpPr>
          <p:cNvPr id="21507" name="Объект 3"/>
          <p:cNvSpPr>
            <a:spLocks noGrp="1"/>
          </p:cNvSpPr>
          <p:nvPr>
            <p:ph sz="half" idx="2"/>
          </p:nvPr>
        </p:nvSpPr>
        <p:spPr>
          <a:xfrm>
            <a:off x="5384800" y="857250"/>
            <a:ext cx="6553200" cy="362743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«В Кр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ыму, который в 1954 г. Хрущёв передал Украине, а в 1991 г. Ельцин сохранил за ней, активировалось народное движение за возвращение этой автономной республики в состав России. Когда возникла опасность грозящих кровопролитием столкновений между сторонниками полноценной Крымской автономии и сторонниками Майдана. Россия приняла решение временно взять на себя сохранение мира на преимущественно русскоязычном полуострове.   В этой обстановке у здания парламента, а аэропорту и на некоторых других объектах появилась охрана, состоящая из Российских военнослужащих».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1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51292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5253038" y="5822950"/>
            <a:ext cx="695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Волобуев О.В.. Карпачёв С.П., Романов П.Н. Конец XIX - начало XXI века. Базовый уровень. 11 класс: учебник. Москва: Дрофа , 2016. С 342.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1216</Words>
  <Application>Microsoft Office PowerPoint</Application>
  <PresentationFormat>Произвольный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Arial</vt:lpstr>
      <vt:lpstr>Calibri Light</vt:lpstr>
      <vt:lpstr>Arial Black</vt:lpstr>
      <vt:lpstr>Times New Roman</vt:lpstr>
      <vt:lpstr>Тема Office</vt:lpstr>
      <vt:lpstr>Слайд 1</vt:lpstr>
      <vt:lpstr>Події в Україні у 2013-2014 р.</vt:lpstr>
      <vt:lpstr>Слайд 3</vt:lpstr>
      <vt:lpstr>Анексія Криму</vt:lpstr>
      <vt:lpstr>Анексія Криму</vt:lpstr>
      <vt:lpstr>Україна та СНД</vt:lpstr>
      <vt:lpstr>Події в Україні у 2014 р.</vt:lpstr>
      <vt:lpstr>Слайд 8</vt:lpstr>
      <vt:lpstr>Анексія Криму</vt:lpstr>
      <vt:lpstr>Анексія Криму</vt:lpstr>
      <vt:lpstr>Анексія Криму,  проголошення ДНР, ЛНР</vt:lpstr>
      <vt:lpstr>Слайд 12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49</cp:revision>
  <dcterms:created xsi:type="dcterms:W3CDTF">2020-04-03T13:44:30Z</dcterms:created>
  <dcterms:modified xsi:type="dcterms:W3CDTF">2020-05-03T11:13:42Z</dcterms:modified>
</cp:coreProperties>
</file>