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  <p:sldId id="262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16.10.2023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001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16.10.2023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3236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16.10.2023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9790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16.10.2023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0158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16.10.2023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2500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16.10.2023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1639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16.10.2023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753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16.10.2023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3408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16.10.2023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1876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16.10.2023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4864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16.10.2023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9950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4F5897-342B-408E-B7FA-C4A9D9EA2F8F}" type="datetimeFigureOut">
              <a:rPr lang="ru-RU" smtClean="0"/>
              <a:t>16.10.2023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5667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700808"/>
            <a:ext cx="8229600" cy="4248472"/>
          </a:xfrm>
        </p:spPr>
        <p:txBody>
          <a:bodyPr>
            <a:noAutofit/>
          </a:bodyPr>
          <a:lstStyle/>
          <a:p>
            <a:pPr algn="l"/>
            <a:r>
              <a:rPr lang="uk-UA" sz="3200" dirty="0" smtClean="0"/>
              <a:t>1. Сутність санації підприємства.</a:t>
            </a:r>
            <a:br>
              <a:rPr lang="uk-UA" sz="3200" dirty="0" smtClean="0"/>
            </a:br>
            <a:r>
              <a:rPr lang="uk-UA" sz="3200" dirty="0" smtClean="0"/>
              <a:t>2. Модель фінансової санації</a:t>
            </a:r>
            <a:r>
              <a:rPr lang="ru-RU" sz="3200" dirty="0" smtClean="0"/>
              <a:t>.</a:t>
            </a:r>
            <a:endParaRPr lang="ru-RU" sz="3200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251520" y="188640"/>
            <a:ext cx="8229600" cy="1905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251520" y="188536"/>
            <a:ext cx="8229600" cy="1905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uk-UA" b="1" dirty="0" smtClean="0"/>
              <a:t>Тема </a:t>
            </a:r>
            <a:r>
              <a:rPr lang="uk-UA" b="1" dirty="0" smtClean="0"/>
              <a:t>7. </a:t>
            </a:r>
            <a:r>
              <a:rPr lang="uk-UA" b="1" dirty="0"/>
              <a:t>Основи фінансової санації підприємств</a:t>
            </a:r>
          </a:p>
        </p:txBody>
      </p:sp>
    </p:spTree>
    <p:extLst>
      <p:ext uri="{BB962C8B-B14F-4D97-AF65-F5344CB8AC3E}">
        <p14:creationId xmlns:p14="http://schemas.microsoft.com/office/powerpoint/2010/main" val="5706634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6009531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uk-UA" sz="2400" b="1" dirty="0" smtClean="0"/>
              <a:t>Санація — </a:t>
            </a:r>
            <a:r>
              <a:rPr lang="uk-UA" sz="2400" dirty="0" smtClean="0"/>
              <a:t>це система фінансово-економічних, виробничо-технічних, організаційно-правових та соціальних заходів, спрямованих на досягнення чи відновлення платоспроможності, ліквідності, прибутковості і конкурентоспроможності підприємства-боржника в довгостроковому періоді. </a:t>
            </a:r>
          </a:p>
          <a:p>
            <a:pPr marL="0" indent="0" algn="ctr">
              <a:buNone/>
            </a:pPr>
            <a:endParaRPr lang="uk-UA" sz="2400" b="1" dirty="0" smtClean="0"/>
          </a:p>
          <a:p>
            <a:pPr marL="0" indent="0" algn="ctr">
              <a:buNone/>
            </a:pPr>
            <a:r>
              <a:rPr lang="uk-UA" sz="2400" b="1" dirty="0" smtClean="0"/>
              <a:t>Цілі санації:</a:t>
            </a:r>
          </a:p>
          <a:p>
            <a:pPr marL="0" indent="0" algn="just">
              <a:buNone/>
            </a:pPr>
            <a:r>
              <a:rPr lang="uk-UA" sz="2400" dirty="0" smtClean="0"/>
              <a:t>поліпшення структури капіталу;</a:t>
            </a:r>
          </a:p>
          <a:p>
            <a:pPr marL="0" indent="0" algn="just">
              <a:buNone/>
            </a:pPr>
            <a:r>
              <a:rPr lang="uk-UA" sz="2400" dirty="0" smtClean="0"/>
              <a:t>конкурентоспроможність;</a:t>
            </a:r>
          </a:p>
          <a:p>
            <a:pPr marL="0" indent="0" algn="just">
              <a:buNone/>
            </a:pPr>
            <a:r>
              <a:rPr lang="uk-UA" sz="2400" dirty="0" smtClean="0"/>
              <a:t>платоспроможність;</a:t>
            </a:r>
          </a:p>
          <a:p>
            <a:pPr marL="0" indent="0" algn="just">
              <a:buNone/>
            </a:pPr>
            <a:r>
              <a:rPr lang="uk-UA" sz="2400" dirty="0" smtClean="0"/>
              <a:t>відновлення, досягнення прибутковості;</a:t>
            </a:r>
          </a:p>
          <a:p>
            <a:pPr marL="0" indent="0" algn="just">
              <a:buNone/>
            </a:pPr>
            <a:r>
              <a:rPr lang="uk-UA" sz="2400" dirty="0" smtClean="0"/>
              <a:t>відновлення, збереження ліквідності;</a:t>
            </a:r>
          </a:p>
          <a:p>
            <a:pPr marL="0" indent="0" algn="just">
              <a:buNone/>
            </a:pPr>
            <a:r>
              <a:rPr lang="uk-UA" sz="2400" dirty="0" smtClean="0"/>
              <a:t>покриття поточних збитків;</a:t>
            </a:r>
          </a:p>
          <a:p>
            <a:pPr marL="0" indent="0" algn="just">
              <a:buNone/>
            </a:pPr>
            <a:r>
              <a:rPr lang="uk-UA" sz="2400" dirty="0" smtClean="0"/>
              <a:t>скорочення заборгованості;</a:t>
            </a:r>
          </a:p>
          <a:p>
            <a:pPr marL="0" indent="0" algn="just">
              <a:buNone/>
            </a:pPr>
            <a:r>
              <a:rPr lang="uk-UA" sz="2400" dirty="0" smtClean="0"/>
              <a:t>формування фінансових ресурсів.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09021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uk-UA" sz="2100" b="1" dirty="0" smtClean="0"/>
              <a:t>Розрізняють такі типи санаційних заходів: соціальні, організаційно-правові, виробничо-технічні, фінансово-економічні.</a:t>
            </a:r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r>
              <a:rPr lang="uk-UA" sz="2100" b="1" dirty="0" smtClean="0"/>
              <a:t>Особливе місце в процесі санації займають заходи фінансово-економічного характеру, </a:t>
            </a:r>
            <a:r>
              <a:rPr lang="uk-UA" sz="2100" dirty="0" smtClean="0"/>
              <a:t>які відображають фінансові відносини, що виникають в процесі мобілізації й використання внутрішніх та зовнішній фінансових джерел оздоровлення підприємства. </a:t>
            </a:r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r>
              <a:rPr lang="uk-UA" sz="2100" b="1" dirty="0" smtClean="0"/>
              <a:t>Санаційні заходи організаційно-правового характеру </a:t>
            </a:r>
            <a:r>
              <a:rPr lang="uk-UA" sz="2100" dirty="0" smtClean="0"/>
              <a:t>спрямовані на вдосконалення організаційної структури підприємства, підвищення якості менеджменту, звільнення підприємства від непродуктивних виробничих структур, поліпшення виробничих стосунків між членами трудового колективу тощо. </a:t>
            </a:r>
          </a:p>
          <a:p>
            <a:pPr marL="0" indent="0" algn="ctr">
              <a:buNone/>
            </a:pPr>
            <a:r>
              <a:rPr lang="uk-UA" sz="2100" dirty="0" smtClean="0"/>
              <a:t>У цьому контексті розрізняють два види санації:</a:t>
            </a:r>
          </a:p>
          <a:p>
            <a:pPr marL="0" indent="0" algn="just">
              <a:buNone/>
            </a:pPr>
            <a:r>
              <a:rPr lang="uk-UA" sz="2100" dirty="0" smtClean="0"/>
              <a:t>санація зі збереження існуючого юридичного статусу підприємства-боржника.</a:t>
            </a:r>
          </a:p>
          <a:p>
            <a:pPr marL="0" indent="0" algn="just">
              <a:buNone/>
            </a:pPr>
            <a:r>
              <a:rPr lang="uk-UA" sz="2100" dirty="0" smtClean="0"/>
              <a:t>санація зі зміною організаційно-правової форми та юридичного статусу </a:t>
            </a:r>
            <a:r>
              <a:rPr lang="uk-UA" sz="2100" dirty="0" err="1" smtClean="0"/>
              <a:t>санованого</a:t>
            </a:r>
            <a:r>
              <a:rPr lang="uk-UA" sz="2100" dirty="0" smtClean="0"/>
              <a:t> підприємства (реорганізація).</a:t>
            </a:r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r>
              <a:rPr lang="uk-UA" sz="2100" b="1" dirty="0" smtClean="0"/>
              <a:t>Виробничо-технічні санаційні заходи </a:t>
            </a:r>
            <a:r>
              <a:rPr lang="uk-UA" sz="2100" dirty="0" smtClean="0"/>
              <a:t>пов'язані насамперед з модернізацією та оновленням виробничих фондів, зі зменшенням простоїв та підвищенням ритмічності виробництва, поліпшення якості продукції та зниженням її собівартості, вдосконаленням асортименту продукції, що випускається, пошуком та мобілізацією санаційних резервів у сфері виробництва.</a:t>
            </a:r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r>
              <a:rPr lang="uk-UA" sz="2100" dirty="0" smtClean="0"/>
              <a:t>Оскільки санація підприємства пов'язана, як правило, зі скороченням зайвого персоналу, велике значення мають </a:t>
            </a:r>
            <a:r>
              <a:rPr lang="uk-UA" sz="2100" b="1" dirty="0" smtClean="0"/>
              <a:t>санаційні заходи соціального характеру. </a:t>
            </a:r>
            <a:r>
              <a:rPr lang="uk-UA" sz="2100" dirty="0" smtClean="0"/>
              <a:t>Слід вести помірковану політику звільнення у взаємозв'язку із реалізацією соціального плану проекту санації. Тут можуть бути передбачені так і заходи, як створення та фінансування системи перепідготовки кадрів, пошук і пропозиція альтернативних робочих місць, додаткові виплати з безробіття, надання звільнених працівникам позик тощо.</a:t>
            </a:r>
          </a:p>
          <a:p>
            <a:pPr marL="0" indent="0" algn="just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4578223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0938" y="357188"/>
            <a:ext cx="6840537" cy="6143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96413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100" b="1" dirty="0" smtClean="0"/>
              <a:t>Складові проекту </a:t>
            </a:r>
            <a:r>
              <a:rPr lang="uk-UA" sz="2100" b="1" dirty="0"/>
              <a:t>фінансового </a:t>
            </a:r>
            <a:r>
              <a:rPr lang="uk-UA" sz="2100" b="1" dirty="0" smtClean="0"/>
              <a:t>оздоровлення:</a:t>
            </a: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r>
              <a:rPr lang="uk-UA" sz="2100" b="1" dirty="0" smtClean="0"/>
              <a:t>План </a:t>
            </a:r>
            <a:r>
              <a:rPr lang="uk-UA" sz="2100" b="1" dirty="0"/>
              <a:t>маркетингу і оцінка ринків збуту продукції. </a:t>
            </a:r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r>
              <a:rPr lang="uk-UA" sz="2100" b="1" dirty="0" smtClean="0"/>
              <a:t>План </a:t>
            </a:r>
            <a:r>
              <a:rPr lang="uk-UA" sz="2100" b="1" dirty="0"/>
              <a:t>виробництва і капіталовкладень. </a:t>
            </a:r>
            <a:endParaRPr lang="uk-UA" sz="2100" b="1" dirty="0" smtClean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r>
              <a:rPr lang="uk-UA" sz="2100" b="1" dirty="0" smtClean="0"/>
              <a:t>Організаційний </a:t>
            </a:r>
            <a:r>
              <a:rPr lang="uk-UA" sz="2100" b="1" dirty="0"/>
              <a:t>план. </a:t>
            </a:r>
            <a:endParaRPr lang="uk-UA" sz="2100" b="1" dirty="0" smtClean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r>
              <a:rPr lang="uk-UA" sz="2100" b="1" dirty="0" smtClean="0"/>
              <a:t>Фінансовий </a:t>
            </a:r>
            <a:r>
              <a:rPr lang="uk-UA" sz="2100" b="1" dirty="0"/>
              <a:t>план. </a:t>
            </a:r>
            <a:endParaRPr lang="uk-UA" sz="2100" b="1" dirty="0" smtClean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76829519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316</Words>
  <Application>Microsoft Office PowerPoint</Application>
  <PresentationFormat>Экран (4:3)</PresentationFormat>
  <Paragraphs>45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1. Сутність санації підприємства. 2. Модель фінансової санації.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23</cp:revision>
  <dcterms:created xsi:type="dcterms:W3CDTF">2020-08-26T06:53:27Z</dcterms:created>
  <dcterms:modified xsi:type="dcterms:W3CDTF">2023-10-16T12:05:39Z</dcterms:modified>
</cp:coreProperties>
</file>