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uk-UA" sz="3200" dirty="0" smtClean="0"/>
              <a:t>1. Сутність санації підприємства.</a:t>
            </a:r>
            <a:br>
              <a:rPr lang="uk-UA" sz="3200" dirty="0" smtClean="0"/>
            </a:br>
            <a:r>
              <a:rPr lang="uk-UA" sz="3200" dirty="0" smtClean="0"/>
              <a:t>2. Модель фінансової санації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7. </a:t>
            </a:r>
            <a:r>
              <a:rPr lang="uk-UA" b="1" dirty="0"/>
              <a:t>Основи фінансової санації підприємств</a:t>
            </a:r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400" b="1" dirty="0" smtClean="0"/>
              <a:t>Санація — </a:t>
            </a:r>
            <a:r>
              <a:rPr lang="uk-UA" sz="2400" dirty="0" smtClean="0"/>
              <a:t>це система фінансово-економічних, виробничо-технічних, організаційно-правових та соціальних заходів, спрямованих на досягнення чи відновлення платоспроможності, ліквідності, прибутковості і конкурентоспроможності підприємства-боржника в довгостроковому періоді. 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b="1" dirty="0" smtClean="0"/>
              <a:t>Цілі санації:</a:t>
            </a:r>
          </a:p>
          <a:p>
            <a:pPr marL="0" indent="0" algn="just">
              <a:buNone/>
            </a:pPr>
            <a:r>
              <a:rPr lang="uk-UA" sz="2400" dirty="0" smtClean="0"/>
              <a:t>поліпшення структури капіталу;</a:t>
            </a:r>
          </a:p>
          <a:p>
            <a:pPr marL="0" indent="0" algn="just">
              <a:buNone/>
            </a:pPr>
            <a:r>
              <a:rPr lang="uk-UA" sz="2400" dirty="0" smtClean="0"/>
              <a:t>конкурентоспроможність;</a:t>
            </a:r>
          </a:p>
          <a:p>
            <a:pPr marL="0" indent="0" algn="just">
              <a:buNone/>
            </a:pPr>
            <a:r>
              <a:rPr lang="uk-UA" sz="2400" dirty="0" smtClean="0"/>
              <a:t>платоспроможність;</a:t>
            </a:r>
          </a:p>
          <a:p>
            <a:pPr marL="0" indent="0" algn="just">
              <a:buNone/>
            </a:pPr>
            <a:r>
              <a:rPr lang="uk-UA" sz="2400" dirty="0" smtClean="0"/>
              <a:t>відновлення, досягнення прибутковості;</a:t>
            </a:r>
          </a:p>
          <a:p>
            <a:pPr marL="0" indent="0" algn="just">
              <a:buNone/>
            </a:pPr>
            <a:r>
              <a:rPr lang="uk-UA" sz="2400" dirty="0" smtClean="0"/>
              <a:t>відновлення, збереження ліквідності;</a:t>
            </a:r>
          </a:p>
          <a:p>
            <a:pPr marL="0" indent="0" algn="just">
              <a:buNone/>
            </a:pPr>
            <a:r>
              <a:rPr lang="uk-UA" sz="2400" dirty="0" smtClean="0"/>
              <a:t>покриття поточних збитків;</a:t>
            </a:r>
          </a:p>
          <a:p>
            <a:pPr marL="0" indent="0" algn="just">
              <a:buNone/>
            </a:pPr>
            <a:r>
              <a:rPr lang="uk-UA" sz="2400" dirty="0" smtClean="0"/>
              <a:t>скорочення заборгованості;</a:t>
            </a:r>
          </a:p>
          <a:p>
            <a:pPr marL="0" indent="0" algn="just">
              <a:buNone/>
            </a:pPr>
            <a:r>
              <a:rPr lang="uk-UA" sz="2400" dirty="0" smtClean="0"/>
              <a:t>формування фінансових ресурсів.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Розрізняють такі типи санаційних заходів: соціальні, організаційно-правові, виробничо-технічні, фінансово-економічні.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Особливе місце в процесі санації займають заходи фінансово-економічного характеру, </a:t>
            </a:r>
            <a:r>
              <a:rPr lang="uk-UA" sz="2100" dirty="0" smtClean="0"/>
              <a:t>які відображають фінансові відносини, що виникають в процесі мобілізації й використання внутрішніх та зовнішній фінансових джерел оздоровлення підприємства.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Санаційні заходи організаційно-правового характеру </a:t>
            </a:r>
            <a:r>
              <a:rPr lang="uk-UA" sz="2100" dirty="0" smtClean="0"/>
              <a:t>спрямовані на вдосконалення організаційної структури підприємства, підвищення якості менеджменту, звільнення підприємства від непродуктивних виробничих структур, поліпшення виробничих стосунків між членами трудового колективу тощо. </a:t>
            </a:r>
          </a:p>
          <a:p>
            <a:pPr marL="0" indent="0" algn="ctr">
              <a:buNone/>
            </a:pPr>
            <a:r>
              <a:rPr lang="uk-UA" sz="2100" dirty="0" smtClean="0"/>
              <a:t>У цьому контексті розрізняють два види санації:</a:t>
            </a:r>
          </a:p>
          <a:p>
            <a:pPr marL="0" indent="0" algn="just">
              <a:buNone/>
            </a:pPr>
            <a:r>
              <a:rPr lang="uk-UA" sz="2100" dirty="0" smtClean="0"/>
              <a:t>санація зі збереження існуючого юридичного статусу підприємства-боржника.</a:t>
            </a:r>
          </a:p>
          <a:p>
            <a:pPr marL="0" indent="0" algn="just">
              <a:buNone/>
            </a:pPr>
            <a:r>
              <a:rPr lang="uk-UA" sz="2100" dirty="0" smtClean="0"/>
              <a:t>санація зі зміною організаційно-правової форми та юридичного статусу </a:t>
            </a:r>
            <a:r>
              <a:rPr lang="uk-UA" sz="2100" dirty="0" err="1" smtClean="0"/>
              <a:t>санованого</a:t>
            </a:r>
            <a:r>
              <a:rPr lang="uk-UA" sz="2100" dirty="0" smtClean="0"/>
              <a:t> підприємства (реорганізація).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Виробничо-технічні санаційні заходи </a:t>
            </a:r>
            <a:r>
              <a:rPr lang="uk-UA" sz="2100" dirty="0" smtClean="0"/>
              <a:t>пов'язані насамперед з модернізацією та оновленням виробничих фондів, зі зменшенням простоїв та підвищенням ритмічності виробництва, поліпшення якості продукції та зниженням її собівартості, вдосконаленням асортименту продукції, що випускається, пошуком та мобілізацією санаційних резервів у сфері виробництва.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Оскільки санація підприємства пов'язана, як правило, зі скороченням зайвого персоналу, велике значення мають </a:t>
            </a:r>
            <a:r>
              <a:rPr lang="uk-UA" sz="2100" b="1" dirty="0" smtClean="0"/>
              <a:t>санаційні заходи соціального характеру. </a:t>
            </a:r>
            <a:r>
              <a:rPr lang="uk-UA" sz="2100" dirty="0" smtClean="0"/>
              <a:t>Слід вести помірковану політику звільнення у взаємозв'язку із реалізацією соціального плану проекту санації. Тут можуть бути передбачені так і заходи, як створення та фінансування системи перепідготовки кадрів, пошук і пропозиція альтернативних робочих місць, додаткові виплати з безробіття, надання звільнених працівникам позик тощо.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357188"/>
            <a:ext cx="6840537" cy="614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Складові проекту </a:t>
            </a:r>
            <a:r>
              <a:rPr lang="uk-UA" sz="2100" b="1" dirty="0"/>
              <a:t>фінансового </a:t>
            </a:r>
            <a:r>
              <a:rPr lang="uk-UA" sz="2100" b="1" dirty="0" smtClean="0"/>
              <a:t>оздоровлення: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План </a:t>
            </a:r>
            <a:r>
              <a:rPr lang="uk-UA" sz="2100" b="1" dirty="0"/>
              <a:t>маркетингу і оцінка ринків збуту продукції.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План </a:t>
            </a:r>
            <a:r>
              <a:rPr lang="uk-UA" sz="2100" b="1" dirty="0"/>
              <a:t>виробництва і капіталовкладень.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Організаційний </a:t>
            </a:r>
            <a:r>
              <a:rPr lang="uk-UA" sz="2100" b="1" dirty="0"/>
              <a:t>план.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Фінансовий </a:t>
            </a:r>
            <a:r>
              <a:rPr lang="uk-UA" sz="2100" b="1" dirty="0"/>
              <a:t>план.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316</Words>
  <Application>Microsoft Office PowerPoint</Application>
  <PresentationFormat>Экран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1. Сутність санації підприємства. 2. Модель фінансової санації.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23</cp:revision>
  <dcterms:created xsi:type="dcterms:W3CDTF">2020-08-26T06:53:27Z</dcterms:created>
  <dcterms:modified xsi:type="dcterms:W3CDTF">2023-10-16T12:05:39Z</dcterms:modified>
</cp:coreProperties>
</file>