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9" r:id="rId3"/>
    <p:sldId id="272" r:id="rId4"/>
    <p:sldId id="271" r:id="rId5"/>
    <p:sldId id="270" r:id="rId6"/>
    <p:sldId id="277" r:id="rId7"/>
    <p:sldId id="276" r:id="rId8"/>
    <p:sldId id="278" r:id="rId9"/>
    <p:sldId id="274" r:id="rId10"/>
    <p:sldId id="275" r:id="rId11"/>
    <p:sldId id="273" r:id="rId12"/>
    <p:sldId id="279" r:id="rId13"/>
    <p:sldId id="280" r:id="rId14"/>
    <p:sldId id="281" r:id="rId15"/>
    <p:sldId id="282" r:id="rId16"/>
    <p:sldId id="283" r:id="rId17"/>
    <p:sldId id="284" r:id="rId18"/>
    <p:sldId id="290" r:id="rId19"/>
    <p:sldId id="287" r:id="rId20"/>
    <p:sldId id="288" r:id="rId21"/>
    <p:sldId id="285" r:id="rId22"/>
    <p:sldId id="286" r:id="rId23"/>
    <p:sldId id="293" r:id="rId24"/>
    <p:sldId id="292" r:id="rId25"/>
    <p:sldId id="294" r:id="rId26"/>
    <p:sldId id="295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8D48-C6D3-491A-BC59-0E994B12E0CC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44DC-7B8F-4931-B8AF-7A1EE6F6E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42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30" name="Picture 2" descr="C:\Users\Anna\Desktop\Чкан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40"/>
            <a:ext cx="2499827" cy="14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lusplus.com.ua/smennye-kassety-dlya-britya-gillette-fusion-2-sh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wm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5400" i="1" dirty="0" smtClean="0"/>
              <a:t>Ціноутворення в бізнесі</a:t>
            </a:r>
            <a:endParaRPr lang="uk-UA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Чкан </a:t>
            </a:r>
            <a:r>
              <a:rPr lang="uk-UA" dirty="0" err="1" smtClean="0"/>
              <a:t>А.С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10662"/>
              </p:ext>
            </p:extLst>
          </p:nvPr>
        </p:nvGraphicFramePr>
        <p:xfrm>
          <a:off x="3203848" y="3212976"/>
          <a:ext cx="1878260" cy="93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Формула" r:id="rId3" imgW="927000" imgH="457200" progId="Equation.3">
                  <p:embed/>
                </p:oleObj>
              </mc:Choice>
              <mc:Fallback>
                <p:oleObj name="Формула" r:id="rId3" imgW="92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212976"/>
                        <a:ext cx="1878260" cy="930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48072"/>
          </a:xfrm>
        </p:spPr>
        <p:txBody>
          <a:bodyPr/>
          <a:lstStyle/>
          <a:p>
            <a:pPr algn="ctr"/>
            <a:r>
              <a:rPr lang="uk-UA" b="1" dirty="0"/>
              <a:t>Завдання </a:t>
            </a:r>
            <a:r>
              <a:rPr lang="uk-UA" dirty="0"/>
              <a:t>3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08912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</a:t>
            </a:r>
            <a:r>
              <a:rPr lang="uk-UA" dirty="0" smtClean="0"/>
              <a:t>і</a:t>
            </a:r>
            <a:r>
              <a:rPr lang="ru-RU" dirty="0" err="1" smtClean="0"/>
              <a:t>дприємство</a:t>
            </a:r>
            <a:r>
              <a:rPr lang="ru-RU" dirty="0" smtClean="0"/>
              <a:t> </a:t>
            </a:r>
            <a:r>
              <a:rPr lang="ru-RU" dirty="0" err="1" smtClean="0"/>
              <a:t>виготовляє</a:t>
            </a:r>
            <a:r>
              <a:rPr lang="ru-RU" dirty="0" smtClean="0"/>
              <a:t> і </a:t>
            </a:r>
            <a:r>
              <a:rPr lang="ru-RU" dirty="0" err="1" smtClean="0"/>
              <a:t>продає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 30 тис. </a:t>
            </a:r>
            <a:r>
              <a:rPr lang="ru-RU" dirty="0" err="1" smtClean="0"/>
              <a:t>виробів</a:t>
            </a:r>
            <a:r>
              <a:rPr lang="ru-RU" dirty="0" smtClean="0"/>
              <a:t> по </a:t>
            </a:r>
            <a:r>
              <a:rPr lang="ru-RU" dirty="0" err="1" smtClean="0"/>
              <a:t>ціні</a:t>
            </a:r>
            <a:r>
              <a:rPr lang="ru-RU" dirty="0"/>
              <a:t> </a:t>
            </a:r>
            <a:r>
              <a:rPr lang="ru-RU" dirty="0" smtClean="0"/>
              <a:t>70 грн. </a:t>
            </a:r>
            <a:r>
              <a:rPr lang="ru-RU" dirty="0" err="1" smtClean="0"/>
              <a:t>Змінні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50 грн., </a:t>
            </a: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– 300 </a:t>
            </a:r>
            <a:r>
              <a:rPr lang="ru-RU" dirty="0" err="1" smtClean="0"/>
              <a:t>тис.грн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err="1" smtClean="0"/>
              <a:t>Скільки</a:t>
            </a:r>
            <a:r>
              <a:rPr lang="ru-RU" dirty="0" smtClean="0"/>
              <a:t> треба </a:t>
            </a:r>
            <a:r>
              <a:rPr lang="ru-RU" dirty="0" err="1" smtClean="0"/>
              <a:t>виготовляти</a:t>
            </a:r>
            <a:r>
              <a:rPr lang="ru-RU" dirty="0" smtClean="0"/>
              <a:t> і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за </a:t>
            </a:r>
            <a:r>
              <a:rPr lang="ru-RU" dirty="0" err="1" smtClean="0"/>
              <a:t>даних</a:t>
            </a:r>
            <a:r>
              <a:rPr lang="ru-RU" dirty="0" smtClean="0"/>
              <a:t> умов </a:t>
            </a:r>
            <a:r>
              <a:rPr lang="ru-RU" dirty="0" err="1" smtClean="0"/>
              <a:t>одержати</a:t>
            </a:r>
            <a:r>
              <a:rPr lang="ru-RU" dirty="0" smtClean="0"/>
              <a:t> 400 </a:t>
            </a:r>
            <a:r>
              <a:rPr lang="ru-RU" dirty="0" err="1" smtClean="0"/>
              <a:t>тис.грн</a:t>
            </a:r>
            <a:r>
              <a:rPr lang="ru-RU" dirty="0" smtClean="0"/>
              <a:t>. </a:t>
            </a:r>
            <a:r>
              <a:rPr lang="ru-RU" dirty="0" err="1" smtClean="0"/>
              <a:t>прибутку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?</a:t>
            </a:r>
            <a:endParaRPr lang="uk-UA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31233"/>
              </p:ext>
            </p:extLst>
          </p:nvPr>
        </p:nvGraphicFramePr>
        <p:xfrm>
          <a:off x="1907704" y="4653136"/>
          <a:ext cx="51435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Формула" r:id="rId5" imgW="2539800" imgH="457200" progId="Equation.3">
                  <p:embed/>
                </p:oleObj>
              </mc:Choice>
              <mc:Fallback>
                <p:oleObj name="Формула" r:id="rId5" imgW="25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653136"/>
                        <a:ext cx="51435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6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287" y="260648"/>
            <a:ext cx="7848872" cy="652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Цінність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5287" y="908720"/>
            <a:ext cx="7683624" cy="129614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б</a:t>
            </a:r>
            <a:r>
              <a:rPr lang="uk-UA" dirty="0" err="1" smtClean="0"/>
              <a:t>удь</a:t>
            </a:r>
            <a:r>
              <a:rPr lang="uk-UA" dirty="0" smtClean="0"/>
              <a:t>-яке матеріальне або ідеальне явище, яке має значення для людини чи суспільства, заради якого вона діє, витрачає сили, час, гроші, </a:t>
            </a:r>
            <a:r>
              <a:rPr lang="uk-UA" dirty="0" err="1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тощо, заради якого вона живе. </a:t>
            </a:r>
          </a:p>
          <a:p>
            <a:pPr marL="0" indent="0" algn="ctr">
              <a:buNone/>
            </a:pPr>
            <a:r>
              <a:rPr lang="uk-UA" dirty="0" smtClean="0"/>
              <a:t>Це те, що особливо важливо для людини</a:t>
            </a:r>
            <a:endParaRPr lang="en-US" dirty="0" smtClean="0"/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884" y="2636912"/>
            <a:ext cx="8481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Беручи за основу суб’єктивну оцінку покупцем цінності товару, ураховують іще такі три моменти:</a:t>
            </a:r>
          </a:p>
          <a:p>
            <a:pPr lvl="0"/>
            <a:r>
              <a:rPr lang="en-US" dirty="0" smtClean="0"/>
              <a:t>1) </a:t>
            </a:r>
            <a:r>
              <a:rPr lang="uk-UA" dirty="0" smtClean="0"/>
              <a:t>ціна </a:t>
            </a:r>
            <a:r>
              <a:rPr lang="uk-UA" dirty="0"/>
              <a:t>є платою за задоволення якихось функціональних </a:t>
            </a:r>
            <a:r>
              <a:rPr lang="uk-UA" dirty="0" smtClean="0"/>
              <a:t>потреб</a:t>
            </a:r>
            <a:endParaRPr lang="en-US" dirty="0"/>
          </a:p>
          <a:p>
            <a:pPr lvl="0" algn="ctr"/>
            <a:r>
              <a:rPr lang="uk-UA" b="1" dirty="0" smtClean="0"/>
              <a:t>Ціна = Задоволення</a:t>
            </a:r>
            <a:endParaRPr lang="uk-UA" b="1" dirty="0"/>
          </a:p>
          <a:p>
            <a:pPr lvl="0"/>
            <a:endParaRPr lang="uk-UA" dirty="0" smtClean="0"/>
          </a:p>
          <a:p>
            <a:pPr lvl="0"/>
            <a:r>
              <a:rPr lang="en-US" dirty="0" smtClean="0"/>
              <a:t>2) </a:t>
            </a:r>
            <a:r>
              <a:rPr lang="uk-UA" dirty="0" smtClean="0"/>
              <a:t>головне джерело </a:t>
            </a:r>
            <a:r>
              <a:rPr lang="uk-UA" dirty="0"/>
              <a:t>задоволення потреб є не </a:t>
            </a:r>
            <a:r>
              <a:rPr lang="uk-UA" dirty="0" err="1"/>
              <a:t>cтільки</a:t>
            </a:r>
            <a:r>
              <a:rPr lang="uk-UA" dirty="0"/>
              <a:t> сам товар, а саме його </a:t>
            </a:r>
            <a:r>
              <a:rPr lang="uk-UA" dirty="0" smtClean="0"/>
              <a:t>ціна</a:t>
            </a:r>
          </a:p>
          <a:p>
            <a:pPr lvl="0" algn="ctr"/>
            <a:r>
              <a:rPr lang="uk-UA" b="1" dirty="0" smtClean="0"/>
              <a:t>Ціна = Якість</a:t>
            </a:r>
          </a:p>
          <a:p>
            <a:pPr lvl="0" algn="ctr"/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uk-UA" dirty="0" smtClean="0"/>
              <a:t>– престижні товари, </a:t>
            </a:r>
            <a:r>
              <a:rPr lang="uk-UA" dirty="0"/>
              <a:t>символ якості чи унікальності </a:t>
            </a:r>
            <a:r>
              <a:rPr lang="uk-UA" dirty="0" smtClean="0"/>
              <a:t>(</a:t>
            </a:r>
            <a:r>
              <a:rPr lang="uk-UA" dirty="0"/>
              <a:t>антикваріат, живопис, різні «престижні» товари</a:t>
            </a:r>
            <a:r>
              <a:rPr lang="uk-UA" dirty="0" smtClean="0"/>
              <a:t>)</a:t>
            </a:r>
            <a:endParaRPr lang="en-US" dirty="0" smtClean="0"/>
          </a:p>
          <a:p>
            <a:pPr algn="ctr"/>
            <a:r>
              <a:rPr lang="en-US" dirty="0" err="1" smtClean="0"/>
              <a:t>P</a:t>
            </a:r>
            <a:r>
              <a:rPr lang="en-US" baseline="-25000" dirty="0" err="1" smtClean="0"/>
              <a:t>min</a:t>
            </a:r>
            <a:r>
              <a:rPr lang="uk-UA" dirty="0" smtClean="0"/>
              <a:t>– </a:t>
            </a:r>
            <a:r>
              <a:rPr lang="en-US" dirty="0" smtClean="0"/>
              <a:t>n</a:t>
            </a:r>
            <a:r>
              <a:rPr lang="uk-UA" dirty="0" err="1" smtClean="0"/>
              <a:t>овари</a:t>
            </a:r>
            <a:r>
              <a:rPr lang="uk-UA" dirty="0" smtClean="0"/>
              <a:t> </a:t>
            </a:r>
            <a:r>
              <a:rPr lang="uk-UA" dirty="0"/>
              <a:t>повсякденного попиту, стандартизована продукція</a:t>
            </a:r>
          </a:p>
          <a:p>
            <a:pPr lvl="0" algn="ctr"/>
            <a:endParaRPr lang="uk-UA" dirty="0"/>
          </a:p>
          <a:p>
            <a:pPr lvl="0"/>
            <a:r>
              <a:rPr lang="en-US" dirty="0" smtClean="0"/>
              <a:t>3) </a:t>
            </a:r>
            <a:r>
              <a:rPr lang="uk-UA" dirty="0" smtClean="0"/>
              <a:t>коли </a:t>
            </a:r>
            <a:r>
              <a:rPr lang="uk-UA" dirty="0"/>
              <a:t>ціна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не головне для споживача </a:t>
            </a:r>
            <a:r>
              <a:rPr lang="uk-UA" dirty="0" smtClean="0"/>
              <a:t>товару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08912" cy="4248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Підприємство-монополіст </a:t>
            </a:r>
            <a:r>
              <a:rPr lang="uk-UA" dirty="0"/>
              <a:t>ПАТ «</a:t>
            </a:r>
            <a:r>
              <a:rPr lang="uk-UA" dirty="0" err="1"/>
              <a:t>Аіст</a:t>
            </a:r>
            <a:r>
              <a:rPr lang="uk-UA" dirty="0"/>
              <a:t>» прагне визначити обсяг виробництва та ціну реалізації своєї продукції, які забезпечували б йому максимальний прибуток. У табл. </a:t>
            </a:r>
            <a:r>
              <a:rPr lang="uk-UA" dirty="0" smtClean="0"/>
              <a:t>наведені </a:t>
            </a:r>
            <a:r>
              <a:rPr lang="uk-UA" dirty="0"/>
              <a:t>дані, що характеризують заплановані на наступний рік обсяг продажу і затрати на виробництво товару.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На </a:t>
            </a:r>
            <a:r>
              <a:rPr lang="uk-UA" dirty="0"/>
              <a:t>підставі даних визначте: </a:t>
            </a:r>
          </a:p>
          <a:p>
            <a:pPr marL="0" indent="0">
              <a:buNone/>
            </a:pPr>
            <a:r>
              <a:rPr lang="uk-UA" dirty="0" smtClean="0"/>
              <a:t>	1</a:t>
            </a:r>
            <a:r>
              <a:rPr lang="uk-UA" dirty="0"/>
              <a:t>. Валову виручку та прибуток від збуту продукції </a:t>
            </a:r>
            <a:r>
              <a:rPr lang="uk-UA" dirty="0" smtClean="0"/>
              <a:t>	2</a:t>
            </a:r>
            <a:r>
              <a:rPr lang="uk-UA" dirty="0"/>
              <a:t>. На основі зіставлення валових показників обчисліть ціну та обсяг реалізації, що дає змогу підприємству </a:t>
            </a:r>
            <a:r>
              <a:rPr lang="uk-UA" dirty="0" smtClean="0"/>
              <a:t>максимізувати прибуток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4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58092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Рішення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3360741"/>
              </p:ext>
            </p:extLst>
          </p:nvPr>
        </p:nvGraphicFramePr>
        <p:xfrm>
          <a:off x="179512" y="1196752"/>
          <a:ext cx="8280920" cy="4029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80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Ціна за одиницю, грн.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Обсяг збуту,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тис. шт.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Валові затрати тис. грн.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Валова виручка, тис. грн.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Прибуток,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 тис. грн.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1900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2225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2750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3025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5300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0380049"/>
              </p:ext>
            </p:extLst>
          </p:nvPr>
        </p:nvGraphicFramePr>
        <p:xfrm>
          <a:off x="179512" y="1196752"/>
          <a:ext cx="8280920" cy="4029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80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Ціна за одиницю, грн.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Обсяг збуту,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тис. шт.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Валові затрати тис. грн.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Валова виручка, тис. грн.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Прибуток,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 тис. грн.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-1000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1900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2225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1375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1900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2750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2250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3025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2375</a:t>
                      </a:r>
                    </a:p>
                  </a:txBody>
                  <a:tcPr marL="9525" marR="9525" marT="9525" marB="0" anchor="ctr"/>
                </a:tc>
              </a:tr>
              <a:tr h="38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700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5300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1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46085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	За </a:t>
            </a:r>
            <a:r>
              <a:rPr lang="uk-UA" dirty="0"/>
              <a:t>результатами прогнозування попиту на ринку побутової техніки підготовленого відділом маркетингу фірми «</a:t>
            </a:r>
            <a:r>
              <a:rPr lang="uk-UA" dirty="0" err="1"/>
              <a:t>ПОБУТТЕХНІКА</a:t>
            </a:r>
            <a:r>
              <a:rPr lang="uk-UA" dirty="0"/>
              <a:t>», вирішено було вийти на сегмент споживачів, які віддають перевагу не електричним, а ручним побутовим приладам для приготування їжі. Це – новий для фірми сегмент. Проте, як свідчить аналіз ринку, може бути цілком прибутковим. Отже, рішення керівництва фірми щодо освоєння сегмента було позитивним.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	За </a:t>
            </a:r>
            <a:r>
              <a:rPr lang="uk-UA" dirty="0"/>
              <a:t>три місяці з’явився і результат спільної роботи конструкторів та маркетологів, первісток «ручної техніки» - універсальна овочерізка.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	Стратегією </a:t>
            </a:r>
            <a:r>
              <a:rPr lang="uk-UA" dirty="0"/>
              <a:t>позиціювання передбачалося, що новий товар займе місце серед товарів високої якості, які реалізуються за високими цінами – стратегія преміальних витрат.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	Яку </a:t>
            </a:r>
            <a:r>
              <a:rPr lang="uk-UA" dirty="0"/>
              <a:t>ціну в сегменті дорогих товарів такого типу повинна призначити фірма, якщо попит оцінюється в 2000 одиниць, а результати опитування споживачів щодо визначення максимальної ціни, за яку вони згодні придбати подібний товар наведено в </a:t>
            </a:r>
            <a:r>
              <a:rPr lang="uk-UA" dirty="0" smtClean="0"/>
              <a:t>табл.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	За </a:t>
            </a:r>
            <a:r>
              <a:rPr lang="uk-UA" dirty="0"/>
              <a:t>результатами опитування відомо також, що максимальну ціну в розмірі 550 </a:t>
            </a:r>
            <a:r>
              <a:rPr lang="uk-UA" dirty="0" err="1"/>
              <a:t>грош.од</a:t>
            </a:r>
            <a:r>
              <a:rPr lang="uk-UA" dirty="0"/>
              <a:t>. за універсальну овочерізку вважають прийнятною 30% респондентів.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Завдання 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74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353392"/>
              </p:ext>
            </p:extLst>
          </p:nvPr>
        </p:nvGraphicFramePr>
        <p:xfrm>
          <a:off x="467544" y="260648"/>
          <a:ext cx="8424936" cy="594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074"/>
                <a:gridCol w="2010189"/>
                <a:gridCol w="1860226"/>
                <a:gridCol w="1476049"/>
                <a:gridCol w="106028"/>
                <a:gridCol w="1555370"/>
              </a:tblGrid>
              <a:tr h="15349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Ціна, </a:t>
                      </a:r>
                      <a:r>
                        <a:rPr lang="uk-UA" sz="1800" dirty="0" err="1">
                          <a:effectLst/>
                        </a:rPr>
                        <a:t>грош.од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покупців, які визначили ціну як максимальну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споживачів, які готові купити товар за певною ціною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Обсяг попиту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(2000*%)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Загальний дохід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290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6959614"/>
              </p:ext>
            </p:extLst>
          </p:nvPr>
        </p:nvGraphicFramePr>
        <p:xfrm>
          <a:off x="467544" y="260648"/>
          <a:ext cx="8424936" cy="594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074"/>
                <a:gridCol w="2010189"/>
                <a:gridCol w="1860226"/>
                <a:gridCol w="1476049"/>
                <a:gridCol w="106028"/>
                <a:gridCol w="1555370"/>
              </a:tblGrid>
              <a:tr h="15349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Ціна, </a:t>
                      </a:r>
                      <a:r>
                        <a:rPr lang="uk-UA" sz="1800" dirty="0" err="1">
                          <a:effectLst/>
                        </a:rPr>
                        <a:t>грош.од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покупців, які визначили ціну як максимальну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споживачів, які готові купити товар за певною ціною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Обсяг попиту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(2000*%)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Загальний дохід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98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98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79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74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290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59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0150533"/>
              </p:ext>
            </p:extLst>
          </p:nvPr>
        </p:nvGraphicFramePr>
        <p:xfrm>
          <a:off x="467544" y="260648"/>
          <a:ext cx="8424936" cy="594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074"/>
                <a:gridCol w="2010189"/>
                <a:gridCol w="1860226"/>
                <a:gridCol w="1476049"/>
                <a:gridCol w="106028"/>
                <a:gridCol w="1555370"/>
              </a:tblGrid>
              <a:tr h="15349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Ціна, </a:t>
                      </a:r>
                      <a:r>
                        <a:rPr lang="uk-UA" sz="1800" dirty="0" err="1">
                          <a:effectLst/>
                        </a:rPr>
                        <a:t>грош.од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покупців, які визначили ціну як максимальну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споживачів, які готові купити товар за певною ціною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Обсяг попиту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(2000*%)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Загальний дохід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1640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79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74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290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1240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59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78061"/>
              </p:ext>
            </p:extLst>
          </p:nvPr>
        </p:nvGraphicFramePr>
        <p:xfrm>
          <a:off x="467544" y="260648"/>
          <a:ext cx="8424936" cy="594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074"/>
                <a:gridCol w="2010189"/>
                <a:gridCol w="1860226"/>
                <a:gridCol w="1476049"/>
                <a:gridCol w="106028"/>
                <a:gridCol w="1555370"/>
              </a:tblGrid>
              <a:tr h="15349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Ціна, </a:t>
                      </a:r>
                      <a:r>
                        <a:rPr lang="uk-UA" sz="1800" dirty="0" err="1">
                          <a:effectLst/>
                        </a:rPr>
                        <a:t>грош.од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покупців, які визначили ціну як максимальну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% споживачів, які готові купити товар за певною ціною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Обсяг попиту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(2000*%)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Загальний дохід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98000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137200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1640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164000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243000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288000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79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316000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74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370000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290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365400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1240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396800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444000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420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59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1180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495600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470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1160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545200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350000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69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550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330000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08498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Стратегії ціноутворення залежно </a:t>
            </a:r>
            <a:r>
              <a:rPr lang="uk-UA" dirty="0">
                <a:solidFill>
                  <a:schemeClr val="tx1"/>
                </a:solidFill>
              </a:rPr>
              <a:t>від стадії життєвого циклу продукції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7" y="1412776"/>
            <a:ext cx="84524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0778" y="5301208"/>
            <a:ext cx="405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Графік </a:t>
            </a:r>
            <a:r>
              <a:rPr lang="uk-UA" dirty="0" err="1"/>
              <a:t>ЖЦТ</a:t>
            </a:r>
            <a:r>
              <a:rPr lang="uk-UA" dirty="0"/>
              <a:t> і прибутковості товарів </a:t>
            </a:r>
          </a:p>
        </p:txBody>
      </p:sp>
    </p:spTree>
    <p:extLst>
      <p:ext uri="{BB962C8B-B14F-4D97-AF65-F5344CB8AC3E}">
        <p14:creationId xmlns:p14="http://schemas.microsoft.com/office/powerpoint/2010/main" val="15624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Стадія впровадження нового виду продукції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1900808"/>
          </a:xfrm>
        </p:spPr>
        <p:txBody>
          <a:bodyPr>
            <a:normAutofit/>
          </a:bodyPr>
          <a:lstStyle/>
          <a:p>
            <a:r>
              <a:rPr lang="uk-UA" dirty="0" smtClean="0"/>
              <a:t>Стратегія інтенсивного зростання («зняття вершків»)</a:t>
            </a:r>
          </a:p>
          <a:p>
            <a:r>
              <a:rPr lang="uk-UA" dirty="0" smtClean="0"/>
              <a:t>Стратегія вибіркового проникнення</a:t>
            </a:r>
          </a:p>
          <a:p>
            <a:r>
              <a:rPr lang="uk-UA" dirty="0" smtClean="0"/>
              <a:t>Стратегія широкого проникнення</a:t>
            </a:r>
          </a:p>
          <a:p>
            <a:r>
              <a:rPr lang="uk-UA" dirty="0" smtClean="0"/>
              <a:t>Стратегія пасивного маркетингу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82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04856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Стратегія інтенсивного (активного) маркетингу (“зняття вершків”)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147248" cy="197281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dirty="0" smtClean="0"/>
              <a:t>встановлюється </a:t>
            </a:r>
            <a:r>
              <a:rPr lang="uk-UA" dirty="0"/>
              <a:t>висока ціна і витрачається багато засобів на стимулювання збуту. </a:t>
            </a:r>
            <a:endParaRPr lang="uk-UA" dirty="0" smtClean="0"/>
          </a:p>
          <a:p>
            <a:pPr marL="0" lvl="0" indent="0" algn="ctr">
              <a:buNone/>
            </a:pPr>
            <a:r>
              <a:rPr lang="uk-UA" sz="1800" dirty="0" smtClean="0"/>
              <a:t>Ця </a:t>
            </a:r>
            <a:r>
              <a:rPr lang="uk-UA" sz="1800" dirty="0"/>
              <a:t>стратегія вигідна за умов, коли споживачі не інформовані про продукцію або готові платити за неї значні кошти, необхідно протидіяти конкуренції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sp>
        <p:nvSpPr>
          <p:cNvPr id="6" name="AutoShape 4" descr="Картинки по запросу поларо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Картинки по запросу поларои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63" y="3289767"/>
            <a:ext cx="2088232" cy="21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12249" y="284364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Polaroid Land Camera Model 95</a:t>
            </a:r>
            <a:endParaRPr lang="uk-UA" b="1" dirty="0"/>
          </a:p>
        </p:txBody>
      </p:sp>
      <p:pic>
        <p:nvPicPr>
          <p:cNvPr id="8201" name="Picture 9" descr="http://poradumo.com.ua/wp-content/uploads/2016/03/895b143f2923099a0d102d77a85b42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56" y="3244334"/>
            <a:ext cx="1624862" cy="20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20066" y="5657671"/>
            <a:ext cx="2979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Р= </a:t>
            </a:r>
            <a:r>
              <a:rPr lang="en-US" dirty="0" smtClean="0"/>
              <a:t>$ </a:t>
            </a:r>
            <a:r>
              <a:rPr lang="ru-RU" dirty="0" smtClean="0"/>
              <a:t>90</a:t>
            </a:r>
            <a:endParaRPr lang="en-US" dirty="0" smtClean="0"/>
          </a:p>
          <a:p>
            <a:pPr algn="ctr"/>
            <a:r>
              <a:rPr lang="en-US" dirty="0" smtClean="0"/>
              <a:t>(1948 </a:t>
            </a:r>
            <a:r>
              <a:rPr lang="ru-RU" dirty="0" smtClean="0"/>
              <a:t>р.)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80" y="5780782"/>
            <a:ext cx="5593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iPhone 12</a:t>
            </a:r>
            <a:r>
              <a:rPr lang="en-US" sz="1400" dirty="0"/>
              <a:t> (5,4 </a:t>
            </a:r>
            <a:r>
              <a:rPr lang="uk-UA" sz="1400" dirty="0"/>
              <a:t>дюйма</a:t>
            </a:r>
            <a:r>
              <a:rPr lang="uk-UA" sz="1400" dirty="0" smtClean="0"/>
              <a:t>) </a:t>
            </a:r>
            <a:r>
              <a:rPr lang="uk-UA" sz="1400" dirty="0"/>
              <a:t>256 </a:t>
            </a:r>
            <a:r>
              <a:rPr lang="uk-UA" sz="1400" dirty="0" err="1"/>
              <a:t>ГБ</a:t>
            </a:r>
            <a:r>
              <a:rPr lang="uk-UA" sz="1400" dirty="0"/>
              <a:t> – $</a:t>
            </a:r>
            <a:r>
              <a:rPr lang="uk-UA" sz="1400" dirty="0" smtClean="0"/>
              <a:t>849</a:t>
            </a:r>
          </a:p>
          <a:p>
            <a:r>
              <a:rPr lang="en-US" sz="1400" b="1" dirty="0"/>
              <a:t>i</a:t>
            </a:r>
            <a:r>
              <a:rPr lang="en-US" sz="1400" b="1" dirty="0" smtClean="0"/>
              <a:t>Phone </a:t>
            </a:r>
            <a:r>
              <a:rPr lang="en-US" sz="1400" b="1" dirty="0"/>
              <a:t>12</a:t>
            </a:r>
            <a:r>
              <a:rPr lang="en-US" sz="1400" dirty="0"/>
              <a:t> Pro Max (6,7 </a:t>
            </a:r>
            <a:r>
              <a:rPr lang="en-US" sz="1400" dirty="0" err="1"/>
              <a:t>дюйма</a:t>
            </a:r>
            <a:r>
              <a:rPr lang="en-US" sz="1400" dirty="0"/>
              <a:t>): </a:t>
            </a:r>
            <a:r>
              <a:rPr lang="en-US" sz="1400" dirty="0" smtClean="0"/>
              <a:t>256 </a:t>
            </a:r>
            <a:r>
              <a:rPr lang="en-US" sz="1400" dirty="0" err="1"/>
              <a:t>ГБ</a:t>
            </a:r>
            <a:r>
              <a:rPr lang="en-US" sz="1400" dirty="0"/>
              <a:t> – $1249, 512 </a:t>
            </a:r>
            <a:r>
              <a:rPr lang="en-US" sz="1400" dirty="0" err="1"/>
              <a:t>ГБ</a:t>
            </a:r>
            <a:r>
              <a:rPr lang="en-US" sz="1400" dirty="0"/>
              <a:t> – $1449.</a:t>
            </a:r>
            <a:r>
              <a:rPr lang="uk-UA" sz="1400" dirty="0" smtClean="0"/>
              <a:t>:</a:t>
            </a:r>
            <a:endParaRPr lang="uk-UA" sz="1400" dirty="0"/>
          </a:p>
        </p:txBody>
      </p:sp>
      <p:sp>
        <p:nvSpPr>
          <p:cNvPr id="10" name="AutoShape 4" descr="iPhone 9 уже через неделю, iPhone 12 — в сентябре, а iPhone 12 Pro и Pro Ma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4" y="3182184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Стратегія вибіркового проникнення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08912" cy="1224136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uk-UA" dirty="0" smtClean="0"/>
              <a:t>висока </a:t>
            </a:r>
            <a:r>
              <a:rPr lang="uk-UA" dirty="0"/>
              <a:t>ціна при незначному стимулюванні збуту. </a:t>
            </a:r>
            <a:r>
              <a:rPr lang="uk-UA" sz="1800" dirty="0"/>
              <a:t>Використовується, коли місткість ринку невелика, продукція відома більшості споживачів, вони готові платити за неї значні кошти і конкуренція незначна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2786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954" y="4769078"/>
            <a:ext cx="2364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Lamborghini </a:t>
            </a:r>
            <a:r>
              <a:rPr lang="en-US" dirty="0" err="1"/>
              <a:t>Veneno</a:t>
            </a:r>
            <a:r>
              <a:rPr lang="en-US" dirty="0"/>
              <a:t> </a:t>
            </a:r>
            <a:endParaRPr lang="ru-RU" dirty="0" smtClean="0"/>
          </a:p>
          <a:p>
            <a:pPr algn="ctr"/>
            <a:r>
              <a:rPr lang="en-US" b="1" dirty="0" smtClean="0"/>
              <a:t>$</a:t>
            </a:r>
            <a:r>
              <a:rPr lang="en-US" b="1" dirty="0"/>
              <a:t>4,500,000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2995" r="9680"/>
          <a:stretch/>
        </p:blipFill>
        <p:spPr bwMode="auto">
          <a:xfrm>
            <a:off x="3995936" y="2510912"/>
            <a:ext cx="4896464" cy="1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4216" y="4581128"/>
            <a:ext cx="3159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Bugatti Veyron Super Sports </a:t>
            </a:r>
            <a:endParaRPr lang="ru-RU" dirty="0" smtClean="0"/>
          </a:p>
          <a:p>
            <a:pPr algn="ctr"/>
            <a:r>
              <a:rPr lang="en-US" b="1" dirty="0" smtClean="0"/>
              <a:t>$</a:t>
            </a:r>
            <a:r>
              <a:rPr lang="en-US" b="1" dirty="0"/>
              <a:t>2,400,000</a:t>
            </a:r>
            <a:endParaRPr lang="uk-UA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69" y="4940333"/>
            <a:ext cx="2667297" cy="162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51943" y="5565674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McLaren P1 </a:t>
            </a:r>
            <a:endParaRPr lang="ru-RU" dirty="0" smtClean="0"/>
          </a:p>
          <a:p>
            <a:pPr algn="ctr"/>
            <a:r>
              <a:rPr lang="en-US" b="1" dirty="0" smtClean="0"/>
              <a:t>$</a:t>
            </a:r>
            <a:r>
              <a:rPr lang="en-US" b="1" dirty="0"/>
              <a:t>1,350,000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44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pPr algn="ctr"/>
            <a:r>
              <a:rPr lang="uk-UA" b="1" dirty="0"/>
              <a:t>Ціноутворення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процес </a:t>
            </a:r>
            <a:r>
              <a:rPr lang="uk-UA" dirty="0"/>
              <a:t>формування ціни на товари, послуги і системи цін загалом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7467600" cy="652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Ціна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2564904"/>
            <a:ext cx="7683624" cy="10801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/>
              <a:t>грошове </a:t>
            </a:r>
            <a:r>
              <a:rPr lang="uk-UA" dirty="0"/>
              <a:t>вираження вартості товару або послуги, економічна </a:t>
            </a:r>
            <a:r>
              <a:rPr lang="uk-UA" dirty="0" smtClean="0"/>
              <a:t>категорія </a:t>
            </a:r>
            <a:r>
              <a:rPr lang="uk-UA" dirty="0"/>
              <a:t>для визначення затраченої на виробництво товару (послуг) суспільної праці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568" y="4437112"/>
            <a:ext cx="7467600" cy="10801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/>
              <a:t>комплекс заходів щодо визначення цін, цінової стратегії і тактики, умов оплати, варіювання цінами залежно від позиції на ринку, стратегічних і тактичних цілей фірми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5556" y="3783720"/>
            <a:ext cx="7467600" cy="652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Цінова політика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89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Стратегія широкого проникнення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568952" cy="345638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uk-UA" sz="1800" b="1" dirty="0" smtClean="0"/>
              <a:t>ціна </a:t>
            </a:r>
            <a:r>
              <a:rPr lang="uk-UA" sz="1800" b="1" dirty="0"/>
              <a:t>встановлюється низькою, а витрати на маркетинг є значними. 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800" dirty="0" smtClean="0"/>
              <a:t>Маркетингова </a:t>
            </a:r>
            <a:r>
              <a:rPr lang="uk-UA" sz="1800" dirty="0"/>
              <a:t>мета - захоплення масового ринку.</a:t>
            </a:r>
          </a:p>
          <a:p>
            <a:pPr marL="0" indent="0" algn="ctr">
              <a:buNone/>
            </a:pPr>
            <a:r>
              <a:rPr lang="uk-UA" sz="1800" b="1" dirty="0"/>
              <a:t>Типові умови застосування:</a:t>
            </a:r>
          </a:p>
          <a:p>
            <a:pPr marL="0" indent="0">
              <a:buNone/>
            </a:pPr>
            <a:r>
              <a:rPr lang="uk-UA" sz="1800" dirty="0" smtClean="0"/>
              <a:t>- покупець </a:t>
            </a:r>
            <a:r>
              <a:rPr lang="uk-UA" sz="1800" dirty="0"/>
              <a:t>- масовий з низьким або середнім доходом, чутливий до ціни, попит за якістю </a:t>
            </a:r>
            <a:r>
              <a:rPr lang="uk-UA" sz="1800" dirty="0" err="1"/>
              <a:t>малоеластічен</a:t>
            </a:r>
            <a:r>
              <a:rPr lang="uk-UA" sz="1800" dirty="0"/>
              <a:t>; товар - широкого споживання, впізнаваний, що не має замінників (умови, що забезпечують можливість подальшого підвищення цін);</a:t>
            </a:r>
          </a:p>
          <a:p>
            <a:pPr marL="0" indent="0">
              <a:buNone/>
            </a:pPr>
            <a:r>
              <a:rPr lang="uk-UA" sz="1800" dirty="0" smtClean="0"/>
              <a:t>- фірма </a:t>
            </a:r>
            <a:r>
              <a:rPr lang="uk-UA" sz="1800" dirty="0"/>
              <a:t>- має виробничі потужності, здатні задовольнити підвищений (з-за низьких цін) попит, потужна фірма, яка має досвід та можливість впоратися з проблемою підвищення </a:t>
            </a:r>
            <a:r>
              <a:rPr lang="uk-UA" sz="1800" dirty="0" smtClean="0"/>
              <a:t>цін</a:t>
            </a:r>
            <a:endParaRPr lang="uk-UA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9" y="397021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9981" y="4599239"/>
            <a:ext cx="2698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Франція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Ашан </a:t>
            </a:r>
            <a:r>
              <a:rPr lang="ru-RU" dirty="0" err="1"/>
              <a:t>збиває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56365" y="4624553"/>
            <a:ext cx="2067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Укра</a:t>
            </a:r>
            <a:r>
              <a:rPr lang="uk-UA" dirty="0" err="1" smtClean="0"/>
              <a:t>їна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Удар по </a:t>
            </a:r>
            <a:r>
              <a:rPr lang="ru-RU" dirty="0" err="1"/>
              <a:t>цінами</a:t>
            </a:r>
            <a:r>
              <a:rPr lang="ru-RU" dirty="0"/>
              <a:t>»</a:t>
            </a:r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4" b="31798"/>
          <a:stretch/>
        </p:blipFill>
        <p:spPr bwMode="auto">
          <a:xfrm>
            <a:off x="350659" y="5050617"/>
            <a:ext cx="3016812" cy="8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63096" y="5362142"/>
            <a:ext cx="45813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itchFamily="34" charset="0"/>
                <a:cs typeface="Arial" pitchFamily="34" charset="0"/>
              </a:rPr>
              <a:t>концепція – «</a:t>
            </a:r>
            <a:r>
              <a:rPr kumimoji="0" lang="uk-UA" altLang="uk-UA" sz="1800" b="1" i="0" u="none" strike="noStrike" cap="none" normalizeH="0" baseline="0" dirty="0" err="1" smtClean="0">
                <a:ln>
                  <a:noFill/>
                </a:ln>
                <a:solidFill>
                  <a:srgbClr val="545454"/>
                </a:solidFill>
                <a:effectLst/>
                <a:latin typeface="Arial" pitchFamily="34" charset="0"/>
                <a:cs typeface="Arial" pitchFamily="34" charset="0"/>
              </a:rPr>
              <a:t>Гіпермаркет-дискаунтер</a:t>
            </a:r>
            <a:r>
              <a:rPr lang="uk-UA" altLang="uk-UA" b="1" dirty="0" smtClean="0">
                <a:solidFill>
                  <a:srgbClr val="545454"/>
                </a:solidFill>
              </a:rPr>
              <a:t>»</a:t>
            </a:r>
            <a:endParaRPr kumimoji="0" lang="uk-UA" altLang="uk-UA" sz="1800" b="1" i="0" u="none" strike="noStrike" cap="none" normalizeH="0" baseline="0" dirty="0" smtClean="0">
              <a:ln>
                <a:noFill/>
              </a:ln>
              <a:solidFill>
                <a:srgbClr val="5454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 err="1"/>
              <a:t>найнижчі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весь </a:t>
            </a:r>
            <a:r>
              <a:rPr lang="ru-RU" dirty="0" err="1"/>
              <a:t>асортимент</a:t>
            </a:r>
            <a:r>
              <a:rPr lang="ru-RU" dirty="0"/>
              <a:t> магазину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7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Стадія насичення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08912" cy="48737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b="1" dirty="0" smtClean="0"/>
              <a:t>Орієнтація </a:t>
            </a:r>
            <a:r>
              <a:rPr lang="uk-UA" b="1" dirty="0"/>
              <a:t>на попит </a:t>
            </a:r>
            <a:r>
              <a:rPr lang="uk-UA" dirty="0"/>
              <a:t>– ціни встановлюються відповідно до постійних змін попиту, що існує на ринку. В даному випадку можливий результат існування “цінової” дискримінації, коли один і той самий товар одночасно реалізується за декількома цінами відповідно до місця і часу продажу, залежно від категорії споживачів тощо;</a:t>
            </a:r>
          </a:p>
          <a:p>
            <a:pPr marL="0" lvl="0" indent="0">
              <a:buNone/>
            </a:pPr>
            <a:r>
              <a:rPr lang="uk-UA" b="1" dirty="0" smtClean="0"/>
              <a:t>Орієнтація </a:t>
            </a:r>
            <a:r>
              <a:rPr lang="uk-UA" b="1" dirty="0"/>
              <a:t>на середні ринкові ціни продукції даного роду (галузеві)</a:t>
            </a:r>
            <a:r>
              <a:rPr lang="uk-UA" dirty="0"/>
              <a:t> – характерний для виробництва продукції на слабо монополізованих товарних ринках;</a:t>
            </a:r>
          </a:p>
          <a:p>
            <a:pPr marL="0" lvl="0" indent="0">
              <a:buNone/>
            </a:pPr>
            <a:r>
              <a:rPr lang="uk-UA" b="1" dirty="0" smtClean="0"/>
              <a:t>Орієнтація </a:t>
            </a:r>
            <a:r>
              <a:rPr lang="uk-UA" b="1" dirty="0"/>
              <a:t>на цінового лідера </a:t>
            </a:r>
            <a:r>
              <a:rPr lang="uk-UA" dirty="0"/>
              <a:t>– використовується на ринках, де домінують декілька підприємств (3 – 5), одне з яких є лідером по встановленню ціни, адже має найбільшу ринкову частку.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89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Ціни в межах товарного асортименту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992888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встановлення цін на товари-імітатори;</a:t>
            </a:r>
          </a:p>
          <a:p>
            <a:pPr lvl="0"/>
            <a:r>
              <a:rPr lang="uk-UA" dirty="0"/>
              <a:t>встановлення цін в рамках товарної номенклатури (ціни на обов’язкові товари, на додаткові товари, в рамках товарного асортименту);</a:t>
            </a:r>
          </a:p>
          <a:p>
            <a:pPr lvl="0"/>
            <a:r>
              <a:rPr lang="uk-UA" dirty="0"/>
              <a:t>встановлення цін за географічним принципом (єдина ціна із врахуванням витрат на доставку, зональні ціни, відповідно до базисного пункту, з </a:t>
            </a:r>
            <a:r>
              <a:rPr lang="uk-UA" dirty="0" smtClean="0"/>
              <a:t>прийняттям </a:t>
            </a:r>
            <a:r>
              <a:rPr lang="uk-UA" dirty="0"/>
              <a:t>на себе витрат не доставку);</a:t>
            </a:r>
          </a:p>
          <a:p>
            <a:pPr lvl="0"/>
            <a:r>
              <a:rPr lang="uk-UA" dirty="0"/>
              <a:t>встановлення цін зі знижками (за оплату готівкою, за кількість товару, що купується, функціональні знижки, сезонні знижки);</a:t>
            </a:r>
          </a:p>
          <a:p>
            <a:pPr lvl="0"/>
            <a:r>
              <a:rPr lang="uk-UA" dirty="0"/>
              <a:t>встановлення цін з метою стимулювання збуту (тимчасові ціни, що спонукають купити товар в певний період часу</a:t>
            </a:r>
            <a:r>
              <a:rPr lang="uk-UA" dirty="0" smtClean="0"/>
              <a:t>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02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встановлення цін в рамках товарної номенклатури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ціни на обов’язкові товари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144" y="4895937"/>
            <a:ext cx="3309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Бритва с 1 сменной </a:t>
            </a:r>
            <a:r>
              <a:rPr lang="ru-RU" dirty="0" smtClean="0"/>
              <a:t>кассетой</a:t>
            </a:r>
          </a:p>
          <a:p>
            <a:pPr algn="ctr"/>
            <a:r>
              <a:rPr lang="ru-RU" dirty="0" smtClean="0"/>
              <a:t>309 грн.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48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Сменные кассеты для бритья </a:t>
            </a:r>
            <a:r>
              <a:rPr lang="ru-RU" u="sng" dirty="0" err="1">
                <a:hlinkClick r:id="rId2"/>
              </a:rPr>
              <a:t>Gillette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Fusion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smtClean="0">
                <a:hlinkClick r:id="rId2"/>
              </a:rPr>
              <a:t>(4 шт</a:t>
            </a:r>
            <a:r>
              <a:rPr lang="ru-RU" u="sng" dirty="0">
                <a:hlinkClick r:id="rId2"/>
              </a:rPr>
              <a:t>.)</a:t>
            </a:r>
            <a:endParaRPr lang="ru-RU" dirty="0"/>
          </a:p>
          <a:p>
            <a:pPr algn="ctr"/>
            <a:r>
              <a:rPr lang="ru-RU" b="1" dirty="0" smtClean="0"/>
              <a:t>434 грн.</a:t>
            </a:r>
            <a:endParaRPr lang="ru-RU" b="1" dirty="0"/>
          </a:p>
        </p:txBody>
      </p:sp>
      <p:sp>
        <p:nvSpPr>
          <p:cNvPr id="8" name="AutoShape 2" descr="https://encrypted-tbn0.gstatic.com/shopping?q=tbn:ANd9GcRnNuCJRFx5gHH4KLPPyEdYUU14RhCN-O52Eaqt-WAwftuzZffEPJ9esp2dKXdhYT8-V_LHUDLsEltdJ6LTDwtc8e_SpK5cVy_s7sijCmUKgFzYOOOy8Lg7Bw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https://encrypted-tbn3.gstatic.com/shopping?q=tbn:ANd9GcSY2xag2FVVhc3PqAqsv1yZD_G-rLcRsslV_YAOSmxK_k94tVGsTZ7Z92F_1SeJe-jYaZiEW0OpBIb_UDBuzJEYxd8hALVPPcIw7tGcxRONbdk7Bkf2G1at&amp;usqp=C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0" y="2192402"/>
            <a:ext cx="2011288" cy="21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 descr="https://encrypted-tbn3.gstatic.com/shopping?q=tbn:ANd9GcR7Iq-FtgqvV9aNnZGUDCqhvbQlevQhQEPwxje4dTB8tqloqfnXxk8aKm3L7OtxH-oUcT1HB7T7jso5KOJxj_jyRwniGmxjYd5KhIigl-QFA6lEXqL3NRhbCg&amp;usqp=CA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53" y="2153810"/>
            <a:ext cx="1949957" cy="274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4792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встановлення цін в рамках товарної номенклатури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1437878"/>
            <a:ext cx="7467600" cy="676672"/>
          </a:xfrm>
        </p:spPr>
        <p:txBody>
          <a:bodyPr/>
          <a:lstStyle/>
          <a:p>
            <a:r>
              <a:rPr lang="uk-UA" dirty="0"/>
              <a:t>в рамках товарного асортименту</a:t>
            </a:r>
          </a:p>
        </p:txBody>
      </p:sp>
      <p:sp>
        <p:nvSpPr>
          <p:cNvPr id="4" name="AutoShape 2" descr="Картинки по запросу тайд ариель г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14998"/>
            <a:ext cx="16097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9041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523201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200</a:t>
            </a:r>
            <a:r>
              <a:rPr lang="ru-RU" b="1" dirty="0" smtClean="0"/>
              <a:t> грн.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74840" y="5171157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349 грн.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3591" y="522462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275 грн.</a:t>
            </a:r>
            <a:endParaRPr lang="uk-UA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88" y="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13757"/>
            <a:ext cx="19335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встановлення цін за географічним принципом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3"/>
          <a:stretch/>
        </p:blipFill>
        <p:spPr bwMode="auto">
          <a:xfrm>
            <a:off x="3203848" y="2276872"/>
            <a:ext cx="3202126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99592" y="1437878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є</a:t>
            </a:r>
            <a:r>
              <a:rPr lang="ru-RU" dirty="0" err="1" smtClean="0"/>
              <a:t>дина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58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8367" y="548680"/>
            <a:ext cx="3024336" cy="1075019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встановлення цін зі знижками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7763" y="2468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11041"/>
          <a:stretch/>
        </p:blipFill>
        <p:spPr bwMode="auto">
          <a:xfrm>
            <a:off x="-756592" y="350520"/>
            <a:ext cx="6120680" cy="336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 b="11189"/>
          <a:stretch/>
        </p:blipFill>
        <p:spPr bwMode="auto">
          <a:xfrm>
            <a:off x="2411760" y="3717032"/>
            <a:ext cx="6975857" cy="32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Процес формування </a:t>
            </a:r>
            <a:r>
              <a:rPr lang="uk-UA" dirty="0" smtClean="0"/>
              <a:t>ціни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 – постановка задач ціноутворення;</a:t>
            </a:r>
          </a:p>
          <a:p>
            <a:pPr marL="0" indent="0">
              <a:buNone/>
            </a:pPr>
            <a:r>
              <a:rPr lang="uk-UA" dirty="0" smtClean="0"/>
              <a:t>2 </a:t>
            </a:r>
            <a:r>
              <a:rPr lang="uk-UA" dirty="0"/>
              <a:t>–  визначення попиту;</a:t>
            </a:r>
          </a:p>
          <a:p>
            <a:pPr marL="0" indent="0">
              <a:buNone/>
            </a:pPr>
            <a:r>
              <a:rPr lang="uk-UA" dirty="0"/>
              <a:t>3 – оцінка витрат виробництва;</a:t>
            </a:r>
          </a:p>
          <a:p>
            <a:pPr marL="0" indent="0">
              <a:buNone/>
            </a:pPr>
            <a:r>
              <a:rPr lang="uk-UA" dirty="0"/>
              <a:t>4 – проведення аналізу цін і товарів конкурентів;</a:t>
            </a:r>
          </a:p>
          <a:p>
            <a:pPr marL="0" indent="0">
              <a:buNone/>
            </a:pPr>
            <a:r>
              <a:rPr lang="uk-UA" dirty="0"/>
              <a:t>5 – вибір методу встановлення цін;</a:t>
            </a:r>
          </a:p>
          <a:p>
            <a:pPr marL="0" indent="0">
              <a:buNone/>
            </a:pPr>
            <a:r>
              <a:rPr lang="uk-UA" dirty="0"/>
              <a:t>6 – визначення остаточної ціни і правил її майбутніх </a:t>
            </a:r>
            <a:r>
              <a:rPr lang="uk-UA" dirty="0" smtClean="0"/>
              <a:t>змін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95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452" y="116632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Задачі ціноутворення: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496944" cy="1440160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максимізація </a:t>
            </a:r>
            <a:r>
              <a:rPr lang="uk-UA" dirty="0"/>
              <a:t>поточної прибутковості;</a:t>
            </a:r>
          </a:p>
          <a:p>
            <a:pPr lvl="0"/>
            <a:r>
              <a:rPr lang="uk-UA" dirty="0"/>
              <a:t>завоювання лідерства на ринку за ринковою часткою;</a:t>
            </a:r>
          </a:p>
          <a:p>
            <a:pPr lvl="0"/>
            <a:r>
              <a:rPr lang="uk-UA" dirty="0"/>
              <a:t>завоювання лідерства за показниками якості.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502980"/>
            <a:ext cx="7467600" cy="77809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tx1"/>
                </a:solidFill>
              </a:rPr>
              <a:t>Основні цілі ціноутворення можна поділити на три основні групи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3872" y="3281078"/>
            <a:ext cx="8558608" cy="324426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uk-UA" dirty="0" smtClean="0"/>
              <a:t>1) цілі</a:t>
            </a:r>
            <a:r>
              <a:rPr lang="uk-UA" dirty="0"/>
              <a:t>, орієнтовані на прибуток:</a:t>
            </a:r>
          </a:p>
          <a:p>
            <a:pPr marL="0" lvl="0" indent="0">
              <a:buNone/>
            </a:pPr>
            <a:r>
              <a:rPr lang="uk-UA" dirty="0" smtClean="0"/>
              <a:t>     - максимізація </a:t>
            </a:r>
            <a:r>
              <a:rPr lang="uk-UA" dirty="0"/>
              <a:t>прибутку; 		- отримання цільового прибутку;</a:t>
            </a:r>
          </a:p>
          <a:p>
            <a:pPr marL="0" lvl="0" indent="0">
              <a:buNone/>
            </a:pPr>
            <a:r>
              <a:rPr lang="uk-UA" dirty="0" smtClean="0"/>
              <a:t>     - досягнення </a:t>
            </a:r>
            <a:r>
              <a:rPr lang="uk-UA" dirty="0"/>
              <a:t>заданого доходу від інвестицій;</a:t>
            </a:r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r>
              <a:rPr lang="uk-UA" dirty="0" smtClean="0"/>
              <a:t>2) цілі</a:t>
            </a:r>
            <a:r>
              <a:rPr lang="uk-UA" dirty="0"/>
              <a:t>, орієнтовані на збут:</a:t>
            </a:r>
          </a:p>
          <a:p>
            <a:pPr marL="0" lvl="0" indent="0">
              <a:buNone/>
            </a:pPr>
            <a:r>
              <a:rPr lang="uk-UA" dirty="0" smtClean="0"/>
              <a:t>     - максимізація </a:t>
            </a:r>
            <a:r>
              <a:rPr lang="uk-UA" dirty="0"/>
              <a:t>виручки;     		- збільшення частки ринку;</a:t>
            </a:r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r>
              <a:rPr lang="uk-UA" dirty="0" smtClean="0"/>
              <a:t>3) цілі</a:t>
            </a:r>
            <a:r>
              <a:rPr lang="uk-UA" dirty="0"/>
              <a:t>, пов’язані з конкуренцією:</a:t>
            </a:r>
          </a:p>
          <a:p>
            <a:pPr marL="0" indent="0">
              <a:buNone/>
            </a:pPr>
            <a:r>
              <a:rPr lang="uk-UA" dirty="0" smtClean="0"/>
              <a:t>     - </a:t>
            </a:r>
            <a:r>
              <a:rPr lang="uk-UA" dirty="0"/>
              <a:t>стабілізація цін;  </a:t>
            </a:r>
            <a:r>
              <a:rPr lang="uk-UA" dirty="0" smtClean="0"/>
              <a:t>                              - </a:t>
            </a:r>
            <a:r>
              <a:rPr lang="uk-UA" dirty="0"/>
              <a:t>позиціонування товару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                                                       відносно конкурентів.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41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</a:t>
            </a:r>
            <a:r>
              <a:rPr lang="en-US" cap="none" baseline="-25000" dirty="0" smtClean="0">
                <a:solidFill>
                  <a:schemeClr val="tx1"/>
                </a:solidFill>
              </a:rPr>
              <a:t>min </a:t>
            </a:r>
            <a:r>
              <a:rPr lang="en-US" cap="none" dirty="0" smtClean="0">
                <a:solidFill>
                  <a:schemeClr val="tx1"/>
                </a:solidFill>
              </a:rPr>
              <a:t>-</a:t>
            </a:r>
            <a:r>
              <a:rPr lang="en-US" cap="none" baseline="-25000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ріве</a:t>
            </a:r>
            <a:r>
              <a:rPr lang="ru-RU" dirty="0" err="1" smtClean="0">
                <a:solidFill>
                  <a:schemeClr val="tx1"/>
                </a:solidFill>
              </a:rPr>
              <a:t>нь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витрат підприємства</a:t>
            </a:r>
            <a:r>
              <a:rPr lang="uk-UA" dirty="0"/>
              <a:t/>
            </a:r>
            <a:br>
              <a:rPr lang="uk-UA" dirty="0"/>
            </a:br>
            <a:endParaRPr lang="uk-UA" cap="none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24744"/>
            <a:ext cx="7560840" cy="10081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tx1"/>
                </a:solidFill>
              </a:rPr>
              <a:t>Р</a:t>
            </a:r>
            <a:r>
              <a:rPr lang="en-US" cap="none" baseline="-25000" dirty="0" smtClean="0">
                <a:solidFill>
                  <a:schemeClr val="tx1"/>
                </a:solidFill>
              </a:rPr>
              <a:t>max </a:t>
            </a:r>
            <a:r>
              <a:rPr lang="en-US" cap="none" dirty="0" smtClean="0">
                <a:solidFill>
                  <a:schemeClr val="tx1"/>
                </a:solidFill>
              </a:rPr>
              <a:t>–</a:t>
            </a:r>
            <a:r>
              <a:rPr lang="en-US" cap="none" baseline="-25000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рівень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споживчого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попиту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cap="non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32745" y="2964821"/>
            <a:ext cx="0" cy="3312368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32745" y="6277189"/>
            <a:ext cx="3564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1005677">
            <a:off x="2558545" y="1529657"/>
            <a:ext cx="4970246" cy="4307087"/>
          </a:xfrm>
          <a:prstGeom prst="arc">
            <a:avLst>
              <a:gd name="adj1" fmla="val 1561588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уга 14"/>
          <p:cNvSpPr/>
          <p:nvPr/>
        </p:nvSpPr>
        <p:spPr>
          <a:xfrm rot="6235040">
            <a:off x="355452" y="1180069"/>
            <a:ext cx="4970246" cy="4307087"/>
          </a:xfrm>
          <a:prstGeom prst="arc">
            <a:avLst>
              <a:gd name="adj1" fmla="val 1561588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32745" y="5485101"/>
            <a:ext cx="16201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752925" y="5485101"/>
            <a:ext cx="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43668" y="32900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5295696" y="553296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1562172" y="3098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193085" y="642120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3500897" y="50714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=</a:t>
            </a:r>
            <a:endParaRPr lang="uk-UA" baseline="-250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7544" y="1956709"/>
            <a:ext cx="7560840" cy="10081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tx1"/>
                </a:solidFill>
              </a:rPr>
              <a:t>Р</a:t>
            </a:r>
            <a:r>
              <a:rPr lang="en-US" cap="none" baseline="-25000" dirty="0" smtClean="0">
                <a:solidFill>
                  <a:schemeClr val="tx1"/>
                </a:solidFill>
              </a:rPr>
              <a:t>= </a:t>
            </a:r>
            <a:r>
              <a:rPr lang="en-US" cap="none" dirty="0" smtClean="0">
                <a:solidFill>
                  <a:schemeClr val="tx1"/>
                </a:solidFill>
              </a:rPr>
              <a:t>–</a:t>
            </a:r>
            <a:r>
              <a:rPr lang="en-US" cap="none" baseline="-25000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рівноважна</a:t>
            </a:r>
            <a:r>
              <a:rPr lang="ru-RU" dirty="0" smtClean="0">
                <a:solidFill>
                  <a:schemeClr val="tx1"/>
                </a:solidFill>
              </a:rPr>
              <a:t> ц</a:t>
            </a:r>
            <a:r>
              <a:rPr lang="uk-UA" dirty="0" err="1" smtClean="0">
                <a:solidFill>
                  <a:schemeClr val="tx1"/>
                </a:solidFill>
              </a:rPr>
              <a:t>іна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cap="none" dirty="0"/>
          </a:p>
        </p:txBody>
      </p:sp>
    </p:spTree>
    <p:extLst>
      <p:ext uri="{BB962C8B-B14F-4D97-AF65-F5344CB8AC3E}">
        <p14:creationId xmlns:p14="http://schemas.microsoft.com/office/powerpoint/2010/main" val="1291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57606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Методи ціноутворення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1) </a:t>
            </a:r>
            <a:r>
              <a:rPr lang="uk-UA" dirty="0"/>
              <a:t>Середні витрати + </a:t>
            </a:r>
            <a:r>
              <a:rPr lang="uk-UA" dirty="0" smtClean="0"/>
              <a:t>прибуток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2) Розрахунок ціни на основі аналізу беззбитковості і забезпечення цільового прибутку.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 Встановлення ціни на основі цінності товару, що відчувається </a:t>
            </a:r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 Встановлення ціни на основі рівня поточної ціни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 </a:t>
            </a:r>
            <a:r>
              <a:rPr lang="uk-UA" dirty="0"/>
              <a:t>Встановлення ціни </a:t>
            </a:r>
            <a:r>
              <a:rPr lang="uk-UA" dirty="0" smtClean="0"/>
              <a:t>з орієнтацією на цінові точки – максимізацію прибутку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6</a:t>
            </a:r>
            <a:r>
              <a:rPr lang="uk-UA" dirty="0" smtClean="0"/>
              <a:t>) </a:t>
            </a:r>
            <a:r>
              <a:rPr lang="uk-UA" dirty="0"/>
              <a:t>Встановлення ціни на основі закритих </a:t>
            </a:r>
            <a:r>
              <a:rPr lang="uk-UA" dirty="0" smtClean="0"/>
              <a:t>торгів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3" y="212307"/>
            <a:ext cx="7848872" cy="652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Середні витрати + прибуток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6481" y="865241"/>
                <a:ext cx="48109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3600" b="1" i="1" smtClean="0">
                          <a:latin typeface="Cambria Math"/>
                        </a:rPr>
                        <m:t>Р=</m:t>
                      </m:r>
                      <m:d>
                        <m:dPr>
                          <m:ctrlPr>
                            <a:rPr lang="uk-UA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𝑭𝑪</m:t>
                          </m:r>
                          <m:r>
                            <a:rPr lang="uk-UA" sz="3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𝑽𝑪</m:t>
                          </m:r>
                        </m:e>
                      </m:d>
                      <m:r>
                        <a:rPr lang="uk-UA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%</m:t>
                      </m:r>
                      <m:r>
                        <a:rPr lang="en-US" sz="3600" b="1" i="1" smtClean="0">
                          <a:latin typeface="Cambria Math"/>
                        </a:rPr>
                        <m:t>𝑷𝒓</m:t>
                      </m:r>
                    </m:oMath>
                  </m:oMathPara>
                </a14:m>
                <a:endParaRPr lang="uk-UA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81" y="865241"/>
                <a:ext cx="4810997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1515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Завдання 1</a:t>
            </a:r>
            <a:r>
              <a:rPr lang="uk-UA" b="1" dirty="0"/>
              <a:t>.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Розрахувати </a:t>
            </a:r>
            <a:r>
              <a:rPr lang="uk-UA" dirty="0"/>
              <a:t>роздрібну ціну виробу що виготовляє підприємець Петренко І. І. за умови, що собівартість виробу, що виготовляє підприємець Петренко І. І., становить 6 грн. Планова рентабельність реалізації – 35%. </a:t>
            </a:r>
            <a:r>
              <a:rPr lang="uk-UA" dirty="0" err="1"/>
              <a:t>ПДВ</a:t>
            </a:r>
            <a:r>
              <a:rPr lang="uk-UA" dirty="0"/>
              <a:t> – 20% Торгівельна націнка магазину, де буде продаватися виріб – 30 %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326948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Рішення</a:t>
            </a:r>
            <a:r>
              <a:rPr lang="uk-UA" dirty="0"/>
              <a:t>:</a:t>
            </a:r>
          </a:p>
          <a:p>
            <a:r>
              <a:rPr lang="uk-UA" dirty="0"/>
              <a:t>Оптова ціна виробу буде дорівнювати </a:t>
            </a:r>
            <a:endParaRPr lang="uk-UA" dirty="0" smtClean="0"/>
          </a:p>
          <a:p>
            <a:pPr algn="ctr"/>
            <a:r>
              <a:rPr lang="uk-UA" dirty="0" smtClean="0"/>
              <a:t>6 </a:t>
            </a:r>
            <a:r>
              <a:rPr lang="uk-UA" dirty="0"/>
              <a:t>+ </a:t>
            </a:r>
            <a:r>
              <a:rPr lang="uk-UA" dirty="0" smtClean="0"/>
              <a:t>6*0,35 = 8,10 </a:t>
            </a:r>
            <a:r>
              <a:rPr lang="uk-UA" dirty="0"/>
              <a:t>грн. </a:t>
            </a:r>
          </a:p>
          <a:p>
            <a:r>
              <a:rPr lang="uk-UA" dirty="0"/>
              <a:t>Ціна виробу з податком на додану вартість за ставки податку 20 % дорівнюватиме </a:t>
            </a:r>
            <a:endParaRPr lang="uk-UA" dirty="0" smtClean="0"/>
          </a:p>
          <a:p>
            <a:pPr algn="ctr"/>
            <a:r>
              <a:rPr lang="uk-UA" dirty="0" smtClean="0"/>
              <a:t>8,10 </a:t>
            </a:r>
            <a:r>
              <a:rPr lang="uk-UA" dirty="0"/>
              <a:t>+ </a:t>
            </a:r>
            <a:r>
              <a:rPr lang="uk-UA" dirty="0" smtClean="0"/>
              <a:t>8,10*0,2</a:t>
            </a:r>
            <a:r>
              <a:rPr lang="uk-UA" dirty="0"/>
              <a:t> </a:t>
            </a:r>
            <a:r>
              <a:rPr lang="uk-UA" dirty="0" smtClean="0"/>
              <a:t>= </a:t>
            </a:r>
            <a:r>
              <a:rPr lang="uk-UA" dirty="0"/>
              <a:t>9,72 грн. </a:t>
            </a:r>
          </a:p>
          <a:p>
            <a:r>
              <a:rPr lang="uk-UA" dirty="0"/>
              <a:t>Роздрібна ціна виробу з урахуванням торгівельної націнки </a:t>
            </a:r>
            <a:r>
              <a:rPr lang="uk-UA" dirty="0" smtClean="0"/>
              <a:t>30</a:t>
            </a:r>
            <a:r>
              <a:rPr lang="uk-UA" dirty="0"/>
              <a:t> </a:t>
            </a:r>
            <a:r>
              <a:rPr lang="uk-UA" dirty="0" smtClean="0"/>
              <a:t>%</a:t>
            </a:r>
          </a:p>
          <a:p>
            <a:pPr algn="ctr"/>
            <a:r>
              <a:rPr lang="uk-UA" dirty="0" smtClean="0"/>
              <a:t>9,72 </a:t>
            </a:r>
            <a:r>
              <a:rPr lang="uk-UA" dirty="0"/>
              <a:t>+ 9,72 * </a:t>
            </a:r>
            <a:r>
              <a:rPr lang="uk-UA" dirty="0" smtClean="0"/>
              <a:t>0,3 = 12,64 </a:t>
            </a:r>
            <a:r>
              <a:rPr lang="uk-UA" dirty="0"/>
              <a:t>грн. </a:t>
            </a:r>
          </a:p>
          <a:p>
            <a:endParaRPr lang="uk-UA" i="1" dirty="0" smtClean="0"/>
          </a:p>
          <a:p>
            <a:r>
              <a:rPr lang="uk-UA" b="1" i="1" dirty="0" smtClean="0"/>
              <a:t>Відповідь</a:t>
            </a:r>
            <a:r>
              <a:rPr lang="uk-UA" b="1" i="1" dirty="0"/>
              <a:t>:</a:t>
            </a:r>
            <a:r>
              <a:rPr lang="uk-UA" b="1" dirty="0"/>
              <a:t> 12,64 грн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3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70" y="332656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аналіз беззбитковості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(Break-Even Point)</a:t>
            </a:r>
            <a:endParaRPr lang="uk-U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99958"/>
              </p:ext>
            </p:extLst>
          </p:nvPr>
        </p:nvGraphicFramePr>
        <p:xfrm>
          <a:off x="3534282" y="5517232"/>
          <a:ext cx="2003425" cy="110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Формула" r:id="rId3" imgW="888840" imgH="457200" progId="Equation.3">
                  <p:embed/>
                </p:oleObj>
              </mc:Choice>
              <mc:Fallback>
                <p:oleObj name="Формула" r:id="rId3" imgW="888840" imgH="4572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282" y="5517232"/>
                        <a:ext cx="2003425" cy="110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59" y="1774557"/>
            <a:ext cx="8064896" cy="936104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cap="none" dirty="0" smtClean="0">
                <a:solidFill>
                  <a:schemeClr val="tx1"/>
                </a:solidFill>
              </a:rPr>
              <a:t>Обсяг або рівень операцій, при якому сукупний дохід дорівнює сукупним витратам, тобто це точка нульового прибутку або нульових збитків</a:t>
            </a:r>
            <a:endParaRPr lang="uk-UA" cap="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2199" y="2710661"/>
                <a:ext cx="3096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Pr</m:t>
                      </m:r>
                      <m:r>
                        <a:rPr lang="uk-UA" sz="36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TR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TC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9" y="2710661"/>
                <a:ext cx="309634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4553" y="3356992"/>
                <a:ext cx="56189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Pr</m:t>
                      </m:r>
                      <m:r>
                        <a:rPr lang="uk-UA" sz="36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</m:t>
                      </m:r>
                      <m:r>
                        <a:rPr lang="en-US" sz="3600" b="0" i="0" smtClean="0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Q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uk-UA" sz="3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FC</m:t>
                          </m:r>
                          <m:r>
                            <a:rPr lang="uk-UA" sz="3600" b="0" i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VC</m:t>
                          </m:r>
                          <m:r>
                            <a:rPr lang="en-US" sz="3600" b="0" i="0" smtClean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53" y="3356992"/>
                <a:ext cx="561890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714674"/>
              </p:ext>
            </p:extLst>
          </p:nvPr>
        </p:nvGraphicFramePr>
        <p:xfrm>
          <a:off x="3596864" y="4033960"/>
          <a:ext cx="1878260" cy="93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Формула" r:id="rId7" imgW="927000" imgH="457200" progId="Equation.3">
                  <p:embed/>
                </p:oleObj>
              </mc:Choice>
              <mc:Fallback>
                <p:oleObj name="Формула" r:id="rId7" imgW="92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64" y="4033960"/>
                        <a:ext cx="1878260" cy="930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92149" y="4941168"/>
                <a:ext cx="3096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Pr</m:t>
                      </m:r>
                      <m:r>
                        <a:rPr lang="uk-UA" sz="36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49" y="4941168"/>
                <a:ext cx="3096343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48072"/>
          </a:xfrm>
        </p:spPr>
        <p:txBody>
          <a:bodyPr/>
          <a:lstStyle/>
          <a:p>
            <a:pPr algn="ctr"/>
            <a:r>
              <a:rPr lang="uk-UA" b="1" dirty="0"/>
              <a:t>Завдання 2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08912" cy="2160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Уявіть</a:t>
            </a:r>
            <a:r>
              <a:rPr lang="uk-UA" dirty="0"/>
              <a:t>, що отримали у спадок автостанцію для мийки машин з величиною постійних витрат </a:t>
            </a:r>
            <a:r>
              <a:rPr lang="en-US" dirty="0" smtClean="0"/>
              <a:t>5</a:t>
            </a:r>
            <a:r>
              <a:rPr lang="uk-UA" dirty="0" smtClean="0"/>
              <a:t>0 </a:t>
            </a:r>
            <a:r>
              <a:rPr lang="uk-UA" dirty="0"/>
              <a:t>тис. грн. на рік і змінних витрат – </a:t>
            </a:r>
            <a:r>
              <a:rPr lang="en-US" dirty="0" smtClean="0"/>
              <a:t>18</a:t>
            </a:r>
            <a:r>
              <a:rPr lang="uk-UA" dirty="0" smtClean="0"/>
              <a:t> </a:t>
            </a:r>
            <a:r>
              <a:rPr lang="uk-UA" dirty="0"/>
              <a:t>грн. за одну вимиту машину. Припустимо, що водії готові платити </a:t>
            </a:r>
            <a:r>
              <a:rPr lang="en-US" dirty="0" smtClean="0"/>
              <a:t>20</a:t>
            </a:r>
            <a:r>
              <a:rPr lang="uk-UA" dirty="0" smtClean="0"/>
              <a:t> </a:t>
            </a:r>
            <a:r>
              <a:rPr lang="uk-UA" dirty="0"/>
              <a:t>грн. за вимиту машину. </a:t>
            </a:r>
            <a:endParaRPr lang="en-US" dirty="0" smtClean="0"/>
          </a:p>
          <a:p>
            <a:pPr marL="0" indent="0" algn="ctr">
              <a:buNone/>
            </a:pPr>
            <a:r>
              <a:rPr lang="uk-UA" dirty="0" smtClean="0"/>
              <a:t>Визначте </a:t>
            </a:r>
            <a:r>
              <a:rPr lang="uk-UA" dirty="0"/>
              <a:t>межу беззбитковості заданої ціни.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429531"/>
              </p:ext>
            </p:extLst>
          </p:nvPr>
        </p:nvGraphicFramePr>
        <p:xfrm>
          <a:off x="3360738" y="3284539"/>
          <a:ext cx="2003350" cy="103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Формула" r:id="rId3" imgW="888840" imgH="457200" progId="Equation.3">
                  <p:embed/>
                </p:oleObj>
              </mc:Choice>
              <mc:Fallback>
                <p:oleObj name="Формула" r:id="rId3" imgW="888840" imgH="4572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3284539"/>
                        <a:ext cx="2003350" cy="103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73010"/>
              </p:ext>
            </p:extLst>
          </p:nvPr>
        </p:nvGraphicFramePr>
        <p:xfrm>
          <a:off x="2195736" y="4509120"/>
          <a:ext cx="4320480" cy="105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Формула" r:id="rId5" imgW="2298600" imgH="457200" progId="Equation.3">
                  <p:embed/>
                </p:oleObj>
              </mc:Choice>
              <mc:Fallback>
                <p:oleObj name="Формула" r:id="rId5" imgW="229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509120"/>
                        <a:ext cx="4320480" cy="1051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0468"/>
              </p:ext>
            </p:extLst>
          </p:nvPr>
        </p:nvGraphicFramePr>
        <p:xfrm>
          <a:off x="3119438" y="5732463"/>
          <a:ext cx="28336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Формула" r:id="rId7" imgW="1295280" imgH="457200" progId="Equation.3">
                  <p:embed/>
                </p:oleObj>
              </mc:Choice>
              <mc:Fallback>
                <p:oleObj name="Формула" r:id="rId7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5732463"/>
                        <a:ext cx="28336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7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957</TotalTime>
  <Words>1543</Words>
  <Application>Microsoft Office PowerPoint</Application>
  <PresentationFormat>Экран (4:3)</PresentationFormat>
  <Paragraphs>471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Эркер</vt:lpstr>
      <vt:lpstr>Формула</vt:lpstr>
      <vt:lpstr> Ціноутворення в бізнесі</vt:lpstr>
      <vt:lpstr>Ціноутворення</vt:lpstr>
      <vt:lpstr>Процес формування ціни</vt:lpstr>
      <vt:lpstr>Задачі ціноутворення:   </vt:lpstr>
      <vt:lpstr>Рmin - рівень витрат підприємства </vt:lpstr>
      <vt:lpstr>Методи ціноутворення</vt:lpstr>
      <vt:lpstr>Презентация PowerPoint</vt:lpstr>
      <vt:lpstr>аналіз беззбитковості (Break-Even Point)</vt:lpstr>
      <vt:lpstr>Завдання 2 </vt:lpstr>
      <vt:lpstr>Завдання 3</vt:lpstr>
      <vt:lpstr>Презентация PowerPoint</vt:lpstr>
      <vt:lpstr>Завдання 4</vt:lpstr>
      <vt:lpstr>Рішення</vt:lpstr>
      <vt:lpstr>Завдання 5</vt:lpstr>
      <vt:lpstr>Презентация PowerPoint</vt:lpstr>
      <vt:lpstr>Стратегії ціноутворення залежно від стадії життєвого циклу продукції </vt:lpstr>
      <vt:lpstr>Стадія впровадження нового виду продукції </vt:lpstr>
      <vt:lpstr>Стратегія інтенсивного (активного) маркетингу (“зняття вершків”)</vt:lpstr>
      <vt:lpstr>Стратегія вибіркового проникнення </vt:lpstr>
      <vt:lpstr>Стратегія широкого проникнення</vt:lpstr>
      <vt:lpstr>Стадія насичення </vt:lpstr>
      <vt:lpstr>Ціни в межах товарного асортименту</vt:lpstr>
      <vt:lpstr>встановлення цін в рамках товарної номенклатури</vt:lpstr>
      <vt:lpstr>встановлення цін в рамках товарної номенклатури</vt:lpstr>
      <vt:lpstr>встановлення цін за географічним принципом</vt:lpstr>
      <vt:lpstr>встановлення цін зі знижками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 Управління витратами підприємства</dc:title>
  <dc:creator>Anna</dc:creator>
  <cp:lastModifiedBy>Anna</cp:lastModifiedBy>
  <cp:revision>68</cp:revision>
  <dcterms:created xsi:type="dcterms:W3CDTF">2016-10-03T06:25:43Z</dcterms:created>
  <dcterms:modified xsi:type="dcterms:W3CDTF">2021-10-01T17:42:44Z</dcterms:modified>
</cp:coreProperties>
</file>