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E4DD-5225-488D-A9AB-E52EEC527F73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76FCE1-B0E8-499A-8A12-966610731FC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E4DD-5225-488D-A9AB-E52EEC527F73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FCE1-B0E8-499A-8A12-966610731F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E4DD-5225-488D-A9AB-E52EEC527F73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FCE1-B0E8-499A-8A12-966610731F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631E4DD-5225-488D-A9AB-E52EEC527F73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C76FCE1-B0E8-499A-8A12-966610731FC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E4DD-5225-488D-A9AB-E52EEC527F73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FCE1-B0E8-499A-8A12-966610731FC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E4DD-5225-488D-A9AB-E52EEC527F73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FCE1-B0E8-499A-8A12-966610731FC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FCE1-B0E8-499A-8A12-966610731FC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E4DD-5225-488D-A9AB-E52EEC527F73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E4DD-5225-488D-A9AB-E52EEC527F73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FCE1-B0E8-499A-8A12-966610731FC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E4DD-5225-488D-A9AB-E52EEC527F73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FCE1-B0E8-499A-8A12-966610731F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631E4DD-5225-488D-A9AB-E52EEC527F73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76FCE1-B0E8-499A-8A12-966610731FC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E4DD-5225-488D-A9AB-E52EEC527F73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76FCE1-B0E8-499A-8A12-966610731FC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631E4DD-5225-488D-A9AB-E52EEC527F73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C76FCE1-B0E8-499A-8A12-966610731FC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800" b="1" dirty="0" smtClean="0"/>
              <a:t>ТОКСИКОЛОГІЯ </a:t>
            </a:r>
            <a:r>
              <a:rPr lang="ru-RU" sz="2800" b="1" dirty="0" smtClean="0"/>
              <a:t>ТЯЖКИХ МЕТАЛІВ 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Лекція 7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76672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Отруєння</a:t>
            </a:r>
            <a:r>
              <a:rPr lang="ru-RU" b="1" dirty="0"/>
              <a:t> </a:t>
            </a:r>
            <a:r>
              <a:rPr lang="ru-RU" b="1" dirty="0" err="1"/>
              <a:t>свинцем</a:t>
            </a:r>
            <a:r>
              <a:rPr lang="ru-RU" b="1" dirty="0"/>
              <a:t>. </a:t>
            </a:r>
            <a:endParaRPr lang="ru-RU" b="1" dirty="0" smtClean="0"/>
          </a:p>
          <a:p>
            <a:r>
              <a:rPr lang="ru-RU" dirty="0" smtClean="0"/>
              <a:t>При </a:t>
            </a:r>
            <a:r>
              <a:rPr lang="ru-RU" dirty="0" err="1"/>
              <a:t>гострих</a:t>
            </a:r>
            <a:r>
              <a:rPr lang="ru-RU" dirty="0"/>
              <a:t> </a:t>
            </a:r>
            <a:r>
              <a:rPr lang="ru-RU" dirty="0" err="1"/>
              <a:t>отруєннях</a:t>
            </a:r>
            <a:r>
              <a:rPr lang="ru-RU" dirty="0"/>
              <a:t> </a:t>
            </a:r>
            <a:r>
              <a:rPr lang="ru-RU" dirty="0" err="1"/>
              <a:t>сполуками</a:t>
            </a:r>
            <a:r>
              <a:rPr lang="ru-RU" dirty="0"/>
              <a:t> </a:t>
            </a:r>
            <a:r>
              <a:rPr lang="ru-RU" dirty="0" err="1"/>
              <a:t>свинцю</a:t>
            </a:r>
            <a:r>
              <a:rPr lang="ru-RU" dirty="0"/>
              <a:t> у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відзначаються</a:t>
            </a:r>
            <a:r>
              <a:rPr lang="ru-RU" dirty="0"/>
              <a:t> </a:t>
            </a:r>
            <a:r>
              <a:rPr lang="ru-RU" dirty="0" err="1"/>
              <a:t>металевий</a:t>
            </a:r>
            <a:r>
              <a:rPr lang="ru-RU" dirty="0"/>
              <a:t> смак у </a:t>
            </a:r>
            <a:r>
              <a:rPr lang="ru-RU" dirty="0" err="1"/>
              <a:t>роті</a:t>
            </a:r>
            <a:r>
              <a:rPr lang="ru-RU" dirty="0"/>
              <a:t>, </a:t>
            </a:r>
            <a:r>
              <a:rPr lang="ru-RU" dirty="0" err="1"/>
              <a:t>головний</a:t>
            </a:r>
            <a:r>
              <a:rPr lang="ru-RU" dirty="0"/>
              <a:t> </a:t>
            </a:r>
            <a:r>
              <a:rPr lang="ru-RU" dirty="0" err="1"/>
              <a:t>біль</a:t>
            </a:r>
            <a:r>
              <a:rPr lang="ru-RU" dirty="0"/>
              <a:t>, </a:t>
            </a:r>
            <a:r>
              <a:rPr lang="ru-RU" dirty="0" err="1"/>
              <a:t>нудота</a:t>
            </a:r>
            <a:r>
              <a:rPr lang="ru-RU" dirty="0"/>
              <a:t>, </a:t>
            </a:r>
            <a:r>
              <a:rPr lang="ru-RU" dirty="0" err="1"/>
              <a:t>слинотеча</a:t>
            </a:r>
            <a:r>
              <a:rPr lang="ru-RU" dirty="0"/>
              <a:t>, </a:t>
            </a:r>
            <a:r>
              <a:rPr lang="ru-RU" dirty="0" err="1"/>
              <a:t>блювання</a:t>
            </a:r>
            <a:r>
              <a:rPr lang="ru-RU" dirty="0"/>
              <a:t>, </a:t>
            </a:r>
            <a:r>
              <a:rPr lang="ru-RU" dirty="0" err="1"/>
              <a:t>втрата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, 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біль</a:t>
            </a:r>
            <a:r>
              <a:rPr lang="ru-RU" dirty="0"/>
              <a:t> в </a:t>
            </a:r>
            <a:r>
              <a:rPr lang="ru-RU" dirty="0" err="1"/>
              <a:t>животі</a:t>
            </a:r>
            <a:r>
              <a:rPr lang="ru-RU" dirty="0"/>
              <a:t>, пронос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слизом</a:t>
            </a:r>
            <a:r>
              <a:rPr lang="ru-RU" dirty="0"/>
              <a:t>, часто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кров'ю</a:t>
            </a:r>
            <a:r>
              <a:rPr lang="ru-RU" dirty="0"/>
              <a:t>, сильна </a:t>
            </a:r>
            <a:r>
              <a:rPr lang="ru-RU" dirty="0" err="1"/>
              <a:t>спрага</a:t>
            </a:r>
            <a:r>
              <a:rPr lang="ru-RU" dirty="0"/>
              <a:t>, </a:t>
            </a:r>
            <a:r>
              <a:rPr lang="ru-RU" dirty="0" err="1"/>
              <a:t>відчуття</a:t>
            </a:r>
            <a:r>
              <a:rPr lang="ru-RU" dirty="0"/>
              <a:t> </a:t>
            </a:r>
            <a:r>
              <a:rPr lang="ru-RU" dirty="0" err="1"/>
              <a:t>печіння</a:t>
            </a:r>
            <a:r>
              <a:rPr lang="ru-RU" dirty="0"/>
              <a:t> в </a:t>
            </a:r>
            <a:r>
              <a:rPr lang="ru-RU" dirty="0" err="1"/>
              <a:t>роті</a:t>
            </a:r>
            <a:r>
              <a:rPr lang="ru-RU" dirty="0"/>
              <a:t>, </a:t>
            </a:r>
            <a:r>
              <a:rPr lang="ru-RU" dirty="0" err="1"/>
              <a:t>набухання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кровоточивість</a:t>
            </a:r>
            <a:r>
              <a:rPr lang="ru-RU" dirty="0"/>
              <a:t> ясен. </a:t>
            </a:r>
            <a:r>
              <a:rPr lang="ru-RU" dirty="0" err="1"/>
              <a:t>Надалі</a:t>
            </a:r>
            <a:r>
              <a:rPr lang="ru-RU" dirty="0"/>
              <a:t> </a:t>
            </a:r>
            <a:r>
              <a:rPr lang="ru-RU" dirty="0" err="1"/>
              <a:t>з'являються</a:t>
            </a:r>
            <a:r>
              <a:rPr lang="ru-RU" dirty="0"/>
              <a:t> </a:t>
            </a:r>
            <a:r>
              <a:rPr lang="ru-RU" dirty="0" err="1"/>
              <a:t>нестійкість</a:t>
            </a:r>
            <a:r>
              <a:rPr lang="ru-RU" dirty="0"/>
              <a:t> ходи, тремор, </a:t>
            </a:r>
            <a:r>
              <a:rPr lang="ru-RU" dirty="0" err="1"/>
              <a:t>паралічі</a:t>
            </a:r>
            <a:r>
              <a:rPr lang="ru-RU" dirty="0"/>
              <a:t> </a:t>
            </a:r>
            <a:r>
              <a:rPr lang="ru-RU" dirty="0" err="1"/>
              <a:t>кінцівок</a:t>
            </a:r>
            <a:r>
              <a:rPr lang="ru-RU" dirty="0"/>
              <a:t>,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гостроти</a:t>
            </a:r>
            <a:r>
              <a:rPr lang="ru-RU" dirty="0"/>
              <a:t>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слуху, </a:t>
            </a:r>
            <a:r>
              <a:rPr lang="ru-RU" dirty="0" err="1"/>
              <a:t>сліпота</a:t>
            </a:r>
            <a:r>
              <a:rPr lang="ru-RU" dirty="0"/>
              <a:t>, </a:t>
            </a:r>
            <a:r>
              <a:rPr lang="ru-RU" dirty="0" err="1"/>
              <a:t>біль</a:t>
            </a:r>
            <a:r>
              <a:rPr lang="ru-RU" dirty="0"/>
              <a:t> в </a:t>
            </a:r>
            <a:r>
              <a:rPr lang="ru-RU" dirty="0" err="1"/>
              <a:t>суглобах</a:t>
            </a:r>
            <a:r>
              <a:rPr lang="ru-RU" dirty="0"/>
              <a:t>, </a:t>
            </a:r>
            <a:r>
              <a:rPr lang="ru-RU" dirty="0" err="1"/>
              <a:t>утруднене</a:t>
            </a:r>
            <a:r>
              <a:rPr lang="ru-RU" dirty="0"/>
              <a:t> </a:t>
            </a:r>
            <a:r>
              <a:rPr lang="ru-RU" dirty="0" err="1"/>
              <a:t>ковтання</a:t>
            </a:r>
            <a:r>
              <a:rPr lang="ru-RU" dirty="0"/>
              <a:t>, </a:t>
            </a:r>
            <a:r>
              <a:rPr lang="ru-RU" dirty="0" err="1"/>
              <a:t>мимовільне</a:t>
            </a:r>
            <a:r>
              <a:rPr lang="ru-RU" dirty="0"/>
              <a:t> </a:t>
            </a:r>
            <a:r>
              <a:rPr lang="ru-RU" dirty="0" err="1"/>
              <a:t>сечовипускання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дефекація</a:t>
            </a:r>
            <a:r>
              <a:rPr lang="ru-RU" dirty="0"/>
              <a:t> – </a:t>
            </a:r>
            <a:r>
              <a:rPr lang="ru-RU" dirty="0" err="1"/>
              <a:t>типова</a:t>
            </a:r>
            <a:r>
              <a:rPr lang="ru-RU" dirty="0"/>
              <a:t> картина </a:t>
            </a:r>
            <a:r>
              <a:rPr lang="ru-RU" dirty="0" err="1"/>
              <a:t>токсичної</a:t>
            </a:r>
            <a:r>
              <a:rPr lang="ru-RU" dirty="0"/>
              <a:t> </a:t>
            </a:r>
            <a:r>
              <a:rPr lang="ru-RU" dirty="0" err="1"/>
              <a:t>енцефалопатії</a:t>
            </a:r>
            <a:r>
              <a:rPr lang="ru-RU" dirty="0"/>
              <a:t>. </a:t>
            </a:r>
          </a:p>
          <a:p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показові</a:t>
            </a:r>
            <a:r>
              <a:rPr lang="ru-RU" dirty="0"/>
              <a:t> </a:t>
            </a:r>
            <a:r>
              <a:rPr lang="ru-RU" dirty="0" err="1"/>
              <a:t>гострі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 </a:t>
            </a:r>
            <a:r>
              <a:rPr lang="ru-RU" dirty="0" err="1"/>
              <a:t>тетраетилсвинцем</a:t>
            </a:r>
            <a:r>
              <a:rPr lang="ru-RU" dirty="0"/>
              <a:t> (ТЕС) - сильною </a:t>
            </a:r>
            <a:r>
              <a:rPr lang="ru-RU" dirty="0" err="1"/>
              <a:t>отрутою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вражає</a:t>
            </a:r>
            <a:r>
              <a:rPr lang="ru-RU" dirty="0"/>
              <a:t> </a:t>
            </a:r>
            <a:r>
              <a:rPr lang="ru-RU" dirty="0" err="1"/>
              <a:t>центральну</a:t>
            </a:r>
            <a:r>
              <a:rPr lang="ru-RU" dirty="0"/>
              <a:t> </a:t>
            </a:r>
            <a:r>
              <a:rPr lang="ru-RU" dirty="0" err="1"/>
              <a:t>нервову</a:t>
            </a:r>
            <a:r>
              <a:rPr lang="ru-RU" dirty="0"/>
              <a:t> систему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здатним</a:t>
            </a:r>
            <a:r>
              <a:rPr lang="ru-RU" dirty="0"/>
              <a:t> </a:t>
            </a:r>
            <a:r>
              <a:rPr lang="ru-RU" dirty="0" err="1"/>
              <a:t>накопичуватися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. </a:t>
            </a:r>
            <a:r>
              <a:rPr lang="ru-RU" dirty="0" err="1"/>
              <a:t>Прихований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становить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годин до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діб</a:t>
            </a:r>
            <a:r>
              <a:rPr lang="ru-RU" dirty="0"/>
              <a:t>. </a:t>
            </a:r>
            <a:r>
              <a:rPr lang="ru-RU" dirty="0" err="1"/>
              <a:t>Токсичність</a:t>
            </a:r>
            <a:r>
              <a:rPr lang="ru-RU" dirty="0"/>
              <a:t> </a:t>
            </a:r>
            <a:r>
              <a:rPr lang="ru-RU" dirty="0" err="1"/>
              <a:t>пов'язана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утворенням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 </a:t>
            </a:r>
            <a:r>
              <a:rPr lang="ru-RU" dirty="0" err="1"/>
              <a:t>триетилсвинцю</a:t>
            </a:r>
            <a:r>
              <a:rPr lang="ru-RU" dirty="0"/>
              <a:t> - активного </a:t>
            </a:r>
            <a:r>
              <a:rPr lang="ru-RU" dirty="0" err="1"/>
              <a:t>інгібітору</a:t>
            </a:r>
            <a:r>
              <a:rPr lang="ru-RU" dirty="0"/>
              <a:t> </a:t>
            </a:r>
            <a:r>
              <a:rPr lang="ru-RU" dirty="0" err="1"/>
              <a:t>метаболічних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. У </a:t>
            </a:r>
            <a:r>
              <a:rPr lang="ru-RU" dirty="0" err="1"/>
              <a:t>початковій</a:t>
            </a:r>
            <a:r>
              <a:rPr lang="ru-RU" dirty="0"/>
              <a:t> </a:t>
            </a:r>
            <a:r>
              <a:rPr lang="ru-RU" dirty="0" err="1"/>
              <a:t>фазі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 </a:t>
            </a:r>
            <a:r>
              <a:rPr lang="ru-RU" dirty="0" err="1"/>
              <a:t>розлад</a:t>
            </a:r>
            <a:r>
              <a:rPr lang="ru-RU" dirty="0"/>
              <a:t> </a:t>
            </a:r>
            <a:r>
              <a:rPr lang="ru-RU" dirty="0" err="1"/>
              <a:t>умовно-рефлекторної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 </a:t>
            </a:r>
            <a:r>
              <a:rPr lang="ru-RU" dirty="0" err="1"/>
              <a:t>розлади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</a:t>
            </a:r>
            <a:r>
              <a:rPr lang="ru-RU" dirty="0" err="1"/>
              <a:t>Відмічається</a:t>
            </a:r>
            <a:r>
              <a:rPr lang="ru-RU" dirty="0"/>
              <a:t> </a:t>
            </a:r>
            <a:r>
              <a:rPr lang="ru-RU" dirty="0" err="1"/>
              <a:t>головний</a:t>
            </a:r>
            <a:r>
              <a:rPr lang="ru-RU" dirty="0"/>
              <a:t> </a:t>
            </a:r>
            <a:r>
              <a:rPr lang="ru-RU" dirty="0" err="1"/>
              <a:t>біль</a:t>
            </a:r>
            <a:r>
              <a:rPr lang="ru-RU" dirty="0"/>
              <a:t>, </a:t>
            </a:r>
            <a:r>
              <a:rPr lang="ru-RU" dirty="0" err="1"/>
              <a:t>слабкість</a:t>
            </a:r>
            <a:r>
              <a:rPr lang="ru-RU" dirty="0"/>
              <a:t>, </a:t>
            </a:r>
            <a:r>
              <a:rPr lang="ru-RU" dirty="0" err="1"/>
              <a:t>швидка</a:t>
            </a:r>
            <a:r>
              <a:rPr lang="ru-RU" dirty="0"/>
              <a:t> </a:t>
            </a:r>
            <a:r>
              <a:rPr lang="ru-RU" dirty="0" err="1"/>
              <a:t>стомлюваність</a:t>
            </a:r>
            <a:r>
              <a:rPr lang="ru-RU" dirty="0"/>
              <a:t>, </a:t>
            </a:r>
            <a:r>
              <a:rPr lang="ru-RU" dirty="0" err="1"/>
              <a:t>втрата</a:t>
            </a:r>
            <a:r>
              <a:rPr lang="ru-RU" dirty="0"/>
              <a:t> </a:t>
            </a:r>
            <a:r>
              <a:rPr lang="ru-RU" dirty="0" err="1"/>
              <a:t>апетиту</a:t>
            </a:r>
            <a:r>
              <a:rPr lang="ru-RU" dirty="0"/>
              <a:t>, </a:t>
            </a:r>
            <a:r>
              <a:rPr lang="ru-RU" dirty="0" err="1"/>
              <a:t>розлад</a:t>
            </a:r>
            <a:r>
              <a:rPr lang="ru-RU" dirty="0"/>
              <a:t> сну, </a:t>
            </a:r>
            <a:r>
              <a:rPr lang="ru-RU" dirty="0" err="1"/>
              <a:t>уповільнення</a:t>
            </a:r>
            <a:r>
              <a:rPr lang="ru-RU" dirty="0"/>
              <a:t> </a:t>
            </a:r>
            <a:r>
              <a:rPr lang="ru-RU" dirty="0" err="1"/>
              <a:t>серцевої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кров'яного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, </a:t>
            </a:r>
            <a:r>
              <a:rPr lang="ru-RU" dirty="0" err="1"/>
              <a:t>падіння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, </a:t>
            </a:r>
            <a:r>
              <a:rPr lang="ru-RU" dirty="0" err="1"/>
              <a:t>слинотеча</a:t>
            </a:r>
            <a:r>
              <a:rPr lang="ru-RU" dirty="0"/>
              <a:t>, </a:t>
            </a:r>
            <a:r>
              <a:rPr lang="ru-RU" dirty="0" err="1"/>
              <a:t>пітливість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симптоми</a:t>
            </a:r>
            <a:r>
              <a:rPr lang="ru-RU" dirty="0"/>
              <a:t>. Характерно </a:t>
            </a:r>
            <a:r>
              <a:rPr lang="ru-RU" dirty="0" err="1"/>
              <a:t>наростання</a:t>
            </a:r>
            <a:r>
              <a:rPr lang="ru-RU" dirty="0"/>
              <a:t> </a:t>
            </a:r>
            <a:r>
              <a:rPr lang="ru-RU" dirty="0" err="1"/>
              <a:t>психопатологічних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 (</a:t>
            </a:r>
            <a:r>
              <a:rPr lang="ru-RU" dirty="0" err="1"/>
              <a:t>галюцинації</a:t>
            </a:r>
            <a:r>
              <a:rPr lang="ru-RU" dirty="0"/>
              <a:t>, </a:t>
            </a:r>
            <a:r>
              <a:rPr lang="ru-RU" dirty="0" err="1"/>
              <a:t>психомоторне</a:t>
            </a:r>
            <a:r>
              <a:rPr lang="ru-RU" dirty="0"/>
              <a:t> </a:t>
            </a:r>
            <a:r>
              <a:rPr lang="ru-RU" dirty="0" err="1"/>
              <a:t>збудження</a:t>
            </a:r>
            <a:r>
              <a:rPr lang="ru-RU" dirty="0"/>
              <a:t>, </a:t>
            </a:r>
            <a:r>
              <a:rPr lang="ru-RU" dirty="0" err="1"/>
              <a:t>розлад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). </a:t>
            </a:r>
            <a:r>
              <a:rPr lang="ru-RU" dirty="0" err="1"/>
              <a:t>Можливі</a:t>
            </a:r>
            <a:r>
              <a:rPr lang="ru-RU" dirty="0"/>
              <a:t> </a:t>
            </a:r>
            <a:r>
              <a:rPr lang="ru-RU" dirty="0" err="1"/>
              <a:t>параліч</a:t>
            </a:r>
            <a:r>
              <a:rPr lang="ru-RU" dirty="0"/>
              <a:t> </a:t>
            </a:r>
            <a:r>
              <a:rPr lang="ru-RU" dirty="0" err="1"/>
              <a:t>лицьового</a:t>
            </a:r>
            <a:r>
              <a:rPr lang="ru-RU" dirty="0"/>
              <a:t> нерва, </a:t>
            </a:r>
            <a:r>
              <a:rPr lang="ru-RU" dirty="0" err="1"/>
              <a:t>гальмування</a:t>
            </a:r>
            <a:r>
              <a:rPr lang="ru-RU" dirty="0"/>
              <a:t> </a:t>
            </a:r>
            <a:r>
              <a:rPr lang="ru-RU" dirty="0" err="1"/>
              <a:t>рефлексів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посилення</a:t>
            </a:r>
            <a:r>
              <a:rPr lang="ru-RU" dirty="0"/>
              <a:t>. При </a:t>
            </a:r>
            <a:r>
              <a:rPr lang="ru-RU" dirty="0" err="1"/>
              <a:t>гострих</a:t>
            </a:r>
            <a:r>
              <a:rPr lang="ru-RU" dirty="0"/>
              <a:t> </a:t>
            </a:r>
            <a:r>
              <a:rPr lang="ru-RU" dirty="0" err="1"/>
              <a:t>отруєннях</a:t>
            </a:r>
            <a:r>
              <a:rPr lang="ru-RU" dirty="0"/>
              <a:t> </a:t>
            </a:r>
            <a:r>
              <a:rPr lang="ru-RU" dirty="0" err="1"/>
              <a:t>з'являються</a:t>
            </a:r>
            <a:r>
              <a:rPr lang="ru-RU" dirty="0"/>
              <a:t> </a:t>
            </a:r>
            <a:r>
              <a:rPr lang="ru-RU" dirty="0" err="1"/>
              <a:t>нервово-судинні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0872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Отруєння</a:t>
            </a:r>
            <a:r>
              <a:rPr lang="ru-RU" b="1" dirty="0"/>
              <a:t> хромом</a:t>
            </a:r>
            <a:r>
              <a:rPr lang="ru-RU" b="1" dirty="0" smtClean="0"/>
              <a:t>.</a:t>
            </a:r>
          </a:p>
          <a:p>
            <a:endParaRPr lang="ru-RU" b="1" dirty="0" smtClean="0"/>
          </a:p>
          <a:p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 хрому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отруйні</a:t>
            </a:r>
            <a:r>
              <a:rPr lang="ru-RU" dirty="0"/>
              <a:t> </a:t>
            </a:r>
            <a:r>
              <a:rPr lang="ru-RU" dirty="0" err="1"/>
              <a:t>хромати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біхромати</a:t>
            </a:r>
            <a:r>
              <a:rPr lang="ru-RU" dirty="0"/>
              <a:t>, </a:t>
            </a:r>
            <a:r>
              <a:rPr lang="ru-RU" dirty="0" err="1"/>
              <a:t>останні</a:t>
            </a:r>
            <a:r>
              <a:rPr lang="ru-RU" dirty="0"/>
              <a:t> </a:t>
            </a:r>
            <a:r>
              <a:rPr lang="ru-RU" dirty="0" err="1"/>
              <a:t>токсичніші</a:t>
            </a:r>
            <a:r>
              <a:rPr lang="ru-RU" dirty="0"/>
              <a:t>. При </a:t>
            </a:r>
            <a:r>
              <a:rPr lang="ru-RU" dirty="0" err="1"/>
              <a:t>попаданні</a:t>
            </a:r>
            <a:r>
              <a:rPr lang="ru-RU" dirty="0"/>
              <a:t> </a:t>
            </a:r>
            <a:r>
              <a:rPr lang="ru-RU" dirty="0" err="1"/>
              <a:t>всередину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 хрому </a:t>
            </a:r>
            <a:r>
              <a:rPr lang="ru-RU" dirty="0" err="1"/>
              <a:t>викликають</a:t>
            </a:r>
            <a:r>
              <a:rPr lang="ru-RU" dirty="0"/>
              <a:t> </a:t>
            </a:r>
            <a:r>
              <a:rPr lang="ru-RU" dirty="0" err="1"/>
              <a:t>блювоту</a:t>
            </a:r>
            <a:r>
              <a:rPr lang="ru-RU" dirty="0"/>
              <a:t>, </a:t>
            </a:r>
            <a:r>
              <a:rPr lang="ru-RU" dirty="0" err="1"/>
              <a:t>опіки</a:t>
            </a:r>
            <a:r>
              <a:rPr lang="ru-RU" dirty="0"/>
              <a:t> </a:t>
            </a:r>
            <a:r>
              <a:rPr lang="ru-RU" dirty="0" err="1"/>
              <a:t>слизової</a:t>
            </a:r>
            <a:r>
              <a:rPr lang="ru-RU" dirty="0"/>
              <a:t> </a:t>
            </a:r>
            <a:r>
              <a:rPr lang="ru-RU" dirty="0" err="1"/>
              <a:t>оболонки</a:t>
            </a:r>
            <a:r>
              <a:rPr lang="ru-RU" dirty="0"/>
              <a:t> рота, </a:t>
            </a:r>
            <a:r>
              <a:rPr lang="ru-RU" dirty="0" err="1"/>
              <a:t>стравоходу</a:t>
            </a:r>
            <a:r>
              <a:rPr lang="ru-RU" dirty="0"/>
              <a:t>, </a:t>
            </a:r>
            <a:r>
              <a:rPr lang="ru-RU" dirty="0" err="1"/>
              <a:t>шлунка</a:t>
            </a:r>
            <a:r>
              <a:rPr lang="ru-RU" dirty="0"/>
              <a:t>, </a:t>
            </a:r>
            <a:r>
              <a:rPr lang="ru-RU" dirty="0" err="1"/>
              <a:t>виразки</a:t>
            </a:r>
            <a:r>
              <a:rPr lang="ru-RU" dirty="0"/>
              <a:t>. Типовою </a:t>
            </a:r>
            <a:r>
              <a:rPr lang="ru-RU" dirty="0" err="1"/>
              <a:t>ознакою</a:t>
            </a:r>
            <a:r>
              <a:rPr lang="ru-RU" dirty="0"/>
              <a:t> </a:t>
            </a:r>
            <a:r>
              <a:rPr lang="ru-RU" dirty="0" err="1"/>
              <a:t>токсичної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 хрому служить </a:t>
            </a:r>
            <a:r>
              <a:rPr lang="ru-RU" dirty="0" err="1"/>
              <a:t>прорив</a:t>
            </a:r>
            <a:r>
              <a:rPr lang="ru-RU" dirty="0"/>
              <a:t> </a:t>
            </a:r>
            <a:r>
              <a:rPr lang="ru-RU" dirty="0" err="1"/>
              <a:t>хрящової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носової</a:t>
            </a:r>
            <a:r>
              <a:rPr lang="ru-RU" dirty="0"/>
              <a:t> перегородки. </a:t>
            </a:r>
            <a:r>
              <a:rPr lang="ru-RU" dirty="0" err="1"/>
              <a:t>Останнім</a:t>
            </a:r>
            <a:r>
              <a:rPr lang="ru-RU" dirty="0"/>
              <a:t> часом </a:t>
            </a:r>
            <a:r>
              <a:rPr lang="ru-RU" dirty="0" err="1"/>
              <a:t>з'явилися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говорить про </a:t>
            </a:r>
            <a:r>
              <a:rPr lang="ru-RU" dirty="0" err="1"/>
              <a:t>канцерогенну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хрому. При </a:t>
            </a:r>
            <a:r>
              <a:rPr lang="ru-RU" dirty="0" err="1"/>
              <a:t>гострих</a:t>
            </a:r>
            <a:r>
              <a:rPr lang="ru-RU" dirty="0"/>
              <a:t> </a:t>
            </a:r>
            <a:r>
              <a:rPr lang="ru-RU" dirty="0" err="1"/>
              <a:t>отруєннях</a:t>
            </a:r>
            <a:r>
              <a:rPr lang="ru-RU" dirty="0"/>
              <a:t> хром </a:t>
            </a:r>
            <a:r>
              <a:rPr lang="ru-RU" dirty="0" err="1"/>
              <a:t>накопичується</a:t>
            </a:r>
            <a:r>
              <a:rPr lang="ru-RU" dirty="0"/>
              <a:t> в </a:t>
            </a:r>
            <a:r>
              <a:rPr lang="ru-RU" dirty="0" err="1"/>
              <a:t>печінці</a:t>
            </a:r>
            <a:r>
              <a:rPr lang="ru-RU" dirty="0"/>
              <a:t>, </a:t>
            </a:r>
            <a:r>
              <a:rPr lang="ru-RU" dirty="0" err="1"/>
              <a:t>нирках</a:t>
            </a:r>
            <a:r>
              <a:rPr lang="ru-RU" dirty="0"/>
              <a:t>, </a:t>
            </a:r>
            <a:r>
              <a:rPr lang="ru-RU" dirty="0" err="1"/>
              <a:t>ендокринних</a:t>
            </a:r>
            <a:r>
              <a:rPr lang="ru-RU" dirty="0"/>
              <a:t> </a:t>
            </a:r>
            <a:r>
              <a:rPr lang="ru-RU" dirty="0" err="1"/>
              <a:t>залозах</a:t>
            </a:r>
            <a:r>
              <a:rPr lang="ru-RU" dirty="0"/>
              <a:t>. </a:t>
            </a:r>
            <a:endParaRPr lang="ru-RU" dirty="0" smtClean="0"/>
          </a:p>
          <a:p>
            <a:endParaRPr lang="ru-RU" b="1" dirty="0"/>
          </a:p>
          <a:p>
            <a:r>
              <a:rPr lang="ru-RU" b="1" dirty="0" err="1"/>
              <a:t>Отруєння</a:t>
            </a:r>
            <a:r>
              <a:rPr lang="ru-RU" b="1" dirty="0"/>
              <a:t> </a:t>
            </a:r>
            <a:r>
              <a:rPr lang="ru-RU" b="1" dirty="0" err="1"/>
              <a:t>міддю</a:t>
            </a:r>
            <a:r>
              <a:rPr lang="ru-RU" b="1" dirty="0"/>
              <a:t>. 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dirty="0" err="1" smtClean="0"/>
              <a:t>Отруєння</a:t>
            </a:r>
            <a:r>
              <a:rPr lang="ru-RU" dirty="0" smtClean="0"/>
              <a:t> </a:t>
            </a:r>
            <a:r>
              <a:rPr lang="ru-RU" dirty="0" err="1"/>
              <a:t>міддю</a:t>
            </a:r>
            <a:r>
              <a:rPr lang="ru-RU" dirty="0"/>
              <a:t> в основному </a:t>
            </a:r>
            <a:r>
              <a:rPr lang="ru-RU" dirty="0" err="1"/>
              <a:t>відбувається</a:t>
            </a:r>
            <a:r>
              <a:rPr lang="ru-RU" dirty="0"/>
              <a:t> в </a:t>
            </a:r>
            <a:r>
              <a:rPr lang="ru-RU" dirty="0" err="1"/>
              <a:t>комбінації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свинцем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цинком. </a:t>
            </a:r>
          </a:p>
          <a:p>
            <a:r>
              <a:rPr lang="ru-RU" dirty="0" err="1"/>
              <a:t>Значна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міді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потрапила</a:t>
            </a:r>
            <a:r>
              <a:rPr lang="ru-RU" dirty="0"/>
              <a:t> в ШКТ, </a:t>
            </a:r>
            <a:r>
              <a:rPr lang="ru-RU" dirty="0" err="1"/>
              <a:t>дратує</a:t>
            </a:r>
            <a:r>
              <a:rPr lang="ru-RU" dirty="0"/>
              <a:t> </a:t>
            </a:r>
            <a:r>
              <a:rPr lang="ru-RU" dirty="0" err="1"/>
              <a:t>нервові</a:t>
            </a:r>
            <a:r>
              <a:rPr lang="ru-RU" dirty="0"/>
              <a:t> </a:t>
            </a:r>
            <a:r>
              <a:rPr lang="ru-RU" dirty="0" err="1"/>
              <a:t>закінчення</a:t>
            </a:r>
            <a:r>
              <a:rPr lang="ru-RU" dirty="0"/>
              <a:t> в </a:t>
            </a:r>
            <a:r>
              <a:rPr lang="ru-RU" dirty="0" err="1"/>
              <a:t>шлунку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кишечнику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блювоту</a:t>
            </a:r>
            <a:r>
              <a:rPr lang="ru-RU" dirty="0"/>
              <a:t>. </a:t>
            </a:r>
            <a:r>
              <a:rPr lang="ru-RU" dirty="0" err="1"/>
              <a:t>Надлишок</a:t>
            </a:r>
            <a:r>
              <a:rPr lang="ru-RU" dirty="0"/>
              <a:t> </a:t>
            </a:r>
            <a:r>
              <a:rPr lang="ru-RU" dirty="0" err="1"/>
              <a:t>міді</a:t>
            </a:r>
            <a:r>
              <a:rPr lang="ru-RU" dirty="0"/>
              <a:t> </a:t>
            </a:r>
            <a:r>
              <a:rPr lang="ru-RU" dirty="0" err="1"/>
              <a:t>веде</a:t>
            </a:r>
            <a:r>
              <a:rPr lang="ru-RU" dirty="0"/>
              <a:t> до </a:t>
            </a:r>
            <a:r>
              <a:rPr lang="ru-RU" dirty="0" err="1"/>
              <a:t>зупинки</a:t>
            </a:r>
            <a:r>
              <a:rPr lang="ru-RU" dirty="0"/>
              <a:t> росту, </a:t>
            </a:r>
            <a:r>
              <a:rPr lang="ru-RU" dirty="0" err="1"/>
              <a:t>гемолізу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низькому</a:t>
            </a:r>
            <a:r>
              <a:rPr lang="ru-RU" dirty="0"/>
              <a:t> </a:t>
            </a:r>
            <a:r>
              <a:rPr lang="ru-RU" dirty="0" err="1"/>
              <a:t>вмісту</a:t>
            </a:r>
            <a:r>
              <a:rPr lang="ru-RU" dirty="0"/>
              <a:t> </a:t>
            </a:r>
            <a:r>
              <a:rPr lang="ru-RU" dirty="0" err="1"/>
              <a:t>гемоглобіну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до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печінки</a:t>
            </a:r>
            <a:r>
              <a:rPr lang="ru-RU" dirty="0"/>
              <a:t>, </a:t>
            </a:r>
            <a:r>
              <a:rPr lang="ru-RU" dirty="0" err="1"/>
              <a:t>нирок</a:t>
            </a:r>
            <a:r>
              <a:rPr lang="ru-RU" dirty="0"/>
              <a:t>, </a:t>
            </a:r>
            <a:r>
              <a:rPr lang="ru-RU" dirty="0" err="1"/>
              <a:t>мозку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548680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Отруєння</a:t>
            </a:r>
            <a:r>
              <a:rPr lang="ru-RU" b="1" dirty="0" smtClean="0"/>
              <a:t> </a:t>
            </a:r>
            <a:r>
              <a:rPr lang="ru-RU" b="1" dirty="0"/>
              <a:t>цинком. </a:t>
            </a:r>
            <a:endParaRPr lang="ru-RU" b="1" dirty="0" smtClean="0"/>
          </a:p>
          <a:p>
            <a:endParaRPr lang="ru-RU" b="1" dirty="0"/>
          </a:p>
          <a:p>
            <a:r>
              <a:rPr lang="ru-RU" dirty="0" smtClean="0"/>
              <a:t>У </a:t>
            </a:r>
            <a:r>
              <a:rPr lang="ru-RU" dirty="0" err="1"/>
              <a:t>людини</a:t>
            </a:r>
            <a:r>
              <a:rPr lang="ru-RU" dirty="0"/>
              <a:t> цинк входить до складу </a:t>
            </a:r>
            <a:r>
              <a:rPr lang="ru-RU" dirty="0" err="1"/>
              <a:t>понад</a:t>
            </a:r>
            <a:r>
              <a:rPr lang="ru-RU" dirty="0"/>
              <a:t> 20 </a:t>
            </a:r>
            <a:r>
              <a:rPr lang="ru-RU" dirty="0" err="1"/>
              <a:t>металоферментів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метаболізм</a:t>
            </a:r>
            <a:r>
              <a:rPr lang="ru-RU" dirty="0"/>
              <a:t> </a:t>
            </a:r>
            <a:r>
              <a:rPr lang="ru-RU" dirty="0" err="1"/>
              <a:t>нуклеїнової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. Велика </a:t>
            </a:r>
            <a:r>
              <a:rPr lang="ru-RU" dirty="0" err="1"/>
              <a:t>частина</a:t>
            </a:r>
            <a:r>
              <a:rPr lang="ru-RU" dirty="0"/>
              <a:t> цинку </a:t>
            </a:r>
            <a:r>
              <a:rPr lang="ru-RU" dirty="0" err="1"/>
              <a:t>міститься</a:t>
            </a:r>
            <a:r>
              <a:rPr lang="ru-RU" dirty="0"/>
              <a:t> в </a:t>
            </a:r>
            <a:r>
              <a:rPr lang="ru-RU" dirty="0" err="1"/>
              <a:t>еритроцитах</a:t>
            </a:r>
            <a:r>
              <a:rPr lang="ru-RU" dirty="0"/>
              <a:t> як </a:t>
            </a:r>
            <a:r>
              <a:rPr lang="ru-RU" dirty="0" err="1"/>
              <a:t>необхідного</a:t>
            </a:r>
            <a:r>
              <a:rPr lang="ru-RU" dirty="0"/>
              <a:t> </a:t>
            </a:r>
            <a:r>
              <a:rPr lang="ru-RU" dirty="0" err="1"/>
              <a:t>кофактора</a:t>
            </a:r>
            <a:r>
              <a:rPr lang="ru-RU" dirty="0"/>
              <a:t> для ферменту </a:t>
            </a:r>
            <a:r>
              <a:rPr lang="ru-RU" dirty="0" err="1"/>
              <a:t>карбоангідрази</a:t>
            </a:r>
            <a:r>
              <a:rPr lang="ru-RU" dirty="0"/>
              <a:t>. </a:t>
            </a:r>
            <a:r>
              <a:rPr lang="ru-RU" dirty="0" err="1"/>
              <a:t>Споживання</a:t>
            </a:r>
            <a:r>
              <a:rPr lang="ru-RU" dirty="0"/>
              <a:t> </a:t>
            </a:r>
            <a:r>
              <a:rPr lang="ru-RU" dirty="0" err="1"/>
              <a:t>надмірної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солей цинку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призводити</a:t>
            </a:r>
            <a:r>
              <a:rPr lang="ru-RU" dirty="0"/>
              <a:t> до </a:t>
            </a:r>
            <a:r>
              <a:rPr lang="ru-RU" dirty="0" err="1"/>
              <a:t>гострих</a:t>
            </a:r>
            <a:r>
              <a:rPr lang="ru-RU" dirty="0"/>
              <a:t> </a:t>
            </a:r>
            <a:r>
              <a:rPr lang="ru-RU" dirty="0" err="1"/>
              <a:t>кишкових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супроводжується</a:t>
            </a:r>
            <a:r>
              <a:rPr lang="ru-RU" dirty="0"/>
              <a:t> </a:t>
            </a:r>
            <a:r>
              <a:rPr lang="ru-RU" dirty="0" err="1"/>
              <a:t>нудотою</a:t>
            </a:r>
            <a:r>
              <a:rPr lang="ru-RU" dirty="0"/>
              <a:t>. </a:t>
            </a:r>
            <a:r>
              <a:rPr lang="ru-RU" dirty="0" err="1"/>
              <a:t>Гострі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елементом</a:t>
            </a:r>
            <a:r>
              <a:rPr lang="ru-RU" dirty="0"/>
              <a:t> </a:t>
            </a:r>
            <a:r>
              <a:rPr lang="ru-RU" dirty="0" err="1"/>
              <a:t>траплялися</a:t>
            </a:r>
            <a:r>
              <a:rPr lang="ru-RU" dirty="0"/>
              <a:t> при </a:t>
            </a:r>
            <a:r>
              <a:rPr lang="ru-RU" dirty="0" err="1"/>
              <a:t>споживанні</a:t>
            </a:r>
            <a:r>
              <a:rPr lang="ru-RU" dirty="0"/>
              <a:t> </a:t>
            </a:r>
            <a:r>
              <a:rPr lang="ru-RU" dirty="0" err="1"/>
              <a:t>кислих</a:t>
            </a:r>
            <a:r>
              <a:rPr lang="ru-RU" dirty="0"/>
              <a:t> </a:t>
            </a:r>
            <a:r>
              <a:rPr lang="ru-RU" dirty="0" err="1"/>
              <a:t>фруктових</a:t>
            </a:r>
            <a:r>
              <a:rPr lang="ru-RU" dirty="0"/>
              <a:t> </a:t>
            </a:r>
            <a:r>
              <a:rPr lang="ru-RU" dirty="0" err="1"/>
              <a:t>соків</a:t>
            </a:r>
            <a:r>
              <a:rPr lang="ru-RU" dirty="0"/>
              <a:t>, </a:t>
            </a:r>
            <a:r>
              <a:rPr lang="ru-RU" dirty="0" err="1"/>
              <a:t>упакованих</a:t>
            </a:r>
            <a:r>
              <a:rPr lang="ru-RU" dirty="0"/>
              <a:t> в </a:t>
            </a:r>
            <a:r>
              <a:rPr lang="ru-RU" dirty="0" err="1"/>
              <a:t>гальванізовані</a:t>
            </a:r>
            <a:r>
              <a:rPr lang="ru-RU" dirty="0"/>
              <a:t> (</a:t>
            </a:r>
            <a:r>
              <a:rPr lang="ru-RU" dirty="0" err="1"/>
              <a:t>покриті</a:t>
            </a:r>
            <a:r>
              <a:rPr lang="ru-RU" dirty="0"/>
              <a:t> цинком) </a:t>
            </a:r>
            <a:r>
              <a:rPr lang="ru-RU" dirty="0" err="1"/>
              <a:t>сталеві</a:t>
            </a:r>
            <a:r>
              <a:rPr lang="ru-RU" dirty="0"/>
              <a:t> </a:t>
            </a:r>
            <a:r>
              <a:rPr lang="ru-RU" dirty="0" err="1"/>
              <a:t>контейнери</a:t>
            </a:r>
            <a:r>
              <a:rPr lang="ru-RU" dirty="0"/>
              <a:t>. </a:t>
            </a:r>
            <a:r>
              <a:rPr lang="ru-RU" dirty="0" err="1"/>
              <a:t>Випадки</a:t>
            </a:r>
            <a:r>
              <a:rPr lang="ru-RU" dirty="0"/>
              <a:t> </a:t>
            </a:r>
            <a:r>
              <a:rPr lang="ru-RU" dirty="0" err="1"/>
              <a:t>хронічних</a:t>
            </a:r>
            <a:r>
              <a:rPr lang="ru-RU" dirty="0"/>
              <a:t> </a:t>
            </a:r>
            <a:r>
              <a:rPr lang="ru-RU" dirty="0" err="1"/>
              <a:t>отруєнь</a:t>
            </a:r>
            <a:r>
              <a:rPr lang="ru-RU" dirty="0"/>
              <a:t> цинком у людей не </a:t>
            </a:r>
            <a:r>
              <a:rPr lang="ru-RU" dirty="0" err="1"/>
              <a:t>відомі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вони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проявлятися</a:t>
            </a:r>
            <a:r>
              <a:rPr lang="ru-RU" dirty="0"/>
              <a:t> </a:t>
            </a:r>
            <a:r>
              <a:rPr lang="ru-RU" dirty="0" err="1"/>
              <a:t>нечітко</a:t>
            </a:r>
            <a:r>
              <a:rPr lang="ru-RU" dirty="0"/>
              <a:t>. Так, при </a:t>
            </a:r>
            <a:r>
              <a:rPr lang="ru-RU" dirty="0" err="1"/>
              <a:t>конкуренції</a:t>
            </a:r>
            <a:r>
              <a:rPr lang="ru-RU" dirty="0"/>
              <a:t> цинку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міді</a:t>
            </a:r>
            <a:r>
              <a:rPr lang="ru-RU" dirty="0"/>
              <a:t> </a:t>
            </a:r>
            <a:r>
              <a:rPr lang="ru-RU" dirty="0" err="1"/>
              <a:t>надлишок</a:t>
            </a:r>
            <a:r>
              <a:rPr lang="ru-RU" dirty="0"/>
              <a:t> </a:t>
            </a:r>
            <a:r>
              <a:rPr lang="ru-RU" dirty="0" err="1"/>
              <a:t>цинку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викликати</a:t>
            </a:r>
            <a:r>
              <a:rPr lang="ru-RU" dirty="0"/>
              <a:t> </a:t>
            </a:r>
            <a:r>
              <a:rPr lang="ru-RU" dirty="0" err="1"/>
              <a:t>дефіцит</a:t>
            </a:r>
            <a:r>
              <a:rPr lang="ru-RU" dirty="0"/>
              <a:t> </a:t>
            </a:r>
            <a:r>
              <a:rPr lang="ru-RU" dirty="0" err="1"/>
              <a:t>міді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остання</a:t>
            </a:r>
            <a:r>
              <a:rPr lang="ru-RU" dirty="0"/>
              <a:t> </a:t>
            </a:r>
            <a:r>
              <a:rPr lang="ru-RU" dirty="0" err="1"/>
              <a:t>присутня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мінімальній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. Точно так же </a:t>
            </a:r>
            <a:r>
              <a:rPr lang="ru-RU" dirty="0" err="1"/>
              <a:t>надлишок</a:t>
            </a:r>
            <a:r>
              <a:rPr lang="ru-RU" dirty="0"/>
              <a:t> цинку </a:t>
            </a:r>
            <a:r>
              <a:rPr lang="ru-RU" dirty="0" err="1"/>
              <a:t>здатний</a:t>
            </a:r>
            <a:r>
              <a:rPr lang="ru-RU" dirty="0"/>
              <a:t> </a:t>
            </a:r>
            <a:r>
              <a:rPr lang="ru-RU" dirty="0" err="1"/>
              <a:t>сповільнювати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кісткового</a:t>
            </a:r>
            <a:r>
              <a:rPr lang="ru-RU" dirty="0"/>
              <a:t> скелета у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кальцій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фосфор </a:t>
            </a:r>
            <a:r>
              <a:rPr lang="ru-RU" dirty="0" err="1"/>
              <a:t>присутні</a:t>
            </a:r>
            <a:r>
              <a:rPr lang="ru-RU" dirty="0"/>
              <a:t> в </a:t>
            </a:r>
            <a:r>
              <a:rPr lang="ru-RU" dirty="0" err="1"/>
              <a:t>мінімальних</a:t>
            </a:r>
            <a:r>
              <a:rPr lang="ru-RU" dirty="0"/>
              <a:t> </a:t>
            </a:r>
            <a:r>
              <a:rPr lang="ru-RU" dirty="0" err="1"/>
              <a:t>кількостях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0648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Отруєння</a:t>
            </a:r>
            <a:r>
              <a:rPr lang="ru-RU" b="1" dirty="0"/>
              <a:t> </a:t>
            </a:r>
            <a:r>
              <a:rPr lang="ru-RU" b="1" dirty="0" err="1"/>
              <a:t>нікелем</a:t>
            </a:r>
            <a:r>
              <a:rPr lang="ru-RU" b="1" dirty="0"/>
              <a:t>. </a:t>
            </a:r>
            <a:endParaRPr lang="ru-RU" b="1" dirty="0" smtClean="0"/>
          </a:p>
          <a:p>
            <a:endParaRPr lang="ru-RU" b="1" dirty="0"/>
          </a:p>
          <a:p>
            <a:r>
              <a:rPr lang="ru-RU" b="1" dirty="0" err="1" smtClean="0"/>
              <a:t>Гостра</a:t>
            </a:r>
            <a:r>
              <a:rPr lang="ru-RU" b="1" dirty="0" smtClean="0"/>
              <a:t> </a:t>
            </a:r>
            <a:r>
              <a:rPr lang="ru-RU" b="1" dirty="0" err="1"/>
              <a:t>токсичність</a:t>
            </a:r>
            <a:r>
              <a:rPr lang="ru-RU" b="1" dirty="0"/>
              <a:t> </a:t>
            </a:r>
            <a:r>
              <a:rPr lang="ru-RU" b="1" dirty="0" err="1"/>
              <a:t>цього</a:t>
            </a:r>
            <a:r>
              <a:rPr lang="ru-RU" b="1" dirty="0"/>
              <a:t> </a:t>
            </a:r>
            <a:r>
              <a:rPr lang="ru-RU" b="1" dirty="0" err="1"/>
              <a:t>елемента</a:t>
            </a:r>
            <a:r>
              <a:rPr lang="ru-RU" b="1" dirty="0"/>
              <a:t> </a:t>
            </a:r>
            <a:r>
              <a:rPr lang="ru-RU" b="1" dirty="0" err="1"/>
              <a:t>по-різному</a:t>
            </a:r>
            <a:r>
              <a:rPr lang="ru-RU" b="1" dirty="0"/>
              <a:t> </a:t>
            </a:r>
            <a:r>
              <a:rPr lang="ru-RU" b="1" dirty="0" err="1"/>
              <a:t>проявляється</a:t>
            </a:r>
            <a:r>
              <a:rPr lang="ru-RU" b="1" dirty="0"/>
              <a:t> в </a:t>
            </a:r>
            <a:r>
              <a:rPr lang="ru-RU" b="1" dirty="0" err="1"/>
              <a:t>залежності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його</a:t>
            </a:r>
            <a:r>
              <a:rPr lang="ru-RU" b="1" dirty="0"/>
              <a:t> </a:t>
            </a:r>
            <a:r>
              <a:rPr lang="ru-RU" b="1" dirty="0" err="1"/>
              <a:t>співвідношення</a:t>
            </a:r>
            <a:r>
              <a:rPr lang="ru-RU" b="1" dirty="0"/>
              <a:t> </a:t>
            </a:r>
            <a:r>
              <a:rPr lang="ru-RU" b="1" dirty="0" err="1"/>
              <a:t>в</a:t>
            </a:r>
            <a:r>
              <a:rPr lang="ru-RU" b="1" dirty="0"/>
              <a:t> </a:t>
            </a:r>
            <a:r>
              <a:rPr lang="ru-RU" b="1" dirty="0" err="1"/>
              <a:t>організмі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кальцієм</a:t>
            </a:r>
            <a:r>
              <a:rPr lang="ru-RU" b="1" dirty="0"/>
              <a:t>, кобальтом, </a:t>
            </a:r>
            <a:r>
              <a:rPr lang="ru-RU" b="1" dirty="0" err="1"/>
              <a:t>міддю</a:t>
            </a:r>
            <a:r>
              <a:rPr lang="ru-RU" b="1" dirty="0"/>
              <a:t>, </a:t>
            </a:r>
            <a:r>
              <a:rPr lang="ru-RU" b="1" dirty="0" err="1"/>
              <a:t>залізом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цинком. Участь </a:t>
            </a:r>
            <a:r>
              <a:rPr lang="ru-RU" b="1" dirty="0" err="1"/>
              <a:t>нікелю</a:t>
            </a:r>
            <a:r>
              <a:rPr lang="ru-RU" b="1" dirty="0"/>
              <a:t> в </a:t>
            </a:r>
            <a:r>
              <a:rPr lang="ru-RU" b="1" dirty="0" err="1"/>
              <a:t>утворенні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руйнуванні</a:t>
            </a:r>
            <a:r>
              <a:rPr lang="ru-RU" b="1" dirty="0"/>
              <a:t> </a:t>
            </a:r>
            <a:r>
              <a:rPr lang="ru-RU" b="1" dirty="0" err="1"/>
              <a:t>клітинних</a:t>
            </a:r>
            <a:r>
              <a:rPr lang="ru-RU" b="1" dirty="0"/>
              <a:t> структур </a:t>
            </a:r>
            <a:r>
              <a:rPr lang="ru-RU" b="1" dirty="0" err="1"/>
              <a:t>обумовлено</a:t>
            </a:r>
            <a:r>
              <a:rPr lang="ru-RU" b="1" dirty="0"/>
              <a:t> </a:t>
            </a:r>
            <a:r>
              <a:rPr lang="ru-RU" b="1" dirty="0" err="1"/>
              <a:t>ступенем</a:t>
            </a:r>
            <a:r>
              <a:rPr lang="ru-RU" b="1" dirty="0"/>
              <a:t> </a:t>
            </a:r>
            <a:r>
              <a:rPr lang="ru-RU" b="1" dirty="0" err="1"/>
              <a:t>його</a:t>
            </a:r>
            <a:r>
              <a:rPr lang="ru-RU" b="1" dirty="0"/>
              <a:t> </a:t>
            </a:r>
            <a:r>
              <a:rPr lang="ru-RU" b="1" dirty="0" err="1"/>
              <a:t>зв'язків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сіркою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структурою </a:t>
            </a:r>
            <a:r>
              <a:rPr lang="ru-RU" b="1" dirty="0" err="1"/>
              <a:t>утворених</a:t>
            </a:r>
            <a:r>
              <a:rPr lang="ru-RU" b="1" dirty="0"/>
              <a:t> </a:t>
            </a:r>
            <a:r>
              <a:rPr lang="ru-RU" b="1" dirty="0" err="1"/>
              <a:t>комплексів</a:t>
            </a:r>
            <a:r>
              <a:rPr lang="ru-RU" b="1" dirty="0"/>
              <a:t>. При </a:t>
            </a:r>
            <a:r>
              <a:rPr lang="ru-RU" b="1" dirty="0" err="1"/>
              <a:t>попаданні</a:t>
            </a:r>
            <a:r>
              <a:rPr lang="ru-RU" b="1" dirty="0"/>
              <a:t> </a:t>
            </a:r>
            <a:r>
              <a:rPr lang="ru-RU" b="1" dirty="0" err="1"/>
              <a:t>всередину</a:t>
            </a:r>
            <a:r>
              <a:rPr lang="ru-RU" b="1" dirty="0"/>
              <a:t> </a:t>
            </a:r>
            <a:r>
              <a:rPr lang="ru-RU" b="1" dirty="0" err="1"/>
              <a:t>організму</a:t>
            </a:r>
            <a:r>
              <a:rPr lang="ru-RU" b="1" dirty="0"/>
              <a:t> </a:t>
            </a:r>
            <a:r>
              <a:rPr lang="ru-RU" b="1" dirty="0" err="1"/>
              <a:t>іон</a:t>
            </a:r>
            <a:r>
              <a:rPr lang="ru-RU" b="1" dirty="0"/>
              <a:t> </a:t>
            </a:r>
            <a:r>
              <a:rPr lang="ru-RU" b="1" dirty="0" err="1"/>
              <a:t>нікелю</a:t>
            </a:r>
            <a:r>
              <a:rPr lang="ru-RU" b="1" dirty="0"/>
              <a:t> </a:t>
            </a:r>
            <a:r>
              <a:rPr lang="ru-RU" b="1" dirty="0" err="1"/>
              <a:t>викликає</a:t>
            </a:r>
            <a:r>
              <a:rPr lang="ru-RU" b="1" dirty="0"/>
              <a:t> </a:t>
            </a:r>
            <a:r>
              <a:rPr lang="ru-RU" b="1" dirty="0" err="1"/>
              <a:t>гострий</a:t>
            </a:r>
            <a:r>
              <a:rPr lang="ru-RU" b="1" dirty="0"/>
              <a:t> </a:t>
            </a:r>
            <a:r>
              <a:rPr lang="ru-RU" b="1" dirty="0" err="1"/>
              <a:t>шлунково-кишковий</a:t>
            </a:r>
            <a:r>
              <a:rPr lang="ru-RU" b="1" dirty="0"/>
              <a:t> дискомфорт. </a:t>
            </a:r>
            <a:r>
              <a:rPr lang="ru-RU" b="1" dirty="0" err="1"/>
              <a:t>Хронічна</a:t>
            </a:r>
            <a:r>
              <a:rPr lang="ru-RU" b="1" dirty="0"/>
              <a:t> </a:t>
            </a:r>
            <a:r>
              <a:rPr lang="ru-RU" b="1" dirty="0" err="1"/>
              <a:t>інтоксикація</a:t>
            </a:r>
            <a:r>
              <a:rPr lang="ru-RU" b="1" dirty="0"/>
              <a:t> </a:t>
            </a:r>
            <a:r>
              <a:rPr lang="ru-RU" b="1" dirty="0" err="1"/>
              <a:t>нікелем</a:t>
            </a:r>
            <a:r>
              <a:rPr lang="ru-RU" b="1" dirty="0"/>
              <a:t> приводить до </a:t>
            </a:r>
            <a:r>
              <a:rPr lang="ru-RU" b="1" dirty="0" err="1"/>
              <a:t>руйнування</a:t>
            </a:r>
            <a:r>
              <a:rPr lang="ru-RU" b="1" dirty="0"/>
              <a:t> </a:t>
            </a:r>
            <a:r>
              <a:rPr lang="ru-RU" b="1" dirty="0" err="1"/>
              <a:t>серцевої</a:t>
            </a:r>
            <a:r>
              <a:rPr lang="ru-RU" b="1" dirty="0"/>
              <a:t> та </a:t>
            </a:r>
            <a:r>
              <a:rPr lang="ru-RU" b="1" dirty="0" err="1"/>
              <a:t>інших</a:t>
            </a:r>
            <a:r>
              <a:rPr lang="ru-RU" b="1" dirty="0"/>
              <a:t> тканин. </a:t>
            </a:r>
            <a:r>
              <a:rPr lang="ru-RU" b="1" dirty="0" err="1"/>
              <a:t>Елементарний</a:t>
            </a:r>
            <a:r>
              <a:rPr lang="ru-RU" b="1" dirty="0"/>
              <a:t> </a:t>
            </a:r>
            <a:r>
              <a:rPr lang="ru-RU" b="1" dirty="0" err="1"/>
              <a:t>нікель</a:t>
            </a:r>
            <a:r>
              <a:rPr lang="ru-RU" b="1" dirty="0"/>
              <a:t>, </a:t>
            </a:r>
            <a:r>
              <a:rPr lang="ru-RU" b="1" dirty="0" err="1"/>
              <a:t>володіючи</a:t>
            </a:r>
            <a:r>
              <a:rPr lang="ru-RU" b="1" dirty="0"/>
              <a:t> </a:t>
            </a:r>
            <a:r>
              <a:rPr lang="ru-RU" b="1" dirty="0" err="1"/>
              <a:t>високою</a:t>
            </a:r>
            <a:r>
              <a:rPr lang="ru-RU" b="1" dirty="0"/>
              <a:t> </a:t>
            </a:r>
            <a:r>
              <a:rPr lang="ru-RU" b="1" dirty="0" err="1"/>
              <a:t>активністю</a:t>
            </a:r>
            <a:r>
              <a:rPr lang="ru-RU" b="1" dirty="0"/>
              <a:t>, </a:t>
            </a:r>
            <a:r>
              <a:rPr lang="ru-RU" b="1" dirty="0" err="1"/>
              <a:t>сорбується</a:t>
            </a:r>
            <a:r>
              <a:rPr lang="ru-RU" b="1" dirty="0"/>
              <a:t> </a:t>
            </a:r>
            <a:r>
              <a:rPr lang="ru-RU" b="1" dirty="0" err="1"/>
              <a:t>зваженими</a:t>
            </a:r>
            <a:r>
              <a:rPr lang="ru-RU" b="1" dirty="0"/>
              <a:t> в </a:t>
            </a:r>
            <a:r>
              <a:rPr lang="ru-RU" b="1" dirty="0" err="1"/>
              <a:t>повітрі</a:t>
            </a:r>
            <a:r>
              <a:rPr lang="ru-RU" b="1" dirty="0"/>
              <a:t> </a:t>
            </a:r>
            <a:r>
              <a:rPr lang="ru-RU" b="1" dirty="0" err="1"/>
              <a:t>частинками</a:t>
            </a:r>
            <a:r>
              <a:rPr lang="ru-RU" b="1" dirty="0"/>
              <a:t>, а </a:t>
            </a:r>
            <a:r>
              <a:rPr lang="ru-RU" b="1" dirty="0" err="1"/>
              <a:t>надходження</a:t>
            </a:r>
            <a:r>
              <a:rPr lang="ru-RU" b="1" dirty="0"/>
              <a:t> через </a:t>
            </a:r>
            <a:r>
              <a:rPr lang="ru-RU" b="1" dirty="0" err="1"/>
              <a:t>дихальні</a:t>
            </a:r>
            <a:r>
              <a:rPr lang="ru-RU" b="1" dirty="0"/>
              <a:t> шляхи </a:t>
            </a:r>
            <a:r>
              <a:rPr lang="ru-RU" b="1" dirty="0" err="1"/>
              <a:t>може</a:t>
            </a:r>
            <a:r>
              <a:rPr lang="ru-RU" b="1" dirty="0"/>
              <a:t> бути головною причиною </a:t>
            </a:r>
            <a:r>
              <a:rPr lang="ru-RU" b="1" dirty="0" err="1"/>
              <a:t>його</a:t>
            </a:r>
            <a:r>
              <a:rPr lang="ru-RU" b="1" dirty="0"/>
              <a:t> </a:t>
            </a:r>
            <a:r>
              <a:rPr lang="ru-RU" b="1" dirty="0" err="1"/>
              <a:t>присутності</a:t>
            </a:r>
            <a:r>
              <a:rPr lang="ru-RU" b="1" dirty="0"/>
              <a:t> в </a:t>
            </a:r>
            <a:r>
              <a:rPr lang="ru-RU" b="1" dirty="0" err="1"/>
              <a:t>організмі</a:t>
            </a:r>
            <a:r>
              <a:rPr lang="ru-RU" b="1" dirty="0"/>
              <a:t> </a:t>
            </a:r>
            <a:r>
              <a:rPr lang="ru-RU" b="1" dirty="0" err="1"/>
              <a:t>міських</a:t>
            </a:r>
            <a:r>
              <a:rPr lang="ru-RU" b="1" dirty="0"/>
              <a:t> </a:t>
            </a:r>
            <a:r>
              <a:rPr lang="ru-RU" b="1" dirty="0" err="1"/>
              <a:t>жителів</a:t>
            </a:r>
            <a:r>
              <a:rPr lang="ru-RU" b="1" dirty="0"/>
              <a:t>. </a:t>
            </a:r>
            <a:r>
              <a:rPr lang="ru-RU" b="1" dirty="0" err="1"/>
              <a:t>Епідеміологічні</a:t>
            </a:r>
            <a:r>
              <a:rPr lang="ru-RU" b="1" dirty="0"/>
              <a:t> </a:t>
            </a:r>
            <a:r>
              <a:rPr lang="ru-RU" b="1" dirty="0" err="1"/>
              <a:t>обстеження</a:t>
            </a:r>
            <a:r>
              <a:rPr lang="ru-RU" b="1" dirty="0"/>
              <a:t> </a:t>
            </a:r>
            <a:r>
              <a:rPr lang="ru-RU" b="1" dirty="0" err="1"/>
              <a:t>робітників</a:t>
            </a:r>
            <a:r>
              <a:rPr lang="ru-RU" b="1" dirty="0"/>
              <a:t>, </a:t>
            </a:r>
            <a:r>
              <a:rPr lang="ru-RU" b="1" dirty="0" err="1"/>
              <a:t>пов'язаних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виробництвом</a:t>
            </a:r>
            <a:r>
              <a:rPr lang="ru-RU" b="1" dirty="0"/>
              <a:t> </a:t>
            </a:r>
            <a:r>
              <a:rPr lang="ru-RU" b="1" dirty="0" err="1"/>
              <a:t>нікелю</a:t>
            </a:r>
            <a:r>
              <a:rPr lang="ru-RU" b="1" dirty="0"/>
              <a:t>, </a:t>
            </a:r>
            <a:r>
              <a:rPr lang="ru-RU" b="1" dirty="0" err="1"/>
              <a:t>показують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він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його</a:t>
            </a:r>
            <a:r>
              <a:rPr lang="ru-RU" b="1" dirty="0"/>
              <a:t> </a:t>
            </a:r>
            <a:r>
              <a:rPr lang="ru-RU" b="1" dirty="0" err="1"/>
              <a:t>сполуки</a:t>
            </a:r>
            <a:r>
              <a:rPr lang="ru-RU" b="1" dirty="0"/>
              <a:t> </a:t>
            </a:r>
            <a:r>
              <a:rPr lang="ru-RU" b="1" dirty="0" err="1"/>
              <a:t>можуть</a:t>
            </a:r>
            <a:r>
              <a:rPr lang="ru-RU" b="1" dirty="0"/>
              <a:t> </a:t>
            </a:r>
            <a:r>
              <a:rPr lang="ru-RU" b="1" dirty="0" err="1"/>
              <a:t>викликати</a:t>
            </a:r>
            <a:r>
              <a:rPr lang="ru-RU" b="1" dirty="0"/>
              <a:t> </a:t>
            </a:r>
            <a:r>
              <a:rPr lang="ru-RU" b="1" dirty="0" err="1"/>
              <a:t>ракові</a:t>
            </a:r>
            <a:r>
              <a:rPr lang="ru-RU" b="1" dirty="0"/>
              <a:t> </a:t>
            </a:r>
            <a:r>
              <a:rPr lang="ru-RU" b="1" dirty="0" err="1"/>
              <a:t>захворювання</a:t>
            </a:r>
            <a:r>
              <a:rPr lang="ru-RU" b="1" dirty="0"/>
              <a:t> </a:t>
            </a:r>
            <a:r>
              <a:rPr lang="ru-RU" b="1" dirty="0" err="1"/>
              <a:t>порожнин</a:t>
            </a:r>
            <a:r>
              <a:rPr lang="ru-RU" b="1" dirty="0"/>
              <a:t> носа </a:t>
            </a:r>
            <a:r>
              <a:rPr lang="ru-RU" b="1" dirty="0" err="1"/>
              <a:t>і</a:t>
            </a:r>
            <a:r>
              <a:rPr lang="ru-RU" b="1" dirty="0"/>
              <a:t> горла, а </a:t>
            </a:r>
            <a:r>
              <a:rPr lang="ru-RU" b="1" dirty="0" err="1"/>
              <a:t>також</a:t>
            </a:r>
            <a:r>
              <a:rPr lang="ru-RU" b="1" dirty="0"/>
              <a:t> легких. </a:t>
            </a:r>
          </a:p>
          <a:p>
            <a:r>
              <a:rPr lang="ru-RU" dirty="0"/>
              <a:t>Таким чином, </a:t>
            </a:r>
            <a:r>
              <a:rPr lang="ru-RU" dirty="0" err="1"/>
              <a:t>навіть</a:t>
            </a:r>
            <a:r>
              <a:rPr lang="ru-RU" dirty="0"/>
              <a:t> коротка характеристика </a:t>
            </a:r>
            <a:r>
              <a:rPr lang="ru-RU" dirty="0" err="1"/>
              <a:t>клінічної</a:t>
            </a:r>
            <a:r>
              <a:rPr lang="ru-RU" dirty="0"/>
              <a:t> </a:t>
            </a:r>
            <a:r>
              <a:rPr lang="ru-RU" dirty="0" err="1"/>
              <a:t>картини</a:t>
            </a:r>
            <a:r>
              <a:rPr lang="ru-RU" dirty="0"/>
              <a:t> </a:t>
            </a:r>
            <a:r>
              <a:rPr lang="ru-RU" dirty="0" err="1"/>
              <a:t>гострих</a:t>
            </a:r>
            <a:r>
              <a:rPr lang="ru-RU" dirty="0"/>
              <a:t> </a:t>
            </a:r>
            <a:r>
              <a:rPr lang="ru-RU" dirty="0" err="1"/>
              <a:t>отруєнь</a:t>
            </a:r>
            <a:r>
              <a:rPr lang="ru-RU" dirty="0"/>
              <a:t> </a:t>
            </a:r>
            <a:r>
              <a:rPr lang="ru-RU" dirty="0" err="1"/>
              <a:t>тіоловими</a:t>
            </a:r>
            <a:r>
              <a:rPr lang="ru-RU" dirty="0"/>
              <a:t> </a:t>
            </a:r>
            <a:r>
              <a:rPr lang="ru-RU" dirty="0" err="1"/>
              <a:t>отрутами</a:t>
            </a:r>
            <a:r>
              <a:rPr lang="ru-RU" dirty="0"/>
              <a:t> (</a:t>
            </a:r>
            <a:r>
              <a:rPr lang="ru-RU" dirty="0" err="1"/>
              <a:t>важкими</a:t>
            </a:r>
            <a:r>
              <a:rPr lang="ru-RU" dirty="0"/>
              <a:t> </a:t>
            </a:r>
            <a:r>
              <a:rPr lang="ru-RU" dirty="0" err="1"/>
              <a:t>металами</a:t>
            </a:r>
            <a:r>
              <a:rPr lang="ru-RU" dirty="0"/>
              <a:t>)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представлення</a:t>
            </a:r>
            <a:r>
              <a:rPr lang="ru-RU" dirty="0"/>
              <a:t> про складне </a:t>
            </a:r>
            <a:r>
              <a:rPr lang="ru-RU" dirty="0" err="1"/>
              <a:t>взаємовідношення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неспецифічних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притаманних</a:t>
            </a:r>
            <a:r>
              <a:rPr lang="ru-RU" dirty="0"/>
              <a:t> </a:t>
            </a:r>
            <a:r>
              <a:rPr lang="ru-RU" dirty="0" err="1"/>
              <a:t>суто</a:t>
            </a:r>
            <a:r>
              <a:rPr lang="ru-RU" dirty="0"/>
              <a:t>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групі</a:t>
            </a:r>
            <a:r>
              <a:rPr lang="ru-RU" dirty="0"/>
              <a:t> </a:t>
            </a:r>
            <a:r>
              <a:rPr lang="ru-RU" dirty="0" err="1"/>
              <a:t>токсикантів</a:t>
            </a:r>
            <a:r>
              <a:rPr lang="ru-RU" dirty="0"/>
              <a:t> </a:t>
            </a:r>
            <a:r>
              <a:rPr lang="ru-RU" dirty="0" err="1"/>
              <a:t>специфічних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ураження</a:t>
            </a:r>
            <a:r>
              <a:rPr lang="ru-RU" dirty="0"/>
              <a:t>,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широта прояви </a:t>
            </a:r>
            <a:r>
              <a:rPr lang="ru-RU" dirty="0" err="1"/>
              <a:t>яких</a:t>
            </a:r>
            <a:r>
              <a:rPr lang="ru-RU" dirty="0"/>
              <a:t> носить </a:t>
            </a:r>
            <a:r>
              <a:rPr lang="ru-RU" dirty="0" err="1"/>
              <a:t>дозозалежний</a:t>
            </a:r>
            <a:r>
              <a:rPr lang="ru-RU" dirty="0"/>
              <a:t> характер. </a:t>
            </a:r>
            <a:r>
              <a:rPr lang="ru-RU" dirty="0" err="1"/>
              <a:t>Однак</a:t>
            </a:r>
            <a:r>
              <a:rPr lang="ru-RU" dirty="0"/>
              <a:t> при одноразовому </a:t>
            </a:r>
            <a:r>
              <a:rPr lang="ru-RU" dirty="0" err="1"/>
              <a:t>надходженні</a:t>
            </a:r>
            <a:r>
              <a:rPr lang="ru-RU" dirty="0"/>
              <a:t> </a:t>
            </a:r>
            <a:r>
              <a:rPr lang="ru-RU" dirty="0" err="1"/>
              <a:t>отрути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проявитися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кумулятивні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надзвичайно</a:t>
            </a:r>
            <a:r>
              <a:rPr lang="ru-RU" dirty="0"/>
              <a:t> </a:t>
            </a:r>
            <a:r>
              <a:rPr lang="ru-RU" dirty="0" err="1"/>
              <a:t>важливі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для </a:t>
            </a:r>
            <a:r>
              <a:rPr lang="ru-RU" dirty="0" err="1"/>
              <a:t>токсичності</a:t>
            </a:r>
            <a:r>
              <a:rPr lang="ru-RU" dirty="0"/>
              <a:t>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. Вони </a:t>
            </a:r>
            <a:r>
              <a:rPr lang="ru-RU" dirty="0" err="1"/>
              <a:t>проявляються</a:t>
            </a:r>
            <a:r>
              <a:rPr lang="ru-RU" dirty="0"/>
              <a:t> в </a:t>
            </a:r>
            <a:r>
              <a:rPr lang="ru-RU" dirty="0" err="1"/>
              <a:t>повній</a:t>
            </a:r>
            <a:r>
              <a:rPr lang="ru-RU" dirty="0"/>
              <a:t> </a:t>
            </a:r>
            <a:r>
              <a:rPr lang="ru-RU" dirty="0" err="1"/>
              <a:t>мірі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картині</a:t>
            </a:r>
            <a:r>
              <a:rPr lang="ru-RU" dirty="0"/>
              <a:t> </a:t>
            </a:r>
            <a:r>
              <a:rPr lang="ru-RU" dirty="0" err="1"/>
              <a:t>хронічного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20688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3. </a:t>
            </a:r>
            <a:r>
              <a:rPr lang="ru-RU" b="1" dirty="0" err="1" smtClean="0"/>
              <a:t>Основні</a:t>
            </a:r>
            <a:r>
              <a:rPr lang="ru-RU" b="1" dirty="0" smtClean="0"/>
              <a:t> </a:t>
            </a:r>
            <a:r>
              <a:rPr lang="ru-RU" b="1" dirty="0" err="1"/>
              <a:t>принципи</a:t>
            </a:r>
            <a:r>
              <a:rPr lang="ru-RU" b="1" dirty="0"/>
              <a:t> </a:t>
            </a:r>
            <a:r>
              <a:rPr lang="ru-RU" b="1" dirty="0" err="1"/>
              <a:t>захисту</a:t>
            </a:r>
            <a:r>
              <a:rPr lang="ru-RU" b="1" dirty="0"/>
              <a:t> </a:t>
            </a:r>
            <a:r>
              <a:rPr lang="ru-RU" b="1" dirty="0" err="1"/>
              <a:t>організму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лікування</a:t>
            </a:r>
            <a:r>
              <a:rPr lang="ru-RU" b="1" dirty="0"/>
              <a:t> </a:t>
            </a:r>
            <a:r>
              <a:rPr lang="ru-RU" b="1" dirty="0" err="1"/>
              <a:t>отруєнь</a:t>
            </a:r>
            <a:r>
              <a:rPr lang="ru-RU" b="1" dirty="0"/>
              <a:t> </a:t>
            </a:r>
            <a:r>
              <a:rPr lang="ru-RU" b="1" dirty="0" err="1"/>
              <a:t>важкими</a:t>
            </a:r>
            <a:r>
              <a:rPr lang="ru-RU" b="1" dirty="0"/>
              <a:t> </a:t>
            </a:r>
            <a:r>
              <a:rPr lang="ru-RU" b="1" dirty="0" err="1"/>
              <a:t>металами</a:t>
            </a:r>
            <a:r>
              <a:rPr lang="ru-RU" b="1" dirty="0"/>
              <a:t> 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Розглянуті</a:t>
            </a:r>
            <a:r>
              <a:rPr lang="ru-RU" dirty="0" smtClean="0"/>
              <a:t> </a:t>
            </a:r>
            <a:r>
              <a:rPr lang="ru-RU" dirty="0" err="1"/>
              <a:t>механізми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на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запропонувати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терапії</a:t>
            </a:r>
            <a:r>
              <a:rPr lang="ru-RU" dirty="0"/>
              <a:t> </a:t>
            </a:r>
            <a:r>
              <a:rPr lang="ru-RU" dirty="0" err="1"/>
              <a:t>інтоксикацій</a:t>
            </a:r>
            <a:r>
              <a:rPr lang="ru-RU" dirty="0"/>
              <a:t>. </a:t>
            </a:r>
            <a:r>
              <a:rPr lang="ru-RU" dirty="0" err="1"/>
              <a:t>Профілактичне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лікувальне</a:t>
            </a:r>
            <a:r>
              <a:rPr lang="ru-RU" dirty="0"/>
              <a:t> </a:t>
            </a:r>
            <a:r>
              <a:rPr lang="ru-RU" dirty="0" err="1"/>
              <a:t>комбіноване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антиоксидантів</a:t>
            </a:r>
            <a:r>
              <a:rPr lang="ru-RU" dirty="0"/>
              <a:t> (</a:t>
            </a:r>
            <a:r>
              <a:rPr lang="ru-RU" dirty="0" err="1"/>
              <a:t>антиокислювачів</a:t>
            </a:r>
            <a:r>
              <a:rPr lang="ru-RU" dirty="0"/>
              <a:t>) - як </a:t>
            </a:r>
            <a:r>
              <a:rPr lang="ru-RU" dirty="0" err="1"/>
              <a:t>ліпідо</a:t>
            </a:r>
            <a:r>
              <a:rPr lang="ru-RU" dirty="0"/>
              <a:t>-, так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водорозчинних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похідні</a:t>
            </a:r>
            <a:r>
              <a:rPr lang="ru-RU" dirty="0"/>
              <a:t> селену,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препаратів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діють</a:t>
            </a:r>
            <a:r>
              <a:rPr lang="ru-RU" dirty="0"/>
              <a:t> як «</a:t>
            </a:r>
            <a:r>
              <a:rPr lang="ru-RU" dirty="0" err="1"/>
              <a:t>пастка</a:t>
            </a:r>
            <a:r>
              <a:rPr lang="ru-RU" dirty="0"/>
              <a:t>» </a:t>
            </a:r>
            <a:r>
              <a:rPr lang="ru-RU" dirty="0" err="1"/>
              <a:t>вільних</a:t>
            </a:r>
            <a:r>
              <a:rPr lang="ru-RU" dirty="0"/>
              <a:t> </a:t>
            </a:r>
            <a:r>
              <a:rPr lang="ru-RU" dirty="0" err="1"/>
              <a:t>радикалів</a:t>
            </a:r>
            <a:r>
              <a:rPr lang="ru-RU" dirty="0"/>
              <a:t>. </a:t>
            </a:r>
          </a:p>
          <a:p>
            <a:r>
              <a:rPr lang="ru-RU" dirty="0"/>
              <a:t>1. </a:t>
            </a:r>
            <a:r>
              <a:rPr lang="ru-RU" dirty="0" err="1"/>
              <a:t>Терапія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тіолмістких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(</a:t>
            </a:r>
            <a:r>
              <a:rPr lang="ru-RU" dirty="0" err="1"/>
              <a:t>ліпоамід</a:t>
            </a:r>
            <a:r>
              <a:rPr lang="ru-RU" dirty="0"/>
              <a:t>, </a:t>
            </a:r>
            <a:r>
              <a:rPr lang="ru-RU" dirty="0" err="1"/>
              <a:t>унітіол</a:t>
            </a:r>
            <a:r>
              <a:rPr lang="ru-RU" dirty="0"/>
              <a:t>, 3-дімеркаптопропіонова </a:t>
            </a:r>
            <a:r>
              <a:rPr lang="ru-RU" dirty="0" err="1"/>
              <a:t>і</a:t>
            </a:r>
            <a:r>
              <a:rPr lang="ru-RU" dirty="0"/>
              <a:t> 2,3-димеркаптопропіонсульфонова </a:t>
            </a:r>
            <a:r>
              <a:rPr lang="ru-RU" dirty="0" err="1"/>
              <a:t>кислоти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.),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зв'язують</a:t>
            </a:r>
            <a:r>
              <a:rPr lang="ru-RU" dirty="0"/>
              <a:t> </a:t>
            </a:r>
            <a:r>
              <a:rPr lang="ru-RU" dirty="0" err="1"/>
              <a:t>іони</a:t>
            </a:r>
            <a:r>
              <a:rPr lang="ru-RU" dirty="0"/>
              <a:t>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виступають</a:t>
            </a:r>
            <a:r>
              <a:rPr lang="ru-RU" dirty="0"/>
              <a:t> в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антиоксидантів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протекторів</a:t>
            </a:r>
            <a:r>
              <a:rPr lang="ru-RU" dirty="0"/>
              <a:t> </a:t>
            </a:r>
            <a:r>
              <a:rPr lang="en-US" dirty="0"/>
              <a:t>S</a:t>
            </a:r>
            <a:r>
              <a:rPr lang="ru-RU" dirty="0" err="1"/>
              <a:t>Н-груп</a:t>
            </a:r>
            <a:r>
              <a:rPr lang="ru-RU" dirty="0"/>
              <a:t> </a:t>
            </a:r>
            <a:r>
              <a:rPr lang="ru-RU" dirty="0" err="1"/>
              <a:t>білків</a:t>
            </a:r>
            <a:r>
              <a:rPr lang="ru-RU" dirty="0"/>
              <a:t>. </a:t>
            </a:r>
          </a:p>
          <a:p>
            <a:r>
              <a:rPr lang="ru-RU" dirty="0"/>
              <a:t>2.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препаратів</a:t>
            </a:r>
            <a:r>
              <a:rPr lang="ru-RU" dirty="0"/>
              <a:t>, </a:t>
            </a:r>
            <a:r>
              <a:rPr lang="ru-RU" dirty="0" err="1"/>
              <a:t>контролюючих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внутріклітинного</a:t>
            </a:r>
            <a:r>
              <a:rPr lang="ru-RU" dirty="0"/>
              <a:t> </a:t>
            </a:r>
            <a:r>
              <a:rPr lang="ru-RU" dirty="0" err="1"/>
              <a:t>кальцію</a:t>
            </a:r>
            <a:r>
              <a:rPr lang="ru-RU" dirty="0"/>
              <a:t>. </a:t>
            </a:r>
          </a:p>
          <a:p>
            <a:r>
              <a:rPr lang="ru-RU" dirty="0"/>
              <a:t>3. </a:t>
            </a:r>
            <a:r>
              <a:rPr lang="ru-RU" dirty="0" err="1"/>
              <a:t>Стимуляція</a:t>
            </a:r>
            <a:r>
              <a:rPr lang="ru-RU" dirty="0"/>
              <a:t> </a:t>
            </a:r>
            <a:r>
              <a:rPr lang="ru-RU" dirty="0" err="1"/>
              <a:t>біосинтезу</a:t>
            </a:r>
            <a:r>
              <a:rPr lang="ru-RU" dirty="0"/>
              <a:t> </a:t>
            </a:r>
            <a:r>
              <a:rPr lang="ru-RU" dirty="0" err="1"/>
              <a:t>глутатіону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попередників</a:t>
            </a:r>
            <a:r>
              <a:rPr lang="ru-RU" dirty="0"/>
              <a:t> </a:t>
            </a:r>
            <a:r>
              <a:rPr lang="ru-RU" dirty="0" err="1"/>
              <a:t>ацетилцистеїну</a:t>
            </a:r>
            <a:r>
              <a:rPr lang="ru-RU" dirty="0"/>
              <a:t>, </a:t>
            </a:r>
            <a:r>
              <a:rPr lang="ru-RU" dirty="0" err="1"/>
              <a:t>метіоніну</a:t>
            </a:r>
            <a:r>
              <a:rPr lang="ru-RU" dirty="0"/>
              <a:t>, </a:t>
            </a:r>
            <a:r>
              <a:rPr lang="ru-RU" dirty="0" err="1"/>
              <a:t>глутамінової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. </a:t>
            </a:r>
          </a:p>
          <a:p>
            <a:r>
              <a:rPr lang="ru-RU" dirty="0"/>
              <a:t>4. </a:t>
            </a:r>
            <a:r>
              <a:rPr lang="ru-RU" dirty="0" err="1"/>
              <a:t>Стимуляція</a:t>
            </a:r>
            <a:r>
              <a:rPr lang="ru-RU" dirty="0"/>
              <a:t> синтезу </a:t>
            </a:r>
            <a:r>
              <a:rPr lang="ru-RU" dirty="0" err="1"/>
              <a:t>металотіонінів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препаратів</a:t>
            </a:r>
            <a:r>
              <a:rPr lang="ru-RU" dirty="0"/>
              <a:t> </a:t>
            </a:r>
            <a:r>
              <a:rPr lang="ru-RU" dirty="0" err="1"/>
              <a:t>малотоксичних</a:t>
            </a:r>
            <a:r>
              <a:rPr lang="ru-RU" dirty="0"/>
              <a:t> </a:t>
            </a:r>
            <a:r>
              <a:rPr lang="ru-RU" dirty="0" err="1"/>
              <a:t>біогенних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 цинку.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052736"/>
            <a:ext cx="89644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5. </a:t>
            </a:r>
            <a:r>
              <a:rPr lang="ru-RU" dirty="0" err="1"/>
              <a:t>Інтенсивна</a:t>
            </a:r>
            <a:r>
              <a:rPr lang="ru-RU" dirty="0"/>
              <a:t> </a:t>
            </a:r>
            <a:r>
              <a:rPr lang="ru-RU" dirty="0" err="1"/>
              <a:t>вітамінотерапія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вітамінних</a:t>
            </a:r>
            <a:r>
              <a:rPr lang="ru-RU" dirty="0"/>
              <a:t> </a:t>
            </a:r>
            <a:r>
              <a:rPr lang="ru-RU" dirty="0" err="1"/>
              <a:t>комплексів</a:t>
            </a:r>
            <a:r>
              <a:rPr lang="ru-RU" dirty="0"/>
              <a:t>,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коферментну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антиоксидантну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володіє</a:t>
            </a:r>
            <a:r>
              <a:rPr lang="ru-RU" dirty="0"/>
              <a:t> </a:t>
            </a:r>
            <a:r>
              <a:rPr lang="ru-RU" dirty="0" err="1"/>
              <a:t>здатністю</a:t>
            </a:r>
            <a:r>
              <a:rPr lang="ru-RU" dirty="0"/>
              <a:t> до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нетоксичних</a:t>
            </a:r>
            <a:r>
              <a:rPr lang="ru-RU" dirty="0"/>
              <a:t> </a:t>
            </a:r>
            <a:r>
              <a:rPr lang="ru-RU" dirty="0" err="1"/>
              <a:t>похідних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перешкоджають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зв'язуванню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біомолекулами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. </a:t>
            </a:r>
            <a:r>
              <a:rPr lang="ru-RU" dirty="0" err="1"/>
              <a:t>Зокрема</a:t>
            </a:r>
            <a:r>
              <a:rPr lang="ru-RU" dirty="0"/>
              <a:t>, при </a:t>
            </a:r>
            <a:r>
              <a:rPr lang="ru-RU" dirty="0" err="1"/>
              <a:t>інтоксикації</a:t>
            </a:r>
            <a:r>
              <a:rPr lang="ru-RU" dirty="0"/>
              <a:t> </a:t>
            </a:r>
            <a:r>
              <a:rPr lang="ru-RU" dirty="0" err="1"/>
              <a:t>свинцем</a:t>
            </a:r>
            <a:r>
              <a:rPr lang="ru-RU" dirty="0"/>
              <a:t> </a:t>
            </a:r>
            <a:r>
              <a:rPr lang="ru-RU" dirty="0" err="1"/>
              <a:t>перспективний</a:t>
            </a:r>
            <a:r>
              <a:rPr lang="ru-RU" dirty="0"/>
              <a:t> комплекс </a:t>
            </a:r>
            <a:r>
              <a:rPr lang="ru-RU" dirty="0" err="1"/>
              <a:t>вітамінів</a:t>
            </a:r>
            <a:r>
              <a:rPr lang="ru-RU" dirty="0"/>
              <a:t> В1, В6, В12, С, </a:t>
            </a:r>
            <a:r>
              <a:rPr lang="ru-RU" dirty="0" err="1"/>
              <a:t>фолієва</a:t>
            </a:r>
            <a:r>
              <a:rPr lang="ru-RU" dirty="0"/>
              <a:t> кислота; при </a:t>
            </a:r>
            <a:r>
              <a:rPr lang="ru-RU" dirty="0" err="1"/>
              <a:t>інтоксикації</a:t>
            </a:r>
            <a:r>
              <a:rPr lang="ru-RU" dirty="0"/>
              <a:t> </a:t>
            </a:r>
            <a:r>
              <a:rPr lang="ru-RU" dirty="0" err="1"/>
              <a:t>ртуттю</a:t>
            </a:r>
            <a:r>
              <a:rPr lang="ru-RU" dirty="0"/>
              <a:t> - </a:t>
            </a:r>
            <a:r>
              <a:rPr lang="ru-RU" dirty="0" err="1"/>
              <a:t>масивні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 </a:t>
            </a:r>
            <a:r>
              <a:rPr lang="ru-RU" dirty="0" err="1"/>
              <a:t>вітамінів</a:t>
            </a:r>
            <a:r>
              <a:rPr lang="ru-RU" dirty="0"/>
              <a:t> Е </a:t>
            </a:r>
            <a:r>
              <a:rPr lang="ru-RU" dirty="0" err="1"/>
              <a:t>і</a:t>
            </a:r>
            <a:r>
              <a:rPr lang="ru-RU" dirty="0"/>
              <a:t> С; </a:t>
            </a:r>
            <a:r>
              <a:rPr lang="ru-RU" dirty="0" err="1"/>
              <a:t>нейротоксичну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</a:t>
            </a:r>
            <a:r>
              <a:rPr lang="ru-RU" dirty="0" err="1"/>
              <a:t>кадмію</a:t>
            </a:r>
            <a:r>
              <a:rPr lang="ru-RU" dirty="0"/>
              <a:t> ослабляют </a:t>
            </a:r>
            <a:r>
              <a:rPr lang="ru-RU" dirty="0" err="1"/>
              <a:t>комбінацією</a:t>
            </a:r>
            <a:r>
              <a:rPr lang="ru-RU" dirty="0"/>
              <a:t> </a:t>
            </a:r>
            <a:r>
              <a:rPr lang="ru-RU" dirty="0" err="1"/>
              <a:t>вітамінів</a:t>
            </a:r>
            <a:r>
              <a:rPr lang="ru-RU" dirty="0"/>
              <a:t> С, В, Е, каротину. </a:t>
            </a:r>
          </a:p>
          <a:p>
            <a:r>
              <a:rPr lang="ru-RU" dirty="0"/>
              <a:t>У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перевага</a:t>
            </a:r>
            <a:r>
              <a:rPr lang="ru-RU" dirty="0"/>
              <a:t> повинна бути </a:t>
            </a:r>
            <a:r>
              <a:rPr lang="ru-RU" dirty="0" err="1"/>
              <a:t>віддана</a:t>
            </a:r>
            <a:r>
              <a:rPr lang="ru-RU" dirty="0"/>
              <a:t> </a:t>
            </a:r>
            <a:r>
              <a:rPr lang="ru-RU" dirty="0" err="1"/>
              <a:t>природним</a:t>
            </a:r>
            <a:r>
              <a:rPr lang="ru-RU" dirty="0"/>
              <a:t> комплексам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фіто-і</a:t>
            </a:r>
            <a:r>
              <a:rPr lang="ru-RU" dirty="0"/>
              <a:t> </a:t>
            </a:r>
            <a:r>
              <a:rPr lang="ru-RU" dirty="0" err="1"/>
              <a:t>дієтотерапії</a:t>
            </a:r>
            <a:r>
              <a:rPr lang="ru-RU" dirty="0"/>
              <a:t>. </a:t>
            </a:r>
          </a:p>
          <a:p>
            <a:r>
              <a:rPr lang="ru-RU" dirty="0" err="1"/>
              <a:t>Клінічні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 у людей,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контактують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важкими</a:t>
            </a:r>
            <a:r>
              <a:rPr lang="ru-RU" dirty="0"/>
              <a:t> </a:t>
            </a:r>
            <a:r>
              <a:rPr lang="ru-RU" dirty="0" err="1"/>
              <a:t>металами</a:t>
            </a:r>
            <a:r>
              <a:rPr lang="ru-RU" dirty="0"/>
              <a:t>,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служити</a:t>
            </a:r>
            <a:r>
              <a:rPr lang="ru-RU" dirty="0"/>
              <a:t> </a:t>
            </a:r>
            <a:r>
              <a:rPr lang="ru-RU" dirty="0" err="1"/>
              <a:t>підставою</a:t>
            </a:r>
            <a:r>
              <a:rPr lang="ru-RU" dirty="0"/>
              <a:t> для </a:t>
            </a:r>
            <a:r>
              <a:rPr lang="ru-RU" dirty="0" err="1"/>
              <a:t>проведення</a:t>
            </a:r>
            <a:r>
              <a:rPr lang="ru-RU" dirty="0"/>
              <a:t> курсу </a:t>
            </a:r>
            <a:r>
              <a:rPr lang="ru-RU" dirty="0" err="1"/>
              <a:t>детоксикації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ефективні</a:t>
            </a:r>
            <a:r>
              <a:rPr lang="ru-RU" dirty="0"/>
              <a:t> для </a:t>
            </a:r>
            <a:r>
              <a:rPr lang="ru-RU" dirty="0" err="1"/>
              <a:t>видалення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гемодіаліз</a:t>
            </a:r>
            <a:r>
              <a:rPr lang="ru-RU" dirty="0"/>
              <a:t>, </a:t>
            </a:r>
            <a:r>
              <a:rPr lang="ru-RU" dirty="0" err="1"/>
              <a:t>ультра-і</a:t>
            </a:r>
            <a:r>
              <a:rPr lang="ru-RU" dirty="0"/>
              <a:t> </a:t>
            </a:r>
            <a:r>
              <a:rPr lang="ru-RU" dirty="0" err="1"/>
              <a:t>гемофільтрація</a:t>
            </a:r>
            <a:r>
              <a:rPr lang="ru-RU" dirty="0"/>
              <a:t>, гемо-та </a:t>
            </a:r>
            <a:r>
              <a:rPr lang="ru-RU" dirty="0" err="1"/>
              <a:t>ентеросорбція</a:t>
            </a:r>
            <a:r>
              <a:rPr lang="ru-RU" dirty="0"/>
              <a:t>. Вони добре </a:t>
            </a:r>
            <a:r>
              <a:rPr lang="ru-RU" dirty="0" err="1"/>
              <a:t>поєднуються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способами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</a:t>
            </a:r>
            <a:r>
              <a:rPr lang="ru-RU" dirty="0" err="1"/>
              <a:t>отрути</a:t>
            </a:r>
            <a:r>
              <a:rPr lang="ru-RU" dirty="0"/>
              <a:t> в </a:t>
            </a:r>
            <a:r>
              <a:rPr lang="ru-RU" dirty="0" err="1"/>
              <a:t>біологічних</a:t>
            </a:r>
            <a:r>
              <a:rPr lang="ru-RU" dirty="0"/>
              <a:t> </a:t>
            </a:r>
            <a:r>
              <a:rPr lang="ru-RU" dirty="0" err="1"/>
              <a:t>рідинах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інфузійних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плазмозамінних</a:t>
            </a:r>
            <a:r>
              <a:rPr lang="ru-RU" dirty="0"/>
              <a:t> </a:t>
            </a:r>
            <a:r>
              <a:rPr lang="ru-RU" dirty="0" err="1"/>
              <a:t>препаратів</a:t>
            </a:r>
            <a:r>
              <a:rPr lang="ru-RU" dirty="0"/>
              <a:t> та </a:t>
            </a:r>
            <a:r>
              <a:rPr lang="ru-RU" dirty="0" err="1"/>
              <a:t>переливання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1. </a:t>
            </a:r>
            <a:r>
              <a:rPr lang="ru-RU" b="1" dirty="0" err="1" smtClean="0"/>
              <a:t>Механізми</a:t>
            </a:r>
            <a:r>
              <a:rPr lang="ru-RU" b="1" dirty="0" smtClean="0"/>
              <a:t> </a:t>
            </a:r>
            <a:r>
              <a:rPr lang="ru-RU" b="1" dirty="0" err="1"/>
              <a:t>токсичної</a:t>
            </a:r>
            <a:r>
              <a:rPr lang="ru-RU" b="1" dirty="0"/>
              <a:t> </a:t>
            </a:r>
            <a:r>
              <a:rPr lang="ru-RU" b="1" dirty="0" err="1"/>
              <a:t>дії</a:t>
            </a:r>
            <a:r>
              <a:rPr lang="ru-RU" b="1" dirty="0"/>
              <a:t> </a:t>
            </a:r>
            <a:r>
              <a:rPr lang="ru-RU" b="1" dirty="0" err="1"/>
              <a:t>важких</a:t>
            </a:r>
            <a:r>
              <a:rPr lang="ru-RU" b="1" dirty="0"/>
              <a:t> </a:t>
            </a:r>
            <a:r>
              <a:rPr lang="ru-RU" b="1" dirty="0" err="1"/>
              <a:t>металів</a:t>
            </a:r>
            <a:r>
              <a:rPr lang="ru-RU" b="1" dirty="0"/>
              <a:t> на </a:t>
            </a:r>
            <a:r>
              <a:rPr lang="ru-RU" b="1" dirty="0" err="1"/>
              <a:t>організм</a:t>
            </a:r>
            <a:r>
              <a:rPr lang="ru-RU" b="1" dirty="0"/>
              <a:t> </a:t>
            </a:r>
            <a:r>
              <a:rPr lang="ru-RU" b="1" dirty="0" err="1"/>
              <a:t>людини</a:t>
            </a:r>
            <a:r>
              <a:rPr lang="ru-RU" b="1" dirty="0"/>
              <a:t> </a:t>
            </a:r>
            <a:endParaRPr lang="ru-RU" b="1" dirty="0" smtClean="0"/>
          </a:p>
          <a:p>
            <a:endParaRPr lang="ru-RU" b="1" dirty="0"/>
          </a:p>
          <a:p>
            <a:r>
              <a:rPr lang="ru-RU" sz="1600" dirty="0" err="1"/>
              <a:t>Важкі</a:t>
            </a:r>
            <a:r>
              <a:rPr lang="ru-RU" sz="1600" dirty="0"/>
              <a:t> метали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миш'як</a:t>
            </a:r>
            <a:r>
              <a:rPr lang="ru-RU" sz="1600" dirty="0"/>
              <a:t> </a:t>
            </a:r>
            <a:r>
              <a:rPr lang="ru-RU" sz="1600" dirty="0" err="1"/>
              <a:t>накопичуються</a:t>
            </a:r>
            <a:r>
              <a:rPr lang="ru-RU" sz="1600" dirty="0"/>
              <a:t> у </a:t>
            </a:r>
            <a:r>
              <a:rPr lang="ru-RU" sz="1600" dirty="0" err="1"/>
              <a:t>високих</a:t>
            </a:r>
            <a:r>
              <a:rPr lang="ru-RU" sz="1600" dirty="0"/>
              <a:t> </a:t>
            </a:r>
            <a:r>
              <a:rPr lang="ru-RU" sz="1600" dirty="0" err="1"/>
              <a:t>концентраціях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тривало</a:t>
            </a:r>
            <a:r>
              <a:rPr lang="ru-RU" sz="1600" dirty="0"/>
              <a:t> </a:t>
            </a:r>
            <a:r>
              <a:rPr lang="ru-RU" sz="1600" dirty="0" err="1"/>
              <a:t>депонуються</a:t>
            </a:r>
            <a:r>
              <a:rPr lang="ru-RU" sz="1600" dirty="0"/>
              <a:t> в </a:t>
            </a:r>
            <a:r>
              <a:rPr lang="ru-RU" sz="1600" dirty="0" err="1"/>
              <a:t>нирках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печінці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пояснюється</a:t>
            </a:r>
            <a:r>
              <a:rPr lang="ru-RU" sz="1600" dirty="0"/>
              <a:t> </a:t>
            </a:r>
            <a:r>
              <a:rPr lang="ru-RU" sz="1600" dirty="0" err="1"/>
              <a:t>високим</a:t>
            </a:r>
            <a:r>
              <a:rPr lang="ru-RU" sz="1600" dirty="0"/>
              <a:t> </a:t>
            </a:r>
            <a:r>
              <a:rPr lang="ru-RU" sz="1600" dirty="0" err="1"/>
              <a:t>вмістом</a:t>
            </a:r>
            <a:r>
              <a:rPr lang="ru-RU" sz="1600" dirty="0"/>
              <a:t> </a:t>
            </a:r>
            <a:r>
              <a:rPr lang="ru-RU" sz="1600" dirty="0" err="1"/>
              <a:t>в</a:t>
            </a:r>
            <a:r>
              <a:rPr lang="ru-RU" sz="1600" dirty="0"/>
              <a:t> </a:t>
            </a:r>
            <a:r>
              <a:rPr lang="ru-RU" sz="1600" dirty="0" err="1"/>
              <a:t>нирковій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печінковій</a:t>
            </a:r>
            <a:r>
              <a:rPr lang="ru-RU" sz="1600" dirty="0"/>
              <a:t> тканинах особливого </a:t>
            </a:r>
            <a:r>
              <a:rPr lang="ru-RU" sz="1600" dirty="0" err="1"/>
              <a:t>білка</a:t>
            </a:r>
            <a:r>
              <a:rPr lang="ru-RU" sz="1600" dirty="0"/>
              <a:t> - </a:t>
            </a:r>
            <a:r>
              <a:rPr lang="ru-RU" sz="1600" dirty="0" err="1"/>
              <a:t>металотіоніна</a:t>
            </a:r>
            <a:r>
              <a:rPr lang="ru-RU" sz="1600" dirty="0"/>
              <a:t>, </a:t>
            </a:r>
            <a:r>
              <a:rPr lang="ru-RU" sz="1600" dirty="0" err="1"/>
              <a:t>багатого</a:t>
            </a:r>
            <a:r>
              <a:rPr lang="ru-RU" sz="1600" dirty="0"/>
              <a:t> </a:t>
            </a:r>
            <a:r>
              <a:rPr lang="ru-RU" sz="1600" dirty="0" err="1"/>
              <a:t>тіоловими</a:t>
            </a:r>
            <a:r>
              <a:rPr lang="ru-RU" sz="1600" dirty="0"/>
              <a:t> </a:t>
            </a:r>
            <a:r>
              <a:rPr lang="en-US" sz="1600" dirty="0"/>
              <a:t>SH-</a:t>
            </a:r>
            <a:r>
              <a:rPr lang="ru-RU" sz="1600" dirty="0" err="1"/>
              <a:t>групами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забезпечують</a:t>
            </a:r>
            <a:r>
              <a:rPr lang="ru-RU" sz="1600" dirty="0"/>
              <a:t> </a:t>
            </a:r>
            <a:r>
              <a:rPr lang="ru-RU" sz="1600" dirty="0" err="1"/>
              <a:t>біологічну</a:t>
            </a:r>
            <a:r>
              <a:rPr lang="ru-RU" sz="1600" dirty="0"/>
              <a:t> </a:t>
            </a:r>
            <a:r>
              <a:rPr lang="ru-RU" sz="1600" dirty="0" err="1"/>
              <a:t>активність</a:t>
            </a:r>
            <a:r>
              <a:rPr lang="ru-RU" sz="1600" dirty="0"/>
              <a:t> </a:t>
            </a:r>
            <a:r>
              <a:rPr lang="ru-RU" sz="1600" dirty="0" err="1"/>
              <a:t>більше</a:t>
            </a:r>
            <a:r>
              <a:rPr lang="ru-RU" sz="1600" dirty="0"/>
              <a:t> 50% </a:t>
            </a:r>
            <a:r>
              <a:rPr lang="ru-RU" sz="1600" dirty="0" err="1"/>
              <a:t>білків-ферментів</a:t>
            </a:r>
            <a:r>
              <a:rPr lang="ru-RU" sz="1600" dirty="0"/>
              <a:t>. </a:t>
            </a:r>
            <a:r>
              <a:rPr lang="ru-RU" sz="1600" dirty="0" err="1"/>
              <a:t>Важкими</a:t>
            </a:r>
            <a:r>
              <a:rPr lang="ru-RU" sz="1600" dirty="0"/>
              <a:t> </a:t>
            </a:r>
            <a:r>
              <a:rPr lang="ru-RU" sz="1600" dirty="0" err="1"/>
              <a:t>металами</a:t>
            </a:r>
            <a:r>
              <a:rPr lang="ru-RU" sz="1600" dirty="0"/>
              <a:t> </a:t>
            </a:r>
            <a:r>
              <a:rPr lang="ru-RU" sz="1600" dirty="0" err="1"/>
              <a:t>блокуються</a:t>
            </a:r>
            <a:r>
              <a:rPr lang="ru-RU" sz="1600" dirty="0"/>
              <a:t> </a:t>
            </a:r>
            <a:r>
              <a:rPr lang="ru-RU" sz="1600" dirty="0" err="1"/>
              <a:t>також</a:t>
            </a:r>
            <a:r>
              <a:rPr lang="ru-RU" sz="1600" dirty="0"/>
              <a:t> </a:t>
            </a:r>
            <a:r>
              <a:rPr lang="ru-RU" sz="1600" dirty="0" err="1"/>
              <a:t>амінні</a:t>
            </a:r>
            <a:r>
              <a:rPr lang="ru-RU" sz="1600" dirty="0"/>
              <a:t>, </a:t>
            </a:r>
            <a:r>
              <a:rPr lang="ru-RU" sz="1600" dirty="0" err="1"/>
              <a:t>карбоксильні</a:t>
            </a:r>
            <a:r>
              <a:rPr lang="ru-RU" sz="1600" dirty="0"/>
              <a:t> та </a:t>
            </a:r>
            <a:r>
              <a:rPr lang="ru-RU" sz="1600" dirty="0" err="1"/>
              <a:t>інші</a:t>
            </a:r>
            <a:r>
              <a:rPr lang="ru-RU" sz="1600" dirty="0"/>
              <a:t> </a:t>
            </a:r>
            <a:r>
              <a:rPr lang="ru-RU" sz="1600" dirty="0" err="1"/>
              <a:t>групи</a:t>
            </a:r>
            <a:r>
              <a:rPr lang="ru-RU" sz="1600" dirty="0"/>
              <a:t> </a:t>
            </a:r>
            <a:r>
              <a:rPr lang="ru-RU" sz="1600" dirty="0" err="1"/>
              <a:t>білкових</a:t>
            </a:r>
            <a:r>
              <a:rPr lang="ru-RU" sz="1600" dirty="0"/>
              <a:t> молекул. </a:t>
            </a:r>
          </a:p>
          <a:p>
            <a:r>
              <a:rPr lang="ru-RU" sz="1600" dirty="0" err="1"/>
              <a:t>Іони</a:t>
            </a:r>
            <a:r>
              <a:rPr lang="ru-RU" sz="1600" dirty="0"/>
              <a:t> Р</a:t>
            </a:r>
            <a:r>
              <a:rPr lang="en-US" sz="1600" dirty="0"/>
              <a:t>b2+, Hg2+, </a:t>
            </a:r>
            <a:r>
              <a:rPr lang="ru-RU" sz="1600" dirty="0"/>
              <a:t>Н</a:t>
            </a:r>
            <a:r>
              <a:rPr lang="en-US" sz="1600" dirty="0"/>
              <a:t>g+, </a:t>
            </a:r>
            <a:r>
              <a:rPr lang="ru-RU" sz="1600" dirty="0"/>
              <a:t>Со2+, С</a:t>
            </a:r>
            <a:r>
              <a:rPr lang="en-US" sz="1600" dirty="0"/>
              <a:t>d2+ </a:t>
            </a:r>
            <a:r>
              <a:rPr lang="ru-RU" sz="1600" dirty="0"/>
              <a:t>в </a:t>
            </a:r>
            <a:r>
              <a:rPr lang="ru-RU" sz="1600" dirty="0" err="1"/>
              <a:t>біосередовищах</a:t>
            </a:r>
            <a:r>
              <a:rPr lang="ru-RU" sz="1600" dirty="0"/>
              <a:t> </a:t>
            </a:r>
            <a:r>
              <a:rPr lang="ru-RU" sz="1600" dirty="0" err="1"/>
              <a:t>утворюють</a:t>
            </a:r>
            <a:r>
              <a:rPr lang="ru-RU" sz="1600" dirty="0"/>
              <a:t> </a:t>
            </a:r>
            <a:r>
              <a:rPr lang="ru-RU" sz="1600" dirty="0" err="1"/>
              <a:t>найбільш</a:t>
            </a:r>
            <a:r>
              <a:rPr lang="ru-RU" sz="1600" dirty="0"/>
              <a:t> </a:t>
            </a:r>
            <a:r>
              <a:rPr lang="ru-RU" sz="1600" dirty="0" err="1"/>
              <a:t>міцні</a:t>
            </a:r>
            <a:r>
              <a:rPr lang="ru-RU" sz="1600" dirty="0"/>
              <a:t> </a:t>
            </a:r>
            <a:r>
              <a:rPr lang="ru-RU" sz="1600" dirty="0" err="1"/>
              <a:t>зв'язки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м'якими</a:t>
            </a:r>
            <a:r>
              <a:rPr lang="ru-RU" sz="1600" dirty="0"/>
              <a:t> основами, перш за все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білками</a:t>
            </a:r>
            <a:r>
              <a:rPr lang="ru-RU" sz="1600" dirty="0"/>
              <a:t>, пептидами та </a:t>
            </a:r>
            <a:r>
              <a:rPr lang="ru-RU" sz="1600" dirty="0" err="1"/>
              <a:t>амінокислотами</a:t>
            </a:r>
            <a:r>
              <a:rPr lang="ru-RU" sz="1600" dirty="0"/>
              <a:t>. Але </a:t>
            </a:r>
            <a:r>
              <a:rPr lang="ru-RU" sz="1600" dirty="0" err="1"/>
              <a:t>ці</a:t>
            </a:r>
            <a:r>
              <a:rPr lang="ru-RU" sz="1600" dirty="0"/>
              <a:t> метали </a:t>
            </a:r>
            <a:r>
              <a:rPr lang="ru-RU" sz="1600" dirty="0" err="1"/>
              <a:t>одночасно</a:t>
            </a:r>
            <a:r>
              <a:rPr lang="ru-RU" sz="1600" dirty="0"/>
              <a:t> </a:t>
            </a:r>
            <a:r>
              <a:rPr lang="ru-RU" sz="1600" dirty="0" err="1"/>
              <a:t>можуть</a:t>
            </a:r>
            <a:r>
              <a:rPr lang="ru-RU" sz="1600" dirty="0"/>
              <a:t> </a:t>
            </a:r>
            <a:r>
              <a:rPr lang="ru-RU" sz="1600" dirty="0" err="1"/>
              <a:t>приєднуватися</a:t>
            </a:r>
            <a:r>
              <a:rPr lang="ru-RU" sz="1600" dirty="0"/>
              <a:t>, </a:t>
            </a:r>
            <a:r>
              <a:rPr lang="ru-RU" sz="1600" dirty="0" err="1"/>
              <a:t>хоча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менш</a:t>
            </a:r>
            <a:r>
              <a:rPr lang="ru-RU" sz="1600" dirty="0"/>
              <a:t> </a:t>
            </a:r>
            <a:r>
              <a:rPr lang="ru-RU" sz="1600" dirty="0" err="1"/>
              <a:t>міцно</a:t>
            </a:r>
            <a:r>
              <a:rPr lang="ru-RU" sz="1600" dirty="0"/>
              <a:t>, до </a:t>
            </a:r>
            <a:r>
              <a:rPr lang="ru-RU" sz="1600" dirty="0" err="1"/>
              <a:t>інших</a:t>
            </a:r>
            <a:r>
              <a:rPr lang="ru-RU" sz="1600" dirty="0"/>
              <a:t> </a:t>
            </a:r>
            <a:r>
              <a:rPr lang="ru-RU" sz="1600" dirty="0" err="1"/>
              <a:t>групувань</a:t>
            </a:r>
            <a:r>
              <a:rPr lang="ru-RU" sz="1600" dirty="0"/>
              <a:t> </a:t>
            </a:r>
            <a:r>
              <a:rPr lang="ru-RU" sz="1600" dirty="0" err="1"/>
              <a:t>білків</a:t>
            </a:r>
            <a:r>
              <a:rPr lang="ru-RU" sz="1600" dirty="0"/>
              <a:t>, </a:t>
            </a:r>
            <a:r>
              <a:rPr lang="ru-RU" sz="1600" dirty="0" err="1"/>
              <a:t>утворюючи</a:t>
            </a:r>
            <a:r>
              <a:rPr lang="ru-RU" sz="1600" dirty="0"/>
              <a:t> </a:t>
            </a:r>
            <a:r>
              <a:rPr lang="ru-RU" sz="1600" dirty="0" err="1"/>
              <a:t>хелати</a:t>
            </a:r>
            <a:r>
              <a:rPr lang="ru-RU" sz="1600" dirty="0"/>
              <a:t>. Так, Не2+ </a:t>
            </a:r>
            <a:r>
              <a:rPr lang="ru-RU" sz="1600" dirty="0" err="1"/>
              <a:t>і</a:t>
            </a:r>
            <a:r>
              <a:rPr lang="ru-RU" sz="1600" dirty="0"/>
              <a:t> Р</a:t>
            </a:r>
            <a:r>
              <a:rPr lang="en-US" sz="1600" dirty="0"/>
              <a:t>b2+ </a:t>
            </a:r>
            <a:r>
              <a:rPr lang="ru-RU" sz="1600" dirty="0" err="1"/>
              <a:t>найбільш</a:t>
            </a:r>
            <a:r>
              <a:rPr lang="ru-RU" sz="1600" dirty="0"/>
              <a:t> активно </a:t>
            </a:r>
            <a:r>
              <a:rPr lang="ru-RU" sz="1600" dirty="0" err="1"/>
              <a:t>зв'язуються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en-US" sz="1600" dirty="0"/>
              <a:t>S</a:t>
            </a:r>
            <a:r>
              <a:rPr lang="ru-RU" sz="1600" dirty="0" err="1"/>
              <a:t>Н-групами</a:t>
            </a:r>
            <a:r>
              <a:rPr lang="ru-RU" sz="1600" dirty="0"/>
              <a:t> </a:t>
            </a:r>
            <a:r>
              <a:rPr lang="ru-RU" sz="1600" dirty="0" err="1"/>
              <a:t>білків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пептидів</a:t>
            </a:r>
            <a:r>
              <a:rPr lang="ru-RU" sz="1600" dirty="0"/>
              <a:t>. </a:t>
            </a:r>
          </a:p>
          <a:p>
            <a:r>
              <a:rPr lang="ru-RU" sz="1600" dirty="0" err="1"/>
              <a:t>Відомо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характер </a:t>
            </a:r>
            <a:r>
              <a:rPr lang="ru-RU" sz="1600" dirty="0" err="1"/>
              <a:t>дії</a:t>
            </a:r>
            <a:r>
              <a:rPr lang="ru-RU" sz="1600" dirty="0"/>
              <a:t> </a:t>
            </a:r>
            <a:r>
              <a:rPr lang="ru-RU" sz="1600" dirty="0" err="1"/>
              <a:t>токсиканту</a:t>
            </a:r>
            <a:r>
              <a:rPr lang="ru-RU" sz="1600" dirty="0"/>
              <a:t> </a:t>
            </a:r>
            <a:r>
              <a:rPr lang="ru-RU" sz="1600" dirty="0" err="1"/>
              <a:t>визначається</a:t>
            </a:r>
            <a:r>
              <a:rPr lang="ru-RU" sz="1600" dirty="0"/>
              <a:t> не </a:t>
            </a:r>
            <a:r>
              <a:rPr lang="ru-RU" sz="1600" dirty="0" err="1"/>
              <a:t>тільки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властивостями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дозою в </a:t>
            </a:r>
            <a:r>
              <a:rPr lang="ru-RU" sz="1600" dirty="0" err="1"/>
              <a:t>початковому</a:t>
            </a:r>
            <a:r>
              <a:rPr lang="ru-RU" sz="1600" dirty="0"/>
              <a:t> </a:t>
            </a:r>
            <a:r>
              <a:rPr lang="ru-RU" sz="1600" dirty="0" err="1"/>
              <a:t>стані</a:t>
            </a:r>
            <a:r>
              <a:rPr lang="ru-RU" sz="1600" dirty="0"/>
              <a:t>, </a:t>
            </a:r>
            <a:r>
              <a:rPr lang="ru-RU" sz="1600" dirty="0" err="1"/>
              <a:t>але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проміжними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кінцевими</a:t>
            </a:r>
            <a:r>
              <a:rPr lang="ru-RU" sz="1600" dirty="0"/>
              <a:t> </a:t>
            </a:r>
            <a:r>
              <a:rPr lang="ru-RU" sz="1600" dirty="0" err="1"/>
              <a:t>метаболічними</a:t>
            </a:r>
            <a:r>
              <a:rPr lang="ru-RU" sz="1600" dirty="0"/>
              <a:t> формами. Метали та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сполуки</a:t>
            </a:r>
            <a:r>
              <a:rPr lang="ru-RU" sz="1600" dirty="0"/>
              <a:t>, на </a:t>
            </a:r>
            <a:r>
              <a:rPr lang="ru-RU" sz="1600" dirty="0" err="1"/>
              <a:t>відміну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багатьох</a:t>
            </a:r>
            <a:r>
              <a:rPr lang="ru-RU" sz="1600" dirty="0"/>
              <a:t> </a:t>
            </a:r>
            <a:r>
              <a:rPr lang="ru-RU" sz="1600" dirty="0" err="1"/>
              <a:t>органічних</a:t>
            </a:r>
            <a:r>
              <a:rPr lang="ru-RU" sz="1600" dirty="0"/>
              <a:t> </a:t>
            </a:r>
            <a:r>
              <a:rPr lang="ru-RU" sz="1600" dirty="0" err="1"/>
              <a:t>сполук</a:t>
            </a:r>
            <a:r>
              <a:rPr lang="ru-RU" sz="1600" dirty="0"/>
              <a:t>, </a:t>
            </a:r>
            <a:r>
              <a:rPr lang="ru-RU" sz="1600" dirty="0" err="1"/>
              <a:t>потрапляючи</a:t>
            </a:r>
            <a:r>
              <a:rPr lang="ru-RU" sz="1600" dirty="0"/>
              <a:t> в </a:t>
            </a:r>
            <a:r>
              <a:rPr lang="ru-RU" sz="1600" dirty="0" err="1"/>
              <a:t>організм</a:t>
            </a:r>
            <a:r>
              <a:rPr lang="ru-RU" sz="1600" dirty="0"/>
              <a:t>, </a:t>
            </a:r>
            <a:r>
              <a:rPr lang="ru-RU" sz="1600" dirty="0" err="1"/>
              <a:t>багаторазово</a:t>
            </a:r>
            <a:r>
              <a:rPr lang="ru-RU" sz="1600" dirty="0"/>
              <a:t> </a:t>
            </a:r>
            <a:r>
              <a:rPr lang="ru-RU" sz="1600" dirty="0" err="1"/>
              <a:t>можуть</a:t>
            </a:r>
            <a:r>
              <a:rPr lang="ru-RU" sz="1600" dirty="0"/>
              <a:t> </a:t>
            </a:r>
            <a:r>
              <a:rPr lang="ru-RU" sz="1600" dirty="0" err="1"/>
              <a:t>змінювати</a:t>
            </a:r>
            <a:r>
              <a:rPr lang="ru-RU" sz="1600" dirty="0"/>
              <a:t> свою форму. У </a:t>
            </a:r>
            <a:r>
              <a:rPr lang="ru-RU" sz="1600" dirty="0" err="1"/>
              <a:t>результаті</a:t>
            </a:r>
            <a:r>
              <a:rPr lang="ru-RU" sz="1600" dirty="0"/>
              <a:t> </a:t>
            </a:r>
            <a:r>
              <a:rPr lang="ru-RU" sz="1600" dirty="0" err="1"/>
              <a:t>взаємодії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окисно-відновними</a:t>
            </a:r>
            <a:r>
              <a:rPr lang="ru-RU" sz="1600" dirty="0"/>
              <a:t> </a:t>
            </a:r>
            <a:r>
              <a:rPr lang="ru-RU" sz="1600" dirty="0" err="1"/>
              <a:t>буферними</a:t>
            </a:r>
            <a:r>
              <a:rPr lang="ru-RU" sz="1600" dirty="0"/>
              <a:t> системами </a:t>
            </a:r>
            <a:r>
              <a:rPr lang="ru-RU" sz="1600" dirty="0" err="1"/>
              <a:t>клітини</a:t>
            </a:r>
            <a:r>
              <a:rPr lang="ru-RU" sz="1600" dirty="0"/>
              <a:t>, при </a:t>
            </a:r>
            <a:r>
              <a:rPr lang="ru-RU" sz="1600" dirty="0" err="1"/>
              <a:t>якому</a:t>
            </a:r>
            <a:r>
              <a:rPr lang="ru-RU" sz="1600" dirty="0"/>
              <a:t> </a:t>
            </a:r>
            <a:r>
              <a:rPr lang="ru-RU" sz="1600" dirty="0" err="1"/>
              <a:t>здійснюється</a:t>
            </a:r>
            <a:r>
              <a:rPr lang="ru-RU" sz="1600" dirty="0"/>
              <a:t> </a:t>
            </a:r>
            <a:r>
              <a:rPr lang="ru-RU" sz="1600" dirty="0" err="1"/>
              <a:t>перенесення</a:t>
            </a:r>
            <a:r>
              <a:rPr lang="ru-RU" sz="1600" dirty="0"/>
              <a:t> </a:t>
            </a:r>
            <a:r>
              <a:rPr lang="ru-RU" sz="1600" dirty="0" err="1"/>
              <a:t>електронів</a:t>
            </a:r>
            <a:r>
              <a:rPr lang="ru-RU" sz="1600" dirty="0"/>
              <a:t>, </a:t>
            </a:r>
            <a:r>
              <a:rPr lang="ru-RU" sz="1600" dirty="0" err="1"/>
              <a:t>ступінь</a:t>
            </a:r>
            <a:r>
              <a:rPr lang="ru-RU" sz="1600" dirty="0"/>
              <a:t> </a:t>
            </a:r>
            <a:r>
              <a:rPr lang="ru-RU" sz="1600" dirty="0" err="1"/>
              <a:t>окислення</a:t>
            </a:r>
            <a:r>
              <a:rPr lang="ru-RU" sz="1600" dirty="0"/>
              <a:t> </a:t>
            </a:r>
            <a:r>
              <a:rPr lang="ru-RU" sz="1600" dirty="0" err="1"/>
              <a:t>металів</a:t>
            </a:r>
            <a:r>
              <a:rPr lang="ru-RU" sz="1600" dirty="0"/>
              <a:t> </a:t>
            </a:r>
            <a:r>
              <a:rPr lang="ru-RU" sz="1600" dirty="0" err="1"/>
              <a:t>змінюється</a:t>
            </a:r>
            <a:r>
              <a:rPr lang="ru-RU" sz="1600" dirty="0"/>
              <a:t>. При </a:t>
            </a:r>
            <a:r>
              <a:rPr lang="ru-RU" sz="1600" dirty="0" err="1"/>
              <a:t>цьому</a:t>
            </a:r>
            <a:r>
              <a:rPr lang="ru-RU" sz="1600" dirty="0"/>
              <a:t> </a:t>
            </a:r>
            <a:r>
              <a:rPr lang="ru-RU" sz="1600" dirty="0" err="1"/>
              <a:t>перехід</a:t>
            </a:r>
            <a:r>
              <a:rPr lang="ru-RU" sz="1600" dirty="0"/>
              <a:t> в стан </a:t>
            </a:r>
            <a:r>
              <a:rPr lang="ru-RU" sz="1600" dirty="0" err="1"/>
              <a:t>нижчого</a:t>
            </a:r>
            <a:r>
              <a:rPr lang="ru-RU" sz="1600" dirty="0"/>
              <a:t> </a:t>
            </a:r>
            <a:r>
              <a:rPr lang="ru-RU" sz="1600" dirty="0" err="1"/>
              <a:t>ступеня</a:t>
            </a:r>
            <a:r>
              <a:rPr lang="ru-RU" sz="1600" dirty="0"/>
              <a:t> </a:t>
            </a:r>
            <a:r>
              <a:rPr lang="ru-RU" sz="1600" dirty="0" err="1"/>
              <a:t>окислення</a:t>
            </a:r>
            <a:r>
              <a:rPr lang="ru-RU" sz="1600" dirty="0"/>
              <a:t> для </a:t>
            </a:r>
            <a:r>
              <a:rPr lang="ru-RU" sz="1600" dirty="0" err="1"/>
              <a:t>більшості</a:t>
            </a:r>
            <a:r>
              <a:rPr lang="ru-RU" sz="1600" dirty="0"/>
              <a:t> </a:t>
            </a:r>
            <a:r>
              <a:rPr lang="ru-RU" sz="1600" dirty="0" err="1"/>
              <a:t>перехідних</a:t>
            </a:r>
            <a:r>
              <a:rPr lang="ru-RU" sz="1600" dirty="0"/>
              <a:t> </a:t>
            </a:r>
            <a:r>
              <a:rPr lang="ru-RU" sz="1600" dirty="0" err="1"/>
              <a:t>металів</a:t>
            </a:r>
            <a:r>
              <a:rPr lang="ru-RU" sz="1600" dirty="0"/>
              <a:t> </a:t>
            </a:r>
            <a:r>
              <a:rPr lang="ru-RU" sz="1600" dirty="0" err="1"/>
              <a:t>зазвичай</a:t>
            </a:r>
            <a:r>
              <a:rPr lang="ru-RU" sz="1600" dirty="0"/>
              <a:t> </a:t>
            </a:r>
            <a:r>
              <a:rPr lang="ru-RU" sz="1600" dirty="0" err="1"/>
              <a:t>пов'язаний</a:t>
            </a:r>
            <a:r>
              <a:rPr lang="ru-RU" sz="1600" dirty="0"/>
              <a:t> </a:t>
            </a:r>
            <a:r>
              <a:rPr lang="ru-RU" sz="1600" dirty="0" err="1"/>
              <a:t>зі</a:t>
            </a:r>
            <a:r>
              <a:rPr lang="ru-RU" sz="1600" dirty="0"/>
              <a:t> </a:t>
            </a:r>
            <a:r>
              <a:rPr lang="ru-RU" sz="1600" dirty="0" err="1"/>
              <a:t>зменшенням</a:t>
            </a:r>
            <a:r>
              <a:rPr lang="ru-RU" sz="1600" dirty="0"/>
              <a:t>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токсичності</a:t>
            </a:r>
            <a:r>
              <a:rPr lang="ru-RU" sz="1600" dirty="0"/>
              <a:t> (табл</a:t>
            </a:r>
            <a:r>
              <a:rPr lang="ru-RU" sz="1600" dirty="0" smtClean="0"/>
              <a:t>.). </a:t>
            </a:r>
            <a:endParaRPr lang="ru-RU" sz="1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553744"/>
            <a:ext cx="5586855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8847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З'єднання</a:t>
            </a:r>
            <a:r>
              <a:rPr lang="ru-RU" dirty="0"/>
              <a:t> одного </a:t>
            </a:r>
            <a:r>
              <a:rPr lang="ru-RU" dirty="0" err="1"/>
              <a:t>і</a:t>
            </a:r>
            <a:r>
              <a:rPr lang="ru-RU" dirty="0"/>
              <a:t> того ж </a:t>
            </a:r>
            <a:r>
              <a:rPr lang="ru-RU" dirty="0" err="1"/>
              <a:t>металу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різного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окислення</a:t>
            </a:r>
            <a:r>
              <a:rPr lang="ru-RU" dirty="0"/>
              <a:t> </a:t>
            </a:r>
            <a:r>
              <a:rPr lang="ru-RU" dirty="0" err="1"/>
              <a:t>виявляють</a:t>
            </a:r>
            <a:r>
              <a:rPr lang="ru-RU" dirty="0"/>
              <a:t> </a:t>
            </a:r>
            <a:r>
              <a:rPr lang="ru-RU" dirty="0" err="1"/>
              <a:t>неоднакову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токсичності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різної</a:t>
            </a:r>
            <a:r>
              <a:rPr lang="ru-RU" dirty="0"/>
              <a:t> </a:t>
            </a:r>
            <a:r>
              <a:rPr lang="ru-RU" dirty="0" err="1"/>
              <a:t>здатності</a:t>
            </a:r>
            <a:r>
              <a:rPr lang="ru-RU" dirty="0"/>
              <a:t> </a:t>
            </a:r>
            <a:r>
              <a:rPr lang="ru-RU" dirty="0" err="1"/>
              <a:t>утворювати</a:t>
            </a:r>
            <a:r>
              <a:rPr lang="ru-RU" dirty="0"/>
              <a:t> </a:t>
            </a:r>
            <a:r>
              <a:rPr lang="ru-RU" dirty="0" err="1"/>
              <a:t>малорозчинні</a:t>
            </a:r>
            <a:r>
              <a:rPr lang="ru-RU" dirty="0"/>
              <a:t> </a:t>
            </a:r>
            <a:r>
              <a:rPr lang="ru-RU" dirty="0" err="1"/>
              <a:t>з'єднання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біокомплексом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неоднакової</a:t>
            </a:r>
            <a:r>
              <a:rPr lang="ru-RU" dirty="0"/>
              <a:t> </a:t>
            </a:r>
            <a:r>
              <a:rPr lang="ru-RU" dirty="0" err="1"/>
              <a:t>спорідненості</a:t>
            </a:r>
            <a:r>
              <a:rPr lang="ru-RU" dirty="0"/>
              <a:t> до </a:t>
            </a:r>
            <a:r>
              <a:rPr lang="ru-RU" dirty="0" err="1"/>
              <a:t>білків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ферментів</a:t>
            </a:r>
            <a:r>
              <a:rPr lang="ru-RU" dirty="0"/>
              <a:t>. </a:t>
            </a:r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токсичної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окислення</a:t>
            </a:r>
            <a:r>
              <a:rPr lang="ru-RU" dirty="0"/>
              <a:t> </a:t>
            </a:r>
            <a:r>
              <a:rPr lang="ru-RU" dirty="0" err="1"/>
              <a:t>металу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 при </a:t>
            </a:r>
            <a:r>
              <a:rPr lang="ru-RU" dirty="0" err="1"/>
              <a:t>надходженні</a:t>
            </a:r>
            <a:r>
              <a:rPr lang="ru-RU" dirty="0"/>
              <a:t> </a:t>
            </a:r>
            <a:r>
              <a:rPr lang="ru-RU" dirty="0" err="1"/>
              <a:t>оксидів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пилу </a:t>
            </a:r>
            <a:r>
              <a:rPr lang="ru-RU" dirty="0" err="1"/>
              <a:t>інгаляційним</a:t>
            </a:r>
            <a:r>
              <a:rPr lang="ru-RU" dirty="0"/>
              <a:t> шляхом. </a:t>
            </a:r>
            <a:r>
              <a:rPr lang="ru-RU" dirty="0" err="1"/>
              <a:t>Оксиди</a:t>
            </a:r>
            <a:r>
              <a:rPr lang="ru-RU" dirty="0"/>
              <a:t>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перехідних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марганцю</a:t>
            </a:r>
            <a:r>
              <a:rPr lang="ru-RU" dirty="0"/>
              <a:t>, </a:t>
            </a:r>
            <a:r>
              <a:rPr lang="ru-RU" dirty="0" err="1"/>
              <a:t>молібдену</a:t>
            </a:r>
            <a:r>
              <a:rPr lang="ru-RU" dirty="0"/>
              <a:t>, </a:t>
            </a:r>
            <a:r>
              <a:rPr lang="ru-RU" dirty="0" err="1"/>
              <a:t>ванадію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 у </a:t>
            </a:r>
            <a:r>
              <a:rPr lang="ru-RU" dirty="0" err="1"/>
              <a:t>вищій</a:t>
            </a:r>
            <a:r>
              <a:rPr lang="ru-RU" dirty="0"/>
              <a:t> </a:t>
            </a:r>
            <a:r>
              <a:rPr lang="ru-RU" dirty="0" err="1"/>
              <a:t>ступені</a:t>
            </a:r>
            <a:r>
              <a:rPr lang="ru-RU" dirty="0"/>
              <a:t> </a:t>
            </a:r>
            <a:r>
              <a:rPr lang="ru-RU" dirty="0" err="1"/>
              <a:t>окислення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більшу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подразнювати</a:t>
            </a:r>
            <a:r>
              <a:rPr lang="ru-RU" dirty="0"/>
              <a:t> </a:t>
            </a:r>
            <a:r>
              <a:rPr lang="ru-RU" dirty="0" err="1"/>
              <a:t>слизову</a:t>
            </a:r>
            <a:r>
              <a:rPr lang="ru-RU" dirty="0"/>
              <a:t> </a:t>
            </a:r>
            <a:r>
              <a:rPr lang="ru-RU" dirty="0" err="1"/>
              <a:t>оболонку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легеневу</a:t>
            </a:r>
            <a:r>
              <a:rPr lang="ru-RU" dirty="0"/>
              <a:t> тканину, </a:t>
            </a:r>
            <a:r>
              <a:rPr lang="ru-RU" dirty="0" err="1"/>
              <a:t>викликаючи</a:t>
            </a:r>
            <a:r>
              <a:rPr lang="ru-RU" dirty="0"/>
              <a:t> </a:t>
            </a:r>
            <a:r>
              <a:rPr lang="ru-RU" dirty="0" err="1"/>
              <a:t>бронхопневмонію</a:t>
            </a:r>
            <a:r>
              <a:rPr lang="ru-RU" dirty="0"/>
              <a:t>. </a:t>
            </a:r>
          </a:p>
          <a:p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тісний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токсичністю</a:t>
            </a:r>
            <a:r>
              <a:rPr lang="ru-RU" dirty="0"/>
              <a:t> </a:t>
            </a:r>
            <a:r>
              <a:rPr lang="ru-RU" dirty="0" err="1"/>
              <a:t>металу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фізико-хімічними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. </a:t>
            </a:r>
            <a:r>
              <a:rPr lang="ru-RU" dirty="0" err="1"/>
              <a:t>Токсичність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збільшенням</a:t>
            </a:r>
            <a:r>
              <a:rPr lang="ru-RU" dirty="0"/>
              <a:t> </a:t>
            </a:r>
            <a:r>
              <a:rPr lang="ru-RU" dirty="0" err="1"/>
              <a:t>атомної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здатності</a:t>
            </a:r>
            <a:r>
              <a:rPr lang="ru-RU" dirty="0"/>
              <a:t> до </a:t>
            </a:r>
            <a:r>
              <a:rPr lang="ru-RU" dirty="0" err="1"/>
              <a:t>дисоціації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комплексів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білками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розчинності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ліпідах</a:t>
            </a:r>
            <a:r>
              <a:rPr lang="ru-RU" dirty="0"/>
              <a:t>.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слабка</a:t>
            </a:r>
            <a:r>
              <a:rPr lang="ru-RU" dirty="0"/>
              <a:t> </a:t>
            </a:r>
            <a:r>
              <a:rPr lang="ru-RU" dirty="0" err="1"/>
              <a:t>іонізація</a:t>
            </a:r>
            <a:r>
              <a:rPr lang="ru-RU" dirty="0"/>
              <a:t> </a:t>
            </a:r>
            <a:r>
              <a:rPr lang="ru-RU" dirty="0" err="1"/>
              <a:t>оксидів</a:t>
            </a:r>
            <a:r>
              <a:rPr lang="ru-RU" dirty="0"/>
              <a:t> </a:t>
            </a:r>
            <a:r>
              <a:rPr lang="ru-RU" dirty="0" err="1"/>
              <a:t>робить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токсичними</a:t>
            </a:r>
            <a:r>
              <a:rPr lang="ru-RU" dirty="0"/>
              <a:t> в </a:t>
            </a:r>
            <a:r>
              <a:rPr lang="ru-RU" dirty="0" err="1"/>
              <a:t>порівнянні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розчинами</a:t>
            </a:r>
            <a:r>
              <a:rPr lang="ru-RU" dirty="0"/>
              <a:t> солей тих же </a:t>
            </a:r>
            <a:r>
              <a:rPr lang="ru-RU" dirty="0" err="1"/>
              <a:t>металів</a:t>
            </a:r>
            <a:r>
              <a:rPr lang="ru-RU" dirty="0"/>
              <a:t>. </a:t>
            </a:r>
          </a:p>
          <a:p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перехідних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у </a:t>
            </a:r>
            <a:r>
              <a:rPr lang="ru-RU" dirty="0" err="1"/>
              <a:t>відновленій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утворюються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розчинні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легше</a:t>
            </a:r>
            <a:r>
              <a:rPr lang="ru-RU" dirty="0"/>
              <a:t> </a:t>
            </a:r>
            <a:r>
              <a:rPr lang="ru-RU" dirty="0" err="1"/>
              <a:t>виводимі</a:t>
            </a:r>
            <a:r>
              <a:rPr lang="ru-RU" dirty="0"/>
              <a:t> </a:t>
            </a:r>
            <a:r>
              <a:rPr lang="ru-RU" dirty="0" err="1"/>
              <a:t>з'єднання</a:t>
            </a:r>
            <a:r>
              <a:rPr lang="ru-RU" dirty="0"/>
              <a:t>. На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заснована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детоксикація</a:t>
            </a:r>
            <a:r>
              <a:rPr lang="ru-RU" dirty="0"/>
              <a:t> шляхом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аскорбіновою</a:t>
            </a:r>
            <a:r>
              <a:rPr lang="ru-RU" dirty="0"/>
              <a:t> кислотою.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іони</a:t>
            </a:r>
            <a:r>
              <a:rPr lang="ru-RU" dirty="0"/>
              <a:t> шестивалентного хрому </a:t>
            </a:r>
            <a:r>
              <a:rPr lang="ru-RU" dirty="0" err="1"/>
              <a:t>проникають</a:t>
            </a:r>
            <a:r>
              <a:rPr lang="ru-RU" dirty="0"/>
              <a:t> в </a:t>
            </a:r>
            <a:r>
              <a:rPr lang="ru-RU" dirty="0" err="1"/>
              <a:t>еритроцити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викликати</a:t>
            </a:r>
            <a:r>
              <a:rPr lang="ru-RU" dirty="0"/>
              <a:t> при </a:t>
            </a:r>
            <a:r>
              <a:rPr lang="ru-RU" dirty="0" err="1"/>
              <a:t>високих</a:t>
            </a:r>
            <a:r>
              <a:rPr lang="ru-RU" dirty="0"/>
              <a:t> </a:t>
            </a:r>
            <a:r>
              <a:rPr lang="ru-RU" dirty="0" err="1"/>
              <a:t>концентраціях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розпад</a:t>
            </a:r>
            <a:r>
              <a:rPr lang="ru-RU" dirty="0"/>
              <a:t> (</a:t>
            </a:r>
            <a:r>
              <a:rPr lang="ru-RU" dirty="0" err="1"/>
              <a:t>гемоліз</a:t>
            </a:r>
            <a:r>
              <a:rPr lang="ru-RU" dirty="0"/>
              <a:t>). Цей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відсутній</a:t>
            </a:r>
            <a:r>
              <a:rPr lang="ru-RU" dirty="0"/>
              <a:t> при </a:t>
            </a:r>
            <a:r>
              <a:rPr lang="ru-RU" dirty="0" err="1"/>
              <a:t>впливі</a:t>
            </a:r>
            <a:r>
              <a:rPr lang="ru-RU" dirty="0"/>
              <a:t> </a:t>
            </a:r>
            <a:r>
              <a:rPr lang="ru-RU" dirty="0" err="1"/>
              <a:t>іонів</a:t>
            </a:r>
            <a:r>
              <a:rPr lang="ru-RU" dirty="0"/>
              <a:t> </a:t>
            </a:r>
            <a:r>
              <a:rPr lang="ru-RU" dirty="0" err="1"/>
              <a:t>тривалентного</a:t>
            </a:r>
            <a:r>
              <a:rPr lang="ru-RU" dirty="0"/>
              <a:t> хрому у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більшої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. В </a:t>
            </a:r>
            <a:r>
              <a:rPr lang="ru-RU" dirty="0" err="1"/>
              <a:t>організмі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відбуватися</a:t>
            </a:r>
            <a:r>
              <a:rPr lang="ru-RU" dirty="0"/>
              <a:t> </a:t>
            </a:r>
            <a:r>
              <a:rPr lang="ru-RU" dirty="0" err="1"/>
              <a:t>відновлення</a:t>
            </a:r>
            <a:r>
              <a:rPr lang="ru-RU" dirty="0"/>
              <a:t> С</a:t>
            </a:r>
            <a:r>
              <a:rPr lang="en-US" dirty="0"/>
              <a:t>r6+ </a:t>
            </a:r>
            <a:r>
              <a:rPr lang="ru-RU" dirty="0"/>
              <a:t>в </a:t>
            </a:r>
            <a:r>
              <a:rPr lang="ru-RU" dirty="0" err="1"/>
              <a:t>малотоксичну</a:t>
            </a:r>
            <a:r>
              <a:rPr lang="ru-RU" dirty="0"/>
              <a:t> форму С</a:t>
            </a:r>
            <a:r>
              <a:rPr lang="en-US" dirty="0"/>
              <a:t>r3+ </a:t>
            </a:r>
            <a:r>
              <a:rPr lang="ru-RU" dirty="0" err="1"/>
              <a:t>аскорбіновою</a:t>
            </a:r>
            <a:r>
              <a:rPr lang="ru-RU" dirty="0"/>
              <a:t> кислотою. </a:t>
            </a:r>
            <a:r>
              <a:rPr lang="ru-RU" dirty="0" err="1"/>
              <a:t>Іони</a:t>
            </a:r>
            <a:r>
              <a:rPr lang="ru-RU" dirty="0"/>
              <a:t> С</a:t>
            </a:r>
            <a:r>
              <a:rPr lang="en-US" dirty="0"/>
              <a:t>r3+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видалені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достатньо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(</a:t>
            </a:r>
            <a:r>
              <a:rPr lang="ru-RU" dirty="0" err="1"/>
              <a:t>піросульфату</a:t>
            </a:r>
            <a:r>
              <a:rPr lang="ru-RU" dirty="0"/>
              <a:t> </a:t>
            </a:r>
            <a:r>
              <a:rPr lang="ru-RU" dirty="0" err="1"/>
              <a:t>натрію</a:t>
            </a:r>
            <a:r>
              <a:rPr lang="ru-RU" dirty="0"/>
              <a:t>, </a:t>
            </a:r>
            <a:r>
              <a:rPr lang="ru-RU" dirty="0" err="1"/>
              <a:t>виннокамінної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0648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силу </a:t>
            </a:r>
            <a:r>
              <a:rPr lang="ru-RU" dirty="0" err="1"/>
              <a:t>близьких</a:t>
            </a:r>
            <a:r>
              <a:rPr lang="ru-RU" dirty="0"/>
              <a:t> </a:t>
            </a:r>
            <a:r>
              <a:rPr lang="ru-RU" dirty="0" err="1"/>
              <a:t>геометричних</a:t>
            </a:r>
            <a:r>
              <a:rPr lang="ru-RU" dirty="0"/>
              <a:t> </a:t>
            </a:r>
            <a:r>
              <a:rPr lang="ru-RU" dirty="0" err="1"/>
              <a:t>розмірів</a:t>
            </a:r>
            <a:r>
              <a:rPr lang="ru-RU" dirty="0"/>
              <a:t>, заряду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поляризації</a:t>
            </a:r>
            <a:r>
              <a:rPr lang="ru-RU" dirty="0"/>
              <a:t> </a:t>
            </a:r>
            <a:r>
              <a:rPr lang="ru-RU" dirty="0" err="1"/>
              <a:t>комплексів</a:t>
            </a:r>
            <a:r>
              <a:rPr lang="ru-RU" dirty="0"/>
              <a:t>, </a:t>
            </a:r>
            <a:r>
              <a:rPr lang="ru-RU" dirty="0" err="1"/>
              <a:t>утворених</a:t>
            </a:r>
            <a:r>
              <a:rPr lang="ru-RU" dirty="0"/>
              <a:t> </a:t>
            </a:r>
            <a:r>
              <a:rPr lang="ru-RU" dirty="0" err="1"/>
              <a:t>іонами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клітинними</a:t>
            </a:r>
            <a:r>
              <a:rPr lang="ru-RU" dirty="0"/>
              <a:t> </a:t>
            </a:r>
            <a:r>
              <a:rPr lang="ru-RU" dirty="0" err="1"/>
              <a:t>лігандами</a:t>
            </a:r>
            <a:r>
              <a:rPr lang="ru-RU" dirty="0"/>
              <a:t>, </a:t>
            </a:r>
            <a:r>
              <a:rPr lang="ru-RU" dirty="0" err="1"/>
              <a:t>проявляється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імітувати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ендогенних</a:t>
            </a:r>
            <a:r>
              <a:rPr lang="ru-RU" dirty="0"/>
              <a:t> </a:t>
            </a:r>
            <a:r>
              <a:rPr lang="ru-RU" dirty="0" err="1"/>
              <a:t>субстратів</a:t>
            </a:r>
            <a:r>
              <a:rPr lang="ru-RU" dirty="0"/>
              <a:t> (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молекулярної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іонної</a:t>
            </a:r>
            <a:r>
              <a:rPr lang="ru-RU" dirty="0"/>
              <a:t> </a:t>
            </a:r>
            <a:r>
              <a:rPr lang="ru-RU" dirty="0" err="1"/>
              <a:t>мімікрії</a:t>
            </a:r>
            <a:r>
              <a:rPr lang="ru-RU" dirty="0"/>
              <a:t>).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близькість</a:t>
            </a:r>
            <a:r>
              <a:rPr lang="ru-RU" dirty="0"/>
              <a:t> </a:t>
            </a:r>
            <a:r>
              <a:rPr lang="ru-RU" dirty="0" err="1"/>
              <a:t>атомних</a:t>
            </a:r>
            <a:r>
              <a:rPr lang="ru-RU" dirty="0"/>
              <a:t> </a:t>
            </a:r>
            <a:r>
              <a:rPr lang="ru-RU" dirty="0" err="1"/>
              <a:t>радіусів</a:t>
            </a:r>
            <a:r>
              <a:rPr lang="ru-RU" dirty="0"/>
              <a:t> Р</a:t>
            </a:r>
            <a:r>
              <a:rPr lang="en-US" dirty="0"/>
              <a:t>b2+ </a:t>
            </a:r>
            <a:r>
              <a:rPr lang="ru-RU" dirty="0" err="1"/>
              <a:t>і</a:t>
            </a:r>
            <a:r>
              <a:rPr lang="ru-RU" dirty="0"/>
              <a:t> Са2+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іону</a:t>
            </a:r>
            <a:r>
              <a:rPr lang="ru-RU" dirty="0"/>
              <a:t> </a:t>
            </a:r>
            <a:r>
              <a:rPr lang="ru-RU" dirty="0" err="1"/>
              <a:t>свинцю</a:t>
            </a:r>
            <a:r>
              <a:rPr lang="ru-RU" dirty="0"/>
              <a:t> </a:t>
            </a:r>
            <a:r>
              <a:rPr lang="ru-RU" dirty="0" err="1"/>
              <a:t>замінювати</a:t>
            </a:r>
            <a:r>
              <a:rPr lang="ru-RU" dirty="0"/>
              <a:t> </a:t>
            </a:r>
            <a:r>
              <a:rPr lang="ru-RU" dirty="0" err="1"/>
              <a:t>останній</a:t>
            </a:r>
            <a:r>
              <a:rPr lang="ru-RU" dirty="0"/>
              <a:t> в </a:t>
            </a:r>
            <a:r>
              <a:rPr lang="ru-RU" dirty="0" err="1"/>
              <a:t>важко</a:t>
            </a:r>
            <a:r>
              <a:rPr lang="ru-RU" dirty="0"/>
              <a:t> </a:t>
            </a:r>
            <a:r>
              <a:rPr lang="ru-RU" dirty="0" err="1"/>
              <a:t>регуляторних</a:t>
            </a:r>
            <a:r>
              <a:rPr lang="ru-RU" dirty="0"/>
              <a:t> </a:t>
            </a:r>
            <a:r>
              <a:rPr lang="ru-RU" dirty="0" err="1"/>
              <a:t>процесах</a:t>
            </a:r>
            <a:r>
              <a:rPr lang="ru-RU" dirty="0"/>
              <a:t>, </a:t>
            </a:r>
            <a:r>
              <a:rPr lang="ru-RU" dirty="0" err="1"/>
              <a:t>обумовлюючи</a:t>
            </a:r>
            <a:r>
              <a:rPr lang="ru-RU" dirty="0"/>
              <a:t> </a:t>
            </a:r>
            <a:r>
              <a:rPr lang="ru-RU" dirty="0" err="1"/>
              <a:t>акумуляцію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депонування</a:t>
            </a:r>
            <a:r>
              <a:rPr lang="ru-RU" dirty="0"/>
              <a:t> </a:t>
            </a:r>
            <a:r>
              <a:rPr lang="ru-RU" dirty="0" err="1"/>
              <a:t>важкого</a:t>
            </a:r>
            <a:r>
              <a:rPr lang="ru-RU" dirty="0"/>
              <a:t> </a:t>
            </a:r>
            <a:r>
              <a:rPr lang="ru-RU" dirty="0" err="1"/>
              <a:t>металу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свинцю</a:t>
            </a:r>
            <a:r>
              <a:rPr lang="ru-RU" dirty="0"/>
              <a:t>,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кістках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перманентне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кров. </a:t>
            </a:r>
          </a:p>
          <a:p>
            <a:r>
              <a:rPr lang="ru-RU" dirty="0"/>
              <a:t>При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токсичних</a:t>
            </a:r>
            <a:r>
              <a:rPr lang="ru-RU" dirty="0"/>
              <a:t> </a:t>
            </a:r>
            <a:r>
              <a:rPr lang="ru-RU" dirty="0" err="1"/>
              <a:t>іонів</a:t>
            </a:r>
            <a:r>
              <a:rPr lang="ru-RU" dirty="0"/>
              <a:t> на </a:t>
            </a:r>
            <a:r>
              <a:rPr lang="ru-RU" dirty="0" err="1"/>
              <a:t>металоферменти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біогенний</a:t>
            </a:r>
            <a:r>
              <a:rPr lang="ru-RU" dirty="0"/>
              <a:t> метал </a:t>
            </a:r>
            <a:r>
              <a:rPr lang="ru-RU" dirty="0" err="1"/>
              <a:t>пов'язаний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білком</a:t>
            </a:r>
            <a:r>
              <a:rPr lang="ru-RU" dirty="0"/>
              <a:t>, </a:t>
            </a:r>
            <a:r>
              <a:rPr lang="ru-RU" dirty="0" err="1"/>
              <a:t>заміна</a:t>
            </a:r>
            <a:r>
              <a:rPr lang="ru-RU" dirty="0"/>
              <a:t> </a:t>
            </a:r>
            <a:r>
              <a:rPr lang="ru-RU" dirty="0" err="1"/>
              <a:t>іона</a:t>
            </a:r>
            <a:r>
              <a:rPr lang="ru-RU" dirty="0"/>
              <a:t> </a:t>
            </a:r>
            <a:r>
              <a:rPr lang="ru-RU" dirty="0" err="1"/>
              <a:t>біоелемента</a:t>
            </a:r>
            <a:r>
              <a:rPr lang="ru-RU" dirty="0"/>
              <a:t> </a:t>
            </a:r>
            <a:r>
              <a:rPr lang="ru-RU" dirty="0" err="1"/>
              <a:t>іоном</a:t>
            </a:r>
            <a:r>
              <a:rPr lang="ru-RU" dirty="0"/>
              <a:t> </a:t>
            </a:r>
            <a:r>
              <a:rPr lang="ru-RU" dirty="0" err="1"/>
              <a:t>важкого</a:t>
            </a:r>
            <a:r>
              <a:rPr lang="ru-RU" dirty="0"/>
              <a:t> </a:t>
            </a:r>
            <a:r>
              <a:rPr lang="ru-RU" dirty="0" err="1"/>
              <a:t>металу</a:t>
            </a:r>
            <a:r>
              <a:rPr lang="ru-RU" dirty="0"/>
              <a:t> </a:t>
            </a:r>
            <a:r>
              <a:rPr lang="ru-RU" dirty="0" err="1"/>
              <a:t>веде</a:t>
            </a:r>
            <a:r>
              <a:rPr lang="ru-RU" dirty="0"/>
              <a:t> до </a:t>
            </a:r>
            <a:r>
              <a:rPr lang="ru-RU" dirty="0" err="1"/>
              <a:t>повної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ферменту. Так, в </a:t>
            </a:r>
            <a:r>
              <a:rPr lang="en-US" dirty="0"/>
              <a:t>Zn-</a:t>
            </a:r>
            <a:r>
              <a:rPr lang="ru-RU" dirty="0" err="1"/>
              <a:t>залежних</a:t>
            </a:r>
            <a:r>
              <a:rPr lang="ru-RU" dirty="0"/>
              <a:t> ферментах, </a:t>
            </a:r>
            <a:r>
              <a:rPr lang="ru-RU" dirty="0" err="1"/>
              <a:t>наприклад</a:t>
            </a:r>
            <a:r>
              <a:rPr lang="ru-RU" dirty="0"/>
              <a:t> в </a:t>
            </a:r>
            <a:r>
              <a:rPr lang="ru-RU" dirty="0" err="1"/>
              <a:t>карбоангідрази</a:t>
            </a:r>
            <a:r>
              <a:rPr lang="ru-RU" dirty="0"/>
              <a:t>, </a:t>
            </a:r>
            <a:r>
              <a:rPr lang="ru-RU" dirty="0" err="1"/>
              <a:t>заміна</a:t>
            </a:r>
            <a:r>
              <a:rPr lang="ru-RU" dirty="0"/>
              <a:t> </a:t>
            </a:r>
            <a:r>
              <a:rPr lang="en-US" dirty="0"/>
              <a:t>Zn2+ </a:t>
            </a:r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err="1"/>
              <a:t>іонами</a:t>
            </a:r>
            <a:r>
              <a:rPr lang="ru-RU" dirty="0"/>
              <a:t> </a:t>
            </a:r>
            <a:r>
              <a:rPr lang="en-US" dirty="0"/>
              <a:t>Hg2+ </a:t>
            </a:r>
            <a:r>
              <a:rPr lang="ru-RU" dirty="0" err="1"/>
              <a:t>і</a:t>
            </a:r>
            <a:r>
              <a:rPr lang="ru-RU" dirty="0"/>
              <a:t> Р</a:t>
            </a:r>
            <a:r>
              <a:rPr lang="en-US" dirty="0"/>
              <a:t>b2+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випадання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ферментів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ряду </a:t>
            </a:r>
            <a:r>
              <a:rPr lang="ru-RU" dirty="0" err="1"/>
              <a:t>життєво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. </a:t>
            </a:r>
          </a:p>
          <a:p>
            <a:r>
              <a:rPr lang="ru-RU" dirty="0"/>
              <a:t>В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токсичної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лежать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хімічні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, в першу </a:t>
            </a:r>
            <a:r>
              <a:rPr lang="ru-RU" dirty="0" err="1"/>
              <a:t>чергу</a:t>
            </a:r>
            <a:r>
              <a:rPr lang="ru-RU" dirty="0"/>
              <a:t> 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спорідненість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en-US" dirty="0"/>
              <a:t>S</a:t>
            </a:r>
            <a:r>
              <a:rPr lang="ru-RU" dirty="0" err="1"/>
              <a:t>Н-групами</a:t>
            </a:r>
            <a:r>
              <a:rPr lang="ru-RU" dirty="0"/>
              <a:t> </a:t>
            </a:r>
            <a:r>
              <a:rPr lang="ru-RU" dirty="0" err="1"/>
              <a:t>білків</a:t>
            </a:r>
            <a:r>
              <a:rPr lang="ru-RU" dirty="0"/>
              <a:t>,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полідентатного</a:t>
            </a:r>
            <a:r>
              <a:rPr lang="ru-RU" dirty="0"/>
              <a:t> </a:t>
            </a:r>
            <a:r>
              <a:rPr lang="ru-RU" dirty="0" err="1"/>
              <a:t>зв'язування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конкурентного </a:t>
            </a:r>
            <a:r>
              <a:rPr lang="ru-RU" dirty="0" err="1"/>
              <a:t>заміщення</a:t>
            </a:r>
            <a:r>
              <a:rPr lang="ru-RU" dirty="0"/>
              <a:t> </a:t>
            </a:r>
            <a:r>
              <a:rPr lang="ru-RU" dirty="0" err="1"/>
              <a:t>металу</a:t>
            </a:r>
            <a:r>
              <a:rPr lang="ru-RU" dirty="0"/>
              <a:t>, </a:t>
            </a:r>
            <a:r>
              <a:rPr lang="ru-RU" dirty="0" err="1"/>
              <a:t>насамперед</a:t>
            </a:r>
            <a:r>
              <a:rPr lang="ru-RU" dirty="0"/>
              <a:t> Са2+, </a:t>
            </a:r>
            <a:r>
              <a:rPr lang="en-US" dirty="0"/>
              <a:t>Zn2+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у </a:t>
            </a:r>
            <a:r>
              <a:rPr lang="ru-RU" dirty="0" err="1"/>
              <a:t>метало-ферментах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20688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Ще</a:t>
            </a:r>
            <a:r>
              <a:rPr lang="ru-RU" dirty="0"/>
              <a:t> одним </a:t>
            </a:r>
            <a:r>
              <a:rPr lang="ru-RU" dirty="0" err="1"/>
              <a:t>і</a:t>
            </a:r>
            <a:r>
              <a:rPr lang="ru-RU" dirty="0"/>
              <a:t>, </a:t>
            </a:r>
            <a:r>
              <a:rPr lang="ru-RU" dirty="0" err="1"/>
              <a:t>мабуть</a:t>
            </a:r>
            <a:r>
              <a:rPr lang="ru-RU" dirty="0"/>
              <a:t>, </a:t>
            </a:r>
            <a:r>
              <a:rPr lang="ru-RU" dirty="0" err="1"/>
              <a:t>універсальним</a:t>
            </a:r>
            <a:r>
              <a:rPr lang="ru-RU" dirty="0"/>
              <a:t> </a:t>
            </a:r>
            <a:r>
              <a:rPr lang="ru-RU" dirty="0" err="1"/>
              <a:t>механізмом</a:t>
            </a:r>
            <a:r>
              <a:rPr lang="ru-RU" dirty="0"/>
              <a:t> </a:t>
            </a:r>
            <a:r>
              <a:rPr lang="ru-RU" dirty="0" err="1"/>
              <a:t>токсичної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активація</a:t>
            </a:r>
            <a:r>
              <a:rPr lang="ru-RU" dirty="0"/>
              <a:t> </a:t>
            </a:r>
            <a:r>
              <a:rPr lang="ru-RU" dirty="0" err="1"/>
              <a:t>вільнорадикального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пероксидного</a:t>
            </a:r>
            <a:r>
              <a:rPr lang="ru-RU" dirty="0"/>
              <a:t> </a:t>
            </a:r>
            <a:r>
              <a:rPr lang="ru-RU" dirty="0" err="1"/>
              <a:t>окислення</a:t>
            </a:r>
            <a:r>
              <a:rPr lang="ru-RU" dirty="0"/>
              <a:t>, </a:t>
            </a:r>
            <a:r>
              <a:rPr lang="ru-RU" dirty="0" err="1"/>
              <a:t>ушкоджує</a:t>
            </a:r>
            <a:r>
              <a:rPr lang="ru-RU" dirty="0"/>
              <a:t> </a:t>
            </a:r>
            <a:r>
              <a:rPr lang="ru-RU" dirty="0" err="1"/>
              <a:t>найважливіші</a:t>
            </a:r>
            <a:r>
              <a:rPr lang="ru-RU" dirty="0"/>
              <a:t> </a:t>
            </a:r>
            <a:r>
              <a:rPr lang="ru-RU" dirty="0" err="1"/>
              <a:t>молекулярні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надмолекулярні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білків</a:t>
            </a:r>
            <a:r>
              <a:rPr lang="ru-RU" dirty="0"/>
              <a:t>, </a:t>
            </a:r>
            <a:r>
              <a:rPr lang="ru-RU" dirty="0" err="1"/>
              <a:t>липідів</a:t>
            </a:r>
            <a:r>
              <a:rPr lang="ru-RU" dirty="0"/>
              <a:t>, </a:t>
            </a:r>
            <a:r>
              <a:rPr lang="ru-RU" dirty="0" err="1"/>
              <a:t>нуклеїнових</a:t>
            </a:r>
            <a:r>
              <a:rPr lang="ru-RU" dirty="0"/>
              <a:t> кислот, </a:t>
            </a:r>
            <a:r>
              <a:rPr lang="ru-RU" dirty="0" err="1"/>
              <a:t>біомембран</a:t>
            </a:r>
            <a:r>
              <a:rPr lang="ru-RU" dirty="0"/>
              <a:t>. </a:t>
            </a:r>
          </a:p>
          <a:p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зазначити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генерація</a:t>
            </a:r>
            <a:r>
              <a:rPr lang="ru-RU" dirty="0"/>
              <a:t> </a:t>
            </a:r>
            <a:r>
              <a:rPr lang="ru-RU" dirty="0" err="1"/>
              <a:t>активних</a:t>
            </a:r>
            <a:r>
              <a:rPr lang="ru-RU" dirty="0"/>
              <a:t> форм </a:t>
            </a:r>
            <a:r>
              <a:rPr lang="ru-RU" dirty="0" err="1"/>
              <a:t>кисню</a:t>
            </a:r>
            <a:r>
              <a:rPr lang="ru-RU" dirty="0"/>
              <a:t>, </a:t>
            </a:r>
            <a:r>
              <a:rPr lang="ru-RU" dirty="0" err="1"/>
              <a:t>вчасності</a:t>
            </a:r>
            <a:r>
              <a:rPr lang="ru-RU" dirty="0"/>
              <a:t> ОН, </a:t>
            </a:r>
            <a:r>
              <a:rPr lang="ru-RU" dirty="0" err="1"/>
              <a:t>стимулює</a:t>
            </a:r>
            <a:r>
              <a:rPr lang="ru-RU" dirty="0"/>
              <a:t> </a:t>
            </a:r>
            <a:r>
              <a:rPr lang="ru-RU" dirty="0" err="1"/>
              <a:t>деградацію</a:t>
            </a:r>
            <a:r>
              <a:rPr lang="ru-RU" dirty="0"/>
              <a:t> </a:t>
            </a:r>
            <a:r>
              <a:rPr lang="ru-RU" dirty="0" err="1"/>
              <a:t>органічних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 </a:t>
            </a:r>
            <a:r>
              <a:rPr lang="ru-RU" dirty="0" err="1"/>
              <a:t>ртуті</a:t>
            </a:r>
            <a:r>
              <a:rPr lang="ru-RU" dirty="0"/>
              <a:t> (СН3Н</a:t>
            </a:r>
            <a:r>
              <a:rPr lang="en-US" dirty="0"/>
              <a:t>g+, </a:t>
            </a:r>
            <a:r>
              <a:rPr lang="ru-RU" dirty="0"/>
              <a:t>С2Н5Н</a:t>
            </a:r>
            <a:r>
              <a:rPr lang="en-US" dirty="0"/>
              <a:t>g+) </a:t>
            </a:r>
            <a:r>
              <a:rPr lang="ru-RU" dirty="0"/>
              <a:t>в </a:t>
            </a:r>
            <a:r>
              <a:rPr lang="ru-RU" dirty="0" err="1"/>
              <a:t>металеву</a:t>
            </a:r>
            <a:r>
              <a:rPr lang="ru-RU" dirty="0"/>
              <a:t> ртуть,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змінює</a:t>
            </a:r>
            <a:r>
              <a:rPr lang="ru-RU" dirty="0"/>
              <a:t> </a:t>
            </a:r>
            <a:r>
              <a:rPr lang="ru-RU" dirty="0" err="1"/>
              <a:t>токсичну</a:t>
            </a:r>
            <a:r>
              <a:rPr lang="ru-RU" dirty="0"/>
              <a:t> форму </a:t>
            </a:r>
            <a:r>
              <a:rPr lang="ru-RU" dirty="0" err="1"/>
              <a:t>металу</a:t>
            </a:r>
            <a:r>
              <a:rPr lang="ru-RU" dirty="0"/>
              <a:t>. </a:t>
            </a:r>
          </a:p>
          <a:p>
            <a:r>
              <a:rPr lang="ru-RU" dirty="0" err="1"/>
              <a:t>Особливу</a:t>
            </a:r>
            <a:r>
              <a:rPr lang="ru-RU" dirty="0"/>
              <a:t> роль в </a:t>
            </a:r>
            <a:r>
              <a:rPr lang="ru-RU" dirty="0" err="1"/>
              <a:t>біотрансформації</a:t>
            </a:r>
            <a:r>
              <a:rPr lang="ru-RU" dirty="0"/>
              <a:t> та </a:t>
            </a:r>
            <a:r>
              <a:rPr lang="ru-RU" dirty="0" err="1"/>
              <a:t>детоксикації</a:t>
            </a:r>
            <a:r>
              <a:rPr lang="ru-RU" dirty="0"/>
              <a:t>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(Н</a:t>
            </a:r>
            <a:r>
              <a:rPr lang="en-US" dirty="0"/>
              <a:t>g2+, </a:t>
            </a:r>
            <a:r>
              <a:rPr lang="ru-RU" dirty="0"/>
              <a:t>Р</a:t>
            </a:r>
            <a:r>
              <a:rPr lang="en-US" dirty="0"/>
              <a:t>b2+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ін</a:t>
            </a:r>
            <a:r>
              <a:rPr lang="ru-RU" dirty="0"/>
              <a:t>.) </a:t>
            </a:r>
            <a:r>
              <a:rPr lang="ru-RU" dirty="0" err="1"/>
              <a:t>грає</a:t>
            </a:r>
            <a:r>
              <a:rPr lang="ru-RU" dirty="0"/>
              <a:t> </a:t>
            </a:r>
            <a:r>
              <a:rPr lang="ru-RU" dirty="0" err="1"/>
              <a:t>глутатіон</a:t>
            </a:r>
            <a:r>
              <a:rPr lang="ru-RU" dirty="0"/>
              <a:t> (Г-</a:t>
            </a:r>
            <a:r>
              <a:rPr lang="en-US" dirty="0"/>
              <a:t>S</a:t>
            </a:r>
            <a:r>
              <a:rPr lang="ru-RU" dirty="0"/>
              <a:t>Н),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виступає</a:t>
            </a:r>
            <a:r>
              <a:rPr lang="ru-RU" dirty="0"/>
              <a:t> як </a:t>
            </a:r>
            <a:r>
              <a:rPr lang="ru-RU" dirty="0" err="1"/>
              <a:t>водорозчинний</a:t>
            </a:r>
            <a:r>
              <a:rPr lang="ru-RU" dirty="0"/>
              <a:t> антиоксидант.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відновленої</a:t>
            </a:r>
            <a:r>
              <a:rPr lang="ru-RU" dirty="0"/>
              <a:t> </a:t>
            </a:r>
            <a:r>
              <a:rPr lang="en-US" dirty="0"/>
              <a:t>S</a:t>
            </a:r>
            <a:r>
              <a:rPr lang="ru-RU" dirty="0" err="1"/>
              <a:t>Н-групи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функціональних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трипептид</a:t>
            </a:r>
            <a:r>
              <a:rPr lang="ru-RU" dirty="0"/>
              <a:t> </a:t>
            </a:r>
            <a:r>
              <a:rPr lang="ru-RU" dirty="0" err="1"/>
              <a:t>здатний</a:t>
            </a:r>
            <a:r>
              <a:rPr lang="ru-RU" dirty="0"/>
              <a:t> </a:t>
            </a:r>
            <a:r>
              <a:rPr lang="ru-RU" dirty="0" err="1"/>
              <a:t>зв'язувати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транспорт</a:t>
            </a:r>
            <a:r>
              <a:rPr lang="en-US" dirty="0"/>
              <a:t>e</a:t>
            </a:r>
            <a:r>
              <a:rPr lang="ru-RU" dirty="0" err="1"/>
              <a:t>вати</a:t>
            </a:r>
            <a:r>
              <a:rPr lang="ru-RU" dirty="0"/>
              <a:t> </a:t>
            </a:r>
            <a:r>
              <a:rPr lang="ru-RU" dirty="0" err="1"/>
              <a:t>важкі</a:t>
            </a:r>
            <a:r>
              <a:rPr lang="ru-RU" dirty="0"/>
              <a:t> метали. Тому </a:t>
            </a:r>
            <a:r>
              <a:rPr lang="ru-RU" dirty="0" err="1"/>
              <a:t>внутрішньоклітинний</a:t>
            </a:r>
            <a:r>
              <a:rPr lang="ru-RU" dirty="0"/>
              <a:t> фонд Г-</a:t>
            </a:r>
            <a:r>
              <a:rPr lang="en-US" dirty="0"/>
              <a:t>S</a:t>
            </a:r>
            <a:r>
              <a:rPr lang="ru-RU" dirty="0"/>
              <a:t>Н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важливим</a:t>
            </a:r>
            <a:r>
              <a:rPr lang="ru-RU" dirty="0"/>
              <a:t> фактором у </a:t>
            </a:r>
            <a:r>
              <a:rPr lang="ru-RU" dirty="0" err="1"/>
              <a:t>процесах</a:t>
            </a:r>
            <a:r>
              <a:rPr lang="ru-RU" dirty="0"/>
              <a:t> </a:t>
            </a:r>
            <a:r>
              <a:rPr lang="ru-RU" dirty="0" err="1"/>
              <a:t>біотрансформації</a:t>
            </a:r>
            <a:r>
              <a:rPr lang="ru-RU" dirty="0"/>
              <a:t>, транспорту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виведені</a:t>
            </a:r>
            <a:r>
              <a:rPr lang="ru-RU" dirty="0"/>
              <a:t>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тканин. </a:t>
            </a:r>
          </a:p>
          <a:p>
            <a:r>
              <a:rPr lang="ru-RU" dirty="0"/>
              <a:t>У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виведення</a:t>
            </a:r>
            <a:r>
              <a:rPr lang="ru-RU" dirty="0"/>
              <a:t> </a:t>
            </a:r>
            <a:r>
              <a:rPr lang="ru-RU" dirty="0" err="1"/>
              <a:t>іонів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нерівномірно</a:t>
            </a:r>
            <a:r>
              <a:rPr lang="ru-RU" dirty="0"/>
              <a:t>, </a:t>
            </a:r>
            <a:r>
              <a:rPr lang="ru-RU" dirty="0" err="1"/>
              <a:t>багатофазно</a:t>
            </a:r>
            <a:r>
              <a:rPr lang="ru-RU" dirty="0"/>
              <a:t>, </a:t>
            </a:r>
            <a:r>
              <a:rPr lang="ru-RU" dirty="0" err="1"/>
              <a:t>причому</a:t>
            </a:r>
            <a:r>
              <a:rPr lang="ru-RU" dirty="0"/>
              <a:t> </a:t>
            </a:r>
            <a:r>
              <a:rPr lang="ru-RU" dirty="0" err="1"/>
              <a:t>кожна</a:t>
            </a:r>
            <a:r>
              <a:rPr lang="ru-RU" dirty="0"/>
              <a:t> фаза </a:t>
            </a:r>
            <a:r>
              <a:rPr lang="ru-RU" dirty="0" err="1"/>
              <a:t>має</a:t>
            </a:r>
            <a:r>
              <a:rPr lang="ru-RU" dirty="0"/>
              <a:t> свою </a:t>
            </a:r>
            <a:r>
              <a:rPr lang="ru-RU" dirty="0" err="1"/>
              <a:t>експоненціальну</a:t>
            </a:r>
            <a:r>
              <a:rPr lang="ru-RU" dirty="0"/>
              <a:t> </a:t>
            </a:r>
            <a:r>
              <a:rPr lang="ru-RU" dirty="0" err="1"/>
              <a:t>криву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велика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вдихуваних</a:t>
            </a:r>
            <a:r>
              <a:rPr lang="ru-RU" dirty="0"/>
              <a:t> </a:t>
            </a:r>
            <a:r>
              <a:rPr lang="ru-RU" dirty="0" err="1"/>
              <a:t>парів</a:t>
            </a:r>
            <a:r>
              <a:rPr lang="ru-RU" dirty="0"/>
              <a:t> </a:t>
            </a:r>
            <a:r>
              <a:rPr lang="ru-RU" dirty="0" err="1"/>
              <a:t>ртуті</a:t>
            </a:r>
            <a:r>
              <a:rPr lang="ru-RU" dirty="0"/>
              <a:t> </a:t>
            </a:r>
            <a:r>
              <a:rPr lang="ru-RU" dirty="0" err="1"/>
              <a:t>видаляється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нирками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годин,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видалення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залишкових</a:t>
            </a:r>
            <a:r>
              <a:rPr lang="ru-RU" dirty="0"/>
              <a:t> </a:t>
            </a:r>
            <a:r>
              <a:rPr lang="ru-RU" dirty="0" err="1"/>
              <a:t>кількостей</a:t>
            </a:r>
            <a:r>
              <a:rPr lang="ru-RU" dirty="0"/>
              <a:t> </a:t>
            </a:r>
            <a:r>
              <a:rPr lang="ru-RU" dirty="0" err="1"/>
              <a:t>затягується</a:t>
            </a:r>
            <a:r>
              <a:rPr lang="ru-RU" dirty="0"/>
              <a:t> на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; </a:t>
            </a:r>
            <a:r>
              <a:rPr lang="ru-RU" dirty="0" err="1"/>
              <a:t>виділення</a:t>
            </a:r>
            <a:r>
              <a:rPr lang="ru-RU" dirty="0"/>
              <a:t> </a:t>
            </a:r>
            <a:r>
              <a:rPr lang="ru-RU" dirty="0" err="1"/>
              <a:t>залишкових</a:t>
            </a:r>
            <a:r>
              <a:rPr lang="ru-RU" dirty="0"/>
              <a:t> </a:t>
            </a:r>
            <a:r>
              <a:rPr lang="ru-RU" dirty="0" err="1"/>
              <a:t>кількостей</a:t>
            </a:r>
            <a:r>
              <a:rPr lang="ru-RU" dirty="0"/>
              <a:t> цинку </a:t>
            </a:r>
            <a:r>
              <a:rPr lang="ru-RU" dirty="0" err="1"/>
              <a:t>триває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150 </a:t>
            </a:r>
            <a:r>
              <a:rPr lang="ru-RU" dirty="0" err="1"/>
              <a:t>діб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12845"/>
            <a:ext cx="84969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2. Характеристика </a:t>
            </a:r>
            <a:r>
              <a:rPr lang="ru-RU" b="1" dirty="0" err="1"/>
              <a:t>отруєнь</a:t>
            </a:r>
            <a:r>
              <a:rPr lang="ru-RU" b="1" dirty="0"/>
              <a:t> </a:t>
            </a:r>
            <a:r>
              <a:rPr lang="ru-RU" b="1" dirty="0" err="1"/>
              <a:t>важкими</a:t>
            </a:r>
            <a:r>
              <a:rPr lang="ru-RU" b="1" dirty="0"/>
              <a:t> </a:t>
            </a:r>
            <a:r>
              <a:rPr lang="ru-RU" b="1" dirty="0" err="1"/>
              <a:t>металами</a:t>
            </a:r>
            <a:r>
              <a:rPr lang="ru-RU" b="1" dirty="0"/>
              <a:t> </a:t>
            </a:r>
          </a:p>
          <a:p>
            <a:r>
              <a:rPr lang="ru-RU" dirty="0" err="1"/>
              <a:t>Гострі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 </a:t>
            </a:r>
            <a:r>
              <a:rPr lang="ru-RU" dirty="0" err="1"/>
              <a:t>важкими</a:t>
            </a:r>
            <a:r>
              <a:rPr lang="ru-RU" dirty="0"/>
              <a:t> </a:t>
            </a:r>
            <a:r>
              <a:rPr lang="ru-RU" dirty="0" err="1"/>
              <a:t>металами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виникати</a:t>
            </a:r>
            <a:r>
              <a:rPr lang="ru-RU" dirty="0"/>
              <a:t> при </a:t>
            </a:r>
            <a:r>
              <a:rPr lang="ru-RU" dirty="0" err="1"/>
              <a:t>аварійних</a:t>
            </a:r>
            <a:r>
              <a:rPr lang="ru-RU" dirty="0"/>
              <a:t> </a:t>
            </a:r>
            <a:r>
              <a:rPr lang="ru-RU" dirty="0" err="1"/>
              <a:t>ситуаціях</a:t>
            </a:r>
            <a:r>
              <a:rPr lang="ru-RU" dirty="0"/>
              <a:t>, </a:t>
            </a:r>
            <a:r>
              <a:rPr lang="ru-RU" dirty="0" err="1"/>
              <a:t>нещасних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на </a:t>
            </a:r>
            <a:r>
              <a:rPr lang="ru-RU" dirty="0" err="1"/>
              <a:t>виробництві</a:t>
            </a:r>
            <a:r>
              <a:rPr lang="ru-RU" dirty="0"/>
              <a:t> та в </a:t>
            </a:r>
            <a:r>
              <a:rPr lang="ru-RU" dirty="0" err="1"/>
              <a:t>побуті</a:t>
            </a:r>
            <a:r>
              <a:rPr lang="ru-RU" dirty="0"/>
              <a:t> (</a:t>
            </a:r>
            <a:r>
              <a:rPr lang="ru-RU" dirty="0" err="1"/>
              <a:t>випадкові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). Статистика МОЗ </a:t>
            </a:r>
            <a:r>
              <a:rPr lang="ru-RU" dirty="0" err="1"/>
              <a:t>свідчить</a:t>
            </a:r>
            <a:r>
              <a:rPr lang="ru-RU" dirty="0"/>
              <a:t> про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гострих</a:t>
            </a:r>
            <a:r>
              <a:rPr lang="ru-RU" dirty="0"/>
              <a:t> </a:t>
            </a:r>
            <a:r>
              <a:rPr lang="ru-RU" dirty="0" err="1"/>
              <a:t>отруєнь</a:t>
            </a:r>
            <a:r>
              <a:rPr lang="ru-RU" dirty="0"/>
              <a:t> </a:t>
            </a:r>
            <a:r>
              <a:rPr lang="ru-RU" dirty="0" err="1"/>
              <a:t>отрутами</a:t>
            </a:r>
            <a:r>
              <a:rPr lang="ru-RU" dirty="0"/>
              <a:t>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смертельним</a:t>
            </a:r>
            <a:r>
              <a:rPr lang="ru-RU" dirty="0"/>
              <a:t> </a:t>
            </a:r>
            <a:r>
              <a:rPr lang="ru-RU" dirty="0" err="1"/>
              <a:t>кінцем</a:t>
            </a:r>
            <a:r>
              <a:rPr lang="ru-RU" dirty="0"/>
              <a:t>, число </a:t>
            </a:r>
            <a:r>
              <a:rPr lang="ru-RU" dirty="0" err="1"/>
              <a:t>яких</a:t>
            </a:r>
            <a:r>
              <a:rPr lang="ru-RU" dirty="0"/>
              <a:t> при </a:t>
            </a:r>
            <a:r>
              <a:rPr lang="ru-RU" dirty="0" err="1"/>
              <a:t>інтоксикації</a:t>
            </a:r>
            <a:r>
              <a:rPr lang="ru-RU" dirty="0"/>
              <a:t> </a:t>
            </a:r>
            <a:r>
              <a:rPr lang="ru-RU" dirty="0" err="1"/>
              <a:t>розглянутими</a:t>
            </a:r>
            <a:r>
              <a:rPr lang="ru-RU" dirty="0"/>
              <a:t> </a:t>
            </a:r>
            <a:r>
              <a:rPr lang="ru-RU" dirty="0" err="1"/>
              <a:t>токсикантами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досягати</a:t>
            </a:r>
            <a:r>
              <a:rPr lang="ru-RU" dirty="0"/>
              <a:t> 20-25% </a:t>
            </a:r>
            <a:r>
              <a:rPr lang="ru-RU" dirty="0" err="1"/>
              <a:t>загального</a:t>
            </a:r>
            <a:r>
              <a:rPr lang="ru-RU" dirty="0"/>
              <a:t> числа </a:t>
            </a:r>
            <a:r>
              <a:rPr lang="ru-RU" dirty="0" err="1"/>
              <a:t>отруєнь</a:t>
            </a:r>
            <a:r>
              <a:rPr lang="ru-RU" dirty="0"/>
              <a:t> ОР. </a:t>
            </a:r>
            <a:r>
              <a:rPr lang="ru-RU" dirty="0" err="1"/>
              <a:t>Найбільш</a:t>
            </a:r>
            <a:r>
              <a:rPr lang="ru-RU" dirty="0"/>
              <a:t> частим шляхом </a:t>
            </a:r>
            <a:r>
              <a:rPr lang="ru-RU" dirty="0" err="1"/>
              <a:t>проникнення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виду отрут в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 </a:t>
            </a:r>
            <a:r>
              <a:rPr lang="ru-RU" dirty="0" err="1"/>
              <a:t>пероральний</a:t>
            </a:r>
            <a:r>
              <a:rPr lang="ru-RU" dirty="0"/>
              <a:t>. У 97% </a:t>
            </a:r>
            <a:r>
              <a:rPr lang="ru-RU" dirty="0" err="1"/>
              <a:t>хворих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надходять</a:t>
            </a:r>
            <a:r>
              <a:rPr lang="ru-RU" dirty="0"/>
              <a:t> в </a:t>
            </a:r>
            <a:r>
              <a:rPr lang="ru-RU" dirty="0" err="1"/>
              <a:t>клініку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гострими</a:t>
            </a:r>
            <a:r>
              <a:rPr lang="ru-RU" dirty="0"/>
              <a:t> </a:t>
            </a:r>
            <a:r>
              <a:rPr lang="ru-RU" dirty="0" err="1"/>
              <a:t>отруєннями</a:t>
            </a:r>
            <a:r>
              <a:rPr lang="ru-RU" dirty="0"/>
              <a:t>, </a:t>
            </a:r>
            <a:r>
              <a:rPr lang="ru-RU" dirty="0" err="1"/>
              <a:t>ураження</a:t>
            </a:r>
            <a:r>
              <a:rPr lang="ru-RU" dirty="0"/>
              <a:t> </a:t>
            </a:r>
            <a:r>
              <a:rPr lang="ru-RU" dirty="0" err="1"/>
              <a:t>шлунково-кишкового</a:t>
            </a:r>
            <a:r>
              <a:rPr lang="ru-RU" dirty="0"/>
              <a:t> тракту, </a:t>
            </a:r>
            <a:r>
              <a:rPr lang="ru-RU" dirty="0" err="1"/>
              <a:t>обумовлене</a:t>
            </a:r>
            <a:r>
              <a:rPr lang="ru-RU" dirty="0"/>
              <a:t> </a:t>
            </a:r>
            <a:r>
              <a:rPr lang="ru-RU" dirty="0" err="1"/>
              <a:t>головним</a:t>
            </a:r>
            <a:r>
              <a:rPr lang="ru-RU" dirty="0"/>
              <a:t> чином </a:t>
            </a:r>
            <a:r>
              <a:rPr lang="ru-RU" dirty="0" err="1"/>
              <a:t>прижигающою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іонізованих</a:t>
            </a:r>
            <a:r>
              <a:rPr lang="ru-RU" dirty="0"/>
              <a:t> форм </a:t>
            </a:r>
            <a:r>
              <a:rPr lang="ru-RU" dirty="0" err="1"/>
              <a:t>токсиканту</a:t>
            </a:r>
            <a:r>
              <a:rPr lang="ru-RU" dirty="0"/>
              <a:t>. </a:t>
            </a:r>
            <a:r>
              <a:rPr lang="ru-RU" dirty="0" err="1"/>
              <a:t>Спільними</a:t>
            </a:r>
            <a:r>
              <a:rPr lang="ru-RU" dirty="0"/>
              <a:t> симптомами </a:t>
            </a:r>
            <a:r>
              <a:rPr lang="ru-RU" dirty="0" err="1"/>
              <a:t>отруєння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, як </a:t>
            </a:r>
            <a:r>
              <a:rPr lang="ru-RU" dirty="0" err="1"/>
              <a:t>біль</a:t>
            </a:r>
            <a:r>
              <a:rPr lang="ru-RU" dirty="0"/>
              <a:t> при </a:t>
            </a:r>
            <a:r>
              <a:rPr lang="ru-RU" dirty="0" err="1"/>
              <a:t>ковтанні</a:t>
            </a:r>
            <a:r>
              <a:rPr lang="ru-RU" dirty="0"/>
              <a:t>, </a:t>
            </a:r>
            <a:r>
              <a:rPr lang="ru-RU" dirty="0" err="1"/>
              <a:t>нудота</a:t>
            </a:r>
            <a:r>
              <a:rPr lang="ru-RU" dirty="0"/>
              <a:t>, </a:t>
            </a:r>
            <a:r>
              <a:rPr lang="ru-RU" dirty="0" err="1"/>
              <a:t>блювання</a:t>
            </a:r>
            <a:r>
              <a:rPr lang="ru-RU" dirty="0"/>
              <a:t>, </a:t>
            </a:r>
            <a:r>
              <a:rPr lang="ru-RU" dirty="0" err="1"/>
              <a:t>металевий</a:t>
            </a:r>
            <a:r>
              <a:rPr lang="ru-RU" dirty="0"/>
              <a:t> смак у </a:t>
            </a:r>
            <a:r>
              <a:rPr lang="ru-RU" dirty="0" err="1"/>
              <a:t>роті</a:t>
            </a:r>
            <a:r>
              <a:rPr lang="ru-RU" dirty="0"/>
              <a:t>. У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у</a:t>
            </a:r>
            <a:r>
              <a:rPr lang="ru-RU" dirty="0"/>
              <a:t> </a:t>
            </a:r>
            <a:r>
              <a:rPr lang="ru-RU" dirty="0" err="1"/>
              <a:t>постраждалих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в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години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стравохідно-шлункові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кишкові</a:t>
            </a:r>
            <a:r>
              <a:rPr lang="ru-RU" dirty="0"/>
              <a:t> </a:t>
            </a:r>
            <a:r>
              <a:rPr lang="ru-RU" dirty="0" err="1"/>
              <a:t>кровотечі</a:t>
            </a:r>
            <a:r>
              <a:rPr lang="ru-RU" dirty="0"/>
              <a:t>,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артеріального</a:t>
            </a:r>
            <a:r>
              <a:rPr lang="ru-RU" dirty="0"/>
              <a:t> </a:t>
            </a:r>
            <a:r>
              <a:rPr lang="ru-RU" dirty="0" err="1"/>
              <a:t>кров'яного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. </a:t>
            </a:r>
            <a:r>
              <a:rPr lang="ru-RU" dirty="0" err="1"/>
              <a:t>Нудота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блювання</a:t>
            </a:r>
            <a:r>
              <a:rPr lang="ru-RU" dirty="0"/>
              <a:t>, </a:t>
            </a:r>
            <a:r>
              <a:rPr lang="ru-RU" dirty="0" err="1"/>
              <a:t>опік</a:t>
            </a:r>
            <a:r>
              <a:rPr lang="ru-RU" dirty="0"/>
              <a:t> </a:t>
            </a:r>
            <a:r>
              <a:rPr lang="ru-RU" dirty="0" err="1"/>
              <a:t>слизових</a:t>
            </a:r>
            <a:r>
              <a:rPr lang="ru-RU" dirty="0"/>
              <a:t> </a:t>
            </a:r>
            <a:r>
              <a:rPr lang="ru-RU" dirty="0" err="1"/>
              <a:t>оболонок</a:t>
            </a:r>
            <a:r>
              <a:rPr lang="ru-RU" dirty="0"/>
              <a:t> травного тракту -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часті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гострих</a:t>
            </a:r>
            <a:r>
              <a:rPr lang="ru-RU" dirty="0"/>
              <a:t> </a:t>
            </a:r>
            <a:r>
              <a:rPr lang="ru-RU" dirty="0" err="1"/>
              <a:t>отруєнь</a:t>
            </a:r>
            <a:r>
              <a:rPr lang="ru-RU" dirty="0"/>
              <a:t> </a:t>
            </a:r>
            <a:r>
              <a:rPr lang="ru-RU" dirty="0" err="1"/>
              <a:t>сполуками</a:t>
            </a:r>
            <a:r>
              <a:rPr lang="ru-RU" dirty="0"/>
              <a:t> </a:t>
            </a:r>
            <a:r>
              <a:rPr lang="ru-RU" dirty="0" err="1"/>
              <a:t>ртуті</a:t>
            </a:r>
            <a:r>
              <a:rPr lang="ru-RU" dirty="0"/>
              <a:t>, </a:t>
            </a:r>
            <a:r>
              <a:rPr lang="ru-RU" dirty="0" err="1"/>
              <a:t>міді</a:t>
            </a:r>
            <a:r>
              <a:rPr lang="ru-RU" dirty="0"/>
              <a:t>, хрому, </a:t>
            </a:r>
            <a:r>
              <a:rPr lang="ru-RU" dirty="0" err="1"/>
              <a:t>миш'яку</a:t>
            </a:r>
            <a:r>
              <a:rPr lang="ru-RU" dirty="0"/>
              <a:t>. Для </a:t>
            </a:r>
            <a:r>
              <a:rPr lang="ru-RU" dirty="0" err="1"/>
              <a:t>більшості</a:t>
            </a:r>
            <a:r>
              <a:rPr lang="ru-RU" dirty="0"/>
              <a:t> отрут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, особливо для </a:t>
            </a:r>
            <a:r>
              <a:rPr lang="ru-RU" dirty="0" err="1"/>
              <a:t>міді</a:t>
            </a:r>
            <a:r>
              <a:rPr lang="ru-RU" dirty="0"/>
              <a:t>, </a:t>
            </a:r>
            <a:r>
              <a:rPr lang="ru-RU" dirty="0" err="1"/>
              <a:t>свинцю</a:t>
            </a:r>
            <a:r>
              <a:rPr lang="ru-RU" dirty="0"/>
              <a:t>, </a:t>
            </a:r>
            <a:r>
              <a:rPr lang="ru-RU" dirty="0" err="1"/>
              <a:t>характерний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гемолітичної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гіпохромної</a:t>
            </a:r>
            <a:r>
              <a:rPr lang="ru-RU" dirty="0"/>
              <a:t> </a:t>
            </a:r>
            <a:r>
              <a:rPr lang="ru-RU" dirty="0" err="1"/>
              <a:t>анемії</a:t>
            </a:r>
            <a:r>
              <a:rPr lang="ru-RU" dirty="0"/>
              <a:t> (</a:t>
            </a:r>
            <a:r>
              <a:rPr lang="ru-RU" dirty="0" err="1"/>
              <a:t>зміни</a:t>
            </a:r>
            <a:r>
              <a:rPr lang="ru-RU" dirty="0"/>
              <a:t> складу </a:t>
            </a:r>
            <a:r>
              <a:rPr lang="ru-RU" dirty="0" err="1"/>
              <a:t>крові</a:t>
            </a:r>
            <a:r>
              <a:rPr lang="ru-RU" dirty="0"/>
              <a:t>). Токсична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миш'яку</a:t>
            </a:r>
            <a:r>
              <a:rPr lang="ru-RU" dirty="0"/>
              <a:t>, особливо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органічних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, </a:t>
            </a:r>
            <a:r>
              <a:rPr lang="ru-RU" dirty="0" err="1"/>
              <a:t>проявляється</a:t>
            </a:r>
            <a:r>
              <a:rPr lang="ru-RU" dirty="0"/>
              <a:t> в </a:t>
            </a:r>
            <a:r>
              <a:rPr lang="ru-RU" dirty="0" err="1"/>
              <a:t>широкій</a:t>
            </a:r>
            <a:r>
              <a:rPr lang="ru-RU" dirty="0"/>
              <a:t> </a:t>
            </a:r>
            <a:r>
              <a:rPr lang="ru-RU" dirty="0" err="1"/>
              <a:t>гамі</a:t>
            </a:r>
            <a:r>
              <a:rPr lang="ru-RU" dirty="0"/>
              <a:t> </a:t>
            </a:r>
            <a:r>
              <a:rPr lang="ru-RU" dirty="0" err="1"/>
              <a:t>психоневрологічних</a:t>
            </a:r>
            <a:r>
              <a:rPr lang="ru-RU" dirty="0"/>
              <a:t> </a:t>
            </a:r>
            <a:r>
              <a:rPr lang="ru-RU" dirty="0" err="1"/>
              <a:t>симптомів</a:t>
            </a:r>
            <a:r>
              <a:rPr lang="ru-RU" dirty="0"/>
              <a:t>, аж до </a:t>
            </a:r>
            <a:r>
              <a:rPr lang="ru-RU" dirty="0" err="1"/>
              <a:t>токсичної</a:t>
            </a:r>
            <a:r>
              <a:rPr lang="ru-RU" dirty="0"/>
              <a:t> </a:t>
            </a:r>
            <a:r>
              <a:rPr lang="ru-RU" dirty="0" err="1"/>
              <a:t>енцефалопатії</a:t>
            </a:r>
            <a:r>
              <a:rPr lang="ru-RU" dirty="0"/>
              <a:t> (</a:t>
            </a:r>
            <a:r>
              <a:rPr lang="ru-RU" dirty="0" err="1"/>
              <a:t>ураження</a:t>
            </a:r>
            <a:r>
              <a:rPr lang="ru-RU" dirty="0"/>
              <a:t> </a:t>
            </a:r>
            <a:r>
              <a:rPr lang="ru-RU" dirty="0" err="1"/>
              <a:t>мозку</a:t>
            </a:r>
            <a:r>
              <a:rPr lang="ru-RU" dirty="0"/>
              <a:t>).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20688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Отруєння</a:t>
            </a:r>
            <a:r>
              <a:rPr lang="ru-RU" b="1" dirty="0"/>
              <a:t> </a:t>
            </a:r>
            <a:r>
              <a:rPr lang="ru-RU" b="1" dirty="0" err="1"/>
              <a:t>кадмієм</a:t>
            </a:r>
            <a:r>
              <a:rPr lang="ru-RU" b="1" dirty="0"/>
              <a:t>. </a:t>
            </a:r>
            <a:endParaRPr lang="ru-RU" b="1" dirty="0" smtClean="0"/>
          </a:p>
          <a:p>
            <a:endParaRPr lang="ru-RU" b="1" dirty="0"/>
          </a:p>
          <a:p>
            <a:r>
              <a:rPr lang="ru-RU" dirty="0" smtClean="0"/>
              <a:t>При </a:t>
            </a:r>
            <a:r>
              <a:rPr lang="ru-RU" dirty="0" err="1"/>
              <a:t>отруєнні</a:t>
            </a:r>
            <a:r>
              <a:rPr lang="ru-RU" dirty="0"/>
              <a:t> </a:t>
            </a:r>
            <a:r>
              <a:rPr lang="ru-RU" dirty="0" err="1"/>
              <a:t>кадмієм</a:t>
            </a:r>
            <a:r>
              <a:rPr lang="ru-RU" dirty="0"/>
              <a:t> </a:t>
            </a:r>
            <a:r>
              <a:rPr lang="ru-RU" dirty="0" err="1"/>
              <a:t>характерні</a:t>
            </a:r>
            <a:r>
              <a:rPr lang="ru-RU" dirty="0"/>
              <a:t> </a:t>
            </a:r>
            <a:r>
              <a:rPr lang="ru-RU" dirty="0" err="1"/>
              <a:t>підвищена</a:t>
            </a:r>
            <a:r>
              <a:rPr lang="ru-RU" dirty="0"/>
              <a:t> </a:t>
            </a:r>
            <a:r>
              <a:rPr lang="ru-RU" dirty="0" err="1"/>
              <a:t>збудливість</a:t>
            </a:r>
            <a:r>
              <a:rPr lang="ru-RU" dirty="0"/>
              <a:t>, </a:t>
            </a:r>
            <a:r>
              <a:rPr lang="ru-RU" dirty="0" err="1"/>
              <a:t>дратівливість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пригнічення</a:t>
            </a:r>
            <a:r>
              <a:rPr lang="ru-RU" dirty="0"/>
              <a:t>, </a:t>
            </a:r>
            <a:r>
              <a:rPr lang="ru-RU" dirty="0" err="1"/>
              <a:t>безсоння</a:t>
            </a:r>
            <a:r>
              <a:rPr lang="ru-RU" dirty="0"/>
              <a:t>, </a:t>
            </a:r>
            <a:r>
              <a:rPr lang="ru-RU" dirty="0" err="1"/>
              <a:t>головна</a:t>
            </a:r>
            <a:r>
              <a:rPr lang="ru-RU" dirty="0"/>
              <a:t> </a:t>
            </a:r>
            <a:r>
              <a:rPr lang="ru-RU" dirty="0" err="1"/>
              <a:t>біль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запаморочення</a:t>
            </a:r>
            <a:r>
              <a:rPr lang="ru-RU" dirty="0"/>
              <a:t>. </a:t>
            </a:r>
            <a:r>
              <a:rPr lang="ru-RU" dirty="0" err="1"/>
              <a:t>Гостре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 </a:t>
            </a:r>
            <a:r>
              <a:rPr lang="ru-RU" dirty="0" err="1"/>
              <a:t>кадмієм</a:t>
            </a:r>
            <a:r>
              <a:rPr lang="ru-RU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блювоти</a:t>
            </a:r>
            <a:r>
              <a:rPr lang="ru-RU" dirty="0"/>
              <a:t>, спазм кишечника;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виникнути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питної</a:t>
            </a:r>
            <a:r>
              <a:rPr lang="ru-RU" dirty="0"/>
              <a:t> води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, особливо </a:t>
            </a:r>
            <a:r>
              <a:rPr lang="ru-RU" dirty="0" err="1"/>
              <a:t>кислих</a:t>
            </a:r>
            <a:r>
              <a:rPr lang="ru-RU" dirty="0"/>
              <a:t>, </a:t>
            </a:r>
            <a:r>
              <a:rPr lang="ru-RU" dirty="0" err="1"/>
              <a:t>рідин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контактували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кадмієм</a:t>
            </a:r>
            <a:r>
              <a:rPr lang="ru-RU" dirty="0"/>
              <a:t> - </a:t>
            </a:r>
            <a:r>
              <a:rPr lang="ru-RU" dirty="0" err="1"/>
              <a:t>сполуками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містяться</a:t>
            </a:r>
            <a:r>
              <a:rPr lang="ru-RU" dirty="0"/>
              <a:t> у </a:t>
            </a:r>
            <a:r>
              <a:rPr lang="ru-RU" dirty="0" err="1"/>
              <a:t>водопровідних</a:t>
            </a:r>
            <a:r>
              <a:rPr lang="ru-RU" dirty="0"/>
              <a:t> трубах, машинах </a:t>
            </a:r>
            <a:r>
              <a:rPr lang="ru-RU" dirty="0" err="1"/>
              <a:t>або</a:t>
            </a:r>
            <a:r>
              <a:rPr lang="ru-RU" dirty="0"/>
              <a:t> в </a:t>
            </a:r>
            <a:r>
              <a:rPr lang="ru-RU" dirty="0" err="1"/>
              <a:t>глазурованій</a:t>
            </a:r>
            <a:r>
              <a:rPr lang="ru-RU" dirty="0"/>
              <a:t> </a:t>
            </a:r>
            <a:r>
              <a:rPr lang="ru-RU" dirty="0" err="1"/>
              <a:t>кадмієм</a:t>
            </a:r>
            <a:r>
              <a:rPr lang="ru-RU" dirty="0"/>
              <a:t> </a:t>
            </a:r>
            <a:r>
              <a:rPr lang="ru-RU" dirty="0" err="1"/>
              <a:t>посуді</a:t>
            </a:r>
            <a:r>
              <a:rPr lang="ru-RU" dirty="0"/>
              <a:t>. </a:t>
            </a:r>
          </a:p>
          <a:p>
            <a:r>
              <a:rPr lang="ru-RU" dirty="0" err="1"/>
              <a:t>Потрапивши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їжею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, </a:t>
            </a:r>
            <a:r>
              <a:rPr lang="ru-RU" dirty="0" err="1"/>
              <a:t>кадмій</a:t>
            </a:r>
            <a:r>
              <a:rPr lang="ru-RU" dirty="0"/>
              <a:t> </a:t>
            </a:r>
            <a:r>
              <a:rPr lang="ru-RU" dirty="0" err="1"/>
              <a:t>транспортується</a:t>
            </a:r>
            <a:r>
              <a:rPr lang="ru-RU" dirty="0"/>
              <a:t> </a:t>
            </a:r>
            <a:r>
              <a:rPr lang="ru-RU" dirty="0" err="1"/>
              <a:t>кров'ю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, де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зв'язується</a:t>
            </a:r>
            <a:r>
              <a:rPr lang="ru-RU" dirty="0"/>
              <a:t> </a:t>
            </a:r>
            <a:r>
              <a:rPr lang="ru-RU" dirty="0" err="1"/>
              <a:t>глутатіоном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гемоглобіном</a:t>
            </a:r>
            <a:r>
              <a:rPr lang="ru-RU" dirty="0"/>
              <a:t> </a:t>
            </a:r>
            <a:r>
              <a:rPr lang="ru-RU" dirty="0" err="1"/>
              <a:t>еритроцитів</a:t>
            </a:r>
            <a:r>
              <a:rPr lang="ru-RU" dirty="0"/>
              <a:t>. Кров </a:t>
            </a:r>
            <a:r>
              <a:rPr lang="ru-RU" dirty="0" err="1"/>
              <a:t>курців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в </a:t>
            </a:r>
            <a:r>
              <a:rPr lang="ru-RU" dirty="0" err="1"/>
              <a:t>сім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кадмію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у некурящих. </a:t>
            </a:r>
            <a:r>
              <a:rPr lang="ru-RU" dirty="0" err="1"/>
              <a:t>Хронічне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 </a:t>
            </a:r>
            <a:r>
              <a:rPr lang="ru-RU" dirty="0" err="1"/>
              <a:t>кадмієм</a:t>
            </a:r>
            <a:r>
              <a:rPr lang="ru-RU" dirty="0"/>
              <a:t> </a:t>
            </a:r>
            <a:r>
              <a:rPr lang="ru-RU" dirty="0" err="1"/>
              <a:t>руйнує</a:t>
            </a:r>
            <a:r>
              <a:rPr lang="ru-RU" dirty="0"/>
              <a:t> </a:t>
            </a:r>
            <a:r>
              <a:rPr lang="ru-RU" dirty="0" err="1"/>
              <a:t>печінку</a:t>
            </a:r>
            <a:r>
              <a:rPr lang="ru-RU" dirty="0"/>
              <a:t>,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нирок</a:t>
            </a:r>
            <a:r>
              <a:rPr lang="ru-RU" dirty="0"/>
              <a:t>. Особливо </a:t>
            </a:r>
            <a:r>
              <a:rPr lang="ru-RU" dirty="0" err="1"/>
              <a:t>серйозну</a:t>
            </a:r>
            <a:r>
              <a:rPr lang="ru-RU" dirty="0"/>
              <a:t> форму </a:t>
            </a:r>
            <a:r>
              <a:rPr lang="ru-RU" dirty="0" err="1"/>
              <a:t>кадмієвого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 описали в </a:t>
            </a:r>
            <a:r>
              <a:rPr lang="ru-RU" dirty="0" err="1"/>
              <a:t>Японії</a:t>
            </a:r>
            <a:r>
              <a:rPr lang="ru-RU" dirty="0"/>
              <a:t> як хворобу </a:t>
            </a:r>
            <a:r>
              <a:rPr lang="ru-RU" dirty="0" err="1"/>
              <a:t>ітаї-ітаї</a:t>
            </a:r>
            <a:r>
              <a:rPr lang="ru-RU" dirty="0"/>
              <a:t> (</a:t>
            </a:r>
            <a:r>
              <a:rPr lang="ru-RU" dirty="0" err="1"/>
              <a:t>японський</a:t>
            </a:r>
            <a:r>
              <a:rPr lang="ru-RU" dirty="0"/>
              <a:t> </a:t>
            </a:r>
            <a:r>
              <a:rPr lang="ru-RU" dirty="0" err="1"/>
              <a:t>еквівалент</a:t>
            </a:r>
            <a:r>
              <a:rPr lang="ru-RU" dirty="0"/>
              <a:t> </a:t>
            </a:r>
            <a:r>
              <a:rPr lang="ru-RU" dirty="0" err="1"/>
              <a:t>російського</a:t>
            </a:r>
            <a:r>
              <a:rPr lang="ru-RU" dirty="0"/>
              <a:t> </a:t>
            </a:r>
            <a:r>
              <a:rPr lang="ru-RU" dirty="0" err="1"/>
              <a:t>вислову</a:t>
            </a:r>
            <a:r>
              <a:rPr lang="ru-RU" dirty="0"/>
              <a:t> «ох-ох»). </a:t>
            </a:r>
            <a:r>
              <a:rPr lang="ru-RU" dirty="0" err="1"/>
              <a:t>Назва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походить </a:t>
            </a:r>
            <a:r>
              <a:rPr lang="ru-RU" dirty="0" err="1"/>
              <a:t>від</a:t>
            </a:r>
            <a:r>
              <a:rPr lang="ru-RU" dirty="0"/>
              <a:t> болю в </a:t>
            </a:r>
            <a:r>
              <a:rPr lang="ru-RU" dirty="0" err="1"/>
              <a:t>спині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ногах,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супроводжує</a:t>
            </a:r>
            <a:r>
              <a:rPr lang="ru-RU" dirty="0"/>
              <a:t> </a:t>
            </a:r>
            <a:r>
              <a:rPr lang="ru-RU" dirty="0" err="1"/>
              <a:t>декальцифікацію</a:t>
            </a:r>
            <a:r>
              <a:rPr lang="ru-RU" dirty="0"/>
              <a:t> </a:t>
            </a:r>
            <a:r>
              <a:rPr lang="ru-RU" dirty="0" err="1"/>
              <a:t>кісток</a:t>
            </a:r>
            <a:r>
              <a:rPr lang="ru-RU" dirty="0"/>
              <a:t> (</a:t>
            </a:r>
            <a:r>
              <a:rPr lang="ru-RU" dirty="0" err="1"/>
              <a:t>зазвичай</a:t>
            </a:r>
            <a:r>
              <a:rPr lang="ru-RU" dirty="0"/>
              <a:t> у </a:t>
            </a:r>
            <a:r>
              <a:rPr lang="ru-RU" dirty="0" err="1"/>
              <a:t>старих</a:t>
            </a:r>
            <a:r>
              <a:rPr lang="ru-RU" dirty="0"/>
              <a:t> </a:t>
            </a:r>
            <a:r>
              <a:rPr lang="ru-RU" dirty="0" err="1"/>
              <a:t>жінок</a:t>
            </a:r>
            <a:r>
              <a:rPr lang="ru-RU" dirty="0"/>
              <a:t>), яка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ламкості</a:t>
            </a:r>
            <a:r>
              <a:rPr lang="ru-RU" dirty="0"/>
              <a:t> </a:t>
            </a:r>
            <a:r>
              <a:rPr lang="ru-RU" dirty="0" err="1"/>
              <a:t>кісток</a:t>
            </a:r>
            <a:r>
              <a:rPr lang="ru-RU" dirty="0"/>
              <a:t> (</a:t>
            </a:r>
            <a:r>
              <a:rPr lang="ru-RU" dirty="0" err="1"/>
              <a:t>відомий</a:t>
            </a:r>
            <a:r>
              <a:rPr lang="ru-RU" dirty="0"/>
              <a:t> </a:t>
            </a:r>
            <a:r>
              <a:rPr lang="ru-RU" dirty="0" err="1"/>
              <a:t>випадок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72 переломами в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). </a:t>
            </a:r>
            <a:r>
              <a:rPr lang="ru-RU" dirty="0" err="1"/>
              <a:t>Відзначалася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сильна </a:t>
            </a:r>
            <a:r>
              <a:rPr lang="ru-RU" dirty="0" err="1"/>
              <a:t>дисфункція</a:t>
            </a:r>
            <a:r>
              <a:rPr lang="ru-RU" dirty="0"/>
              <a:t> </a:t>
            </a:r>
            <a:r>
              <a:rPr lang="ru-RU" dirty="0" err="1"/>
              <a:t>нирок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протеіноурією</a:t>
            </a:r>
            <a:r>
              <a:rPr lang="ru-RU" dirty="0"/>
              <a:t> (</a:t>
            </a:r>
            <a:r>
              <a:rPr lang="ru-RU" dirty="0" err="1"/>
              <a:t>поява</a:t>
            </a:r>
            <a:r>
              <a:rPr lang="ru-RU" dirty="0"/>
              <a:t> </a:t>
            </a:r>
            <a:r>
              <a:rPr lang="ru-RU" dirty="0" err="1"/>
              <a:t>білка</a:t>
            </a:r>
            <a:r>
              <a:rPr lang="ru-RU" dirty="0"/>
              <a:t> в </a:t>
            </a:r>
            <a:r>
              <a:rPr lang="ru-RU" dirty="0" err="1"/>
              <a:t>сечі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продовжується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контакту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кадмієм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веде</a:t>
            </a:r>
            <a:r>
              <a:rPr lang="ru-RU" dirty="0"/>
              <a:t> до </a:t>
            </a:r>
            <a:r>
              <a:rPr lang="ru-RU" dirty="0" err="1"/>
              <a:t>смерті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76672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</a:t>
            </a:r>
            <a:r>
              <a:rPr lang="ru-RU" dirty="0" err="1"/>
              <a:t>інгаляційних</a:t>
            </a:r>
            <a:r>
              <a:rPr lang="ru-RU" dirty="0"/>
              <a:t> </a:t>
            </a:r>
            <a:r>
              <a:rPr lang="ru-RU" dirty="0" err="1"/>
              <a:t>отруєннях</a:t>
            </a:r>
            <a:r>
              <a:rPr lang="ru-RU" dirty="0"/>
              <a:t>, </a:t>
            </a:r>
            <a:r>
              <a:rPr lang="ru-RU" dirty="0" err="1"/>
              <a:t>викликаних</a:t>
            </a:r>
            <a:r>
              <a:rPr lang="ru-RU" dirty="0"/>
              <a:t> </a:t>
            </a:r>
            <a:r>
              <a:rPr lang="ru-RU" dirty="0" err="1"/>
              <a:t>вдиханням</a:t>
            </a:r>
            <a:r>
              <a:rPr lang="ru-RU" dirty="0"/>
              <a:t> </a:t>
            </a:r>
            <a:r>
              <a:rPr lang="ru-RU" dirty="0" err="1"/>
              <a:t>парів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пилу оксиду </a:t>
            </a:r>
            <a:r>
              <a:rPr lang="ru-RU" dirty="0" err="1"/>
              <a:t>кадмію</a:t>
            </a:r>
            <a:r>
              <a:rPr lang="ru-RU" dirty="0"/>
              <a:t> в </a:t>
            </a:r>
            <a:r>
              <a:rPr lang="ru-RU" dirty="0" err="1"/>
              <a:t>концентрації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1 мг/м3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восьмигодинної</a:t>
            </a:r>
            <a:r>
              <a:rPr lang="ru-RU" dirty="0"/>
              <a:t> </a:t>
            </a:r>
            <a:r>
              <a:rPr lang="ru-RU" dirty="0" err="1"/>
              <a:t>робочої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високих</a:t>
            </a:r>
            <a:r>
              <a:rPr lang="ru-RU" dirty="0"/>
              <a:t> </a:t>
            </a:r>
            <a:r>
              <a:rPr lang="ru-RU" dirty="0" err="1"/>
              <a:t>концентраціях</a:t>
            </a:r>
            <a:r>
              <a:rPr lang="ru-RU" dirty="0"/>
              <a:t> за </a:t>
            </a:r>
            <a:r>
              <a:rPr lang="ru-RU" dirty="0" err="1"/>
              <a:t>менший</a:t>
            </a:r>
            <a:r>
              <a:rPr lang="ru-RU" dirty="0"/>
              <a:t> час </a:t>
            </a:r>
            <a:r>
              <a:rPr lang="ru-RU" dirty="0" err="1"/>
              <a:t>розвивається</a:t>
            </a:r>
            <a:r>
              <a:rPr lang="ru-RU" dirty="0"/>
              <a:t> токсична </a:t>
            </a:r>
            <a:r>
              <a:rPr lang="ru-RU" dirty="0" err="1"/>
              <a:t>пневмонія</a:t>
            </a:r>
            <a:r>
              <a:rPr lang="ru-RU" dirty="0"/>
              <a:t>, а </a:t>
            </a:r>
            <a:r>
              <a:rPr lang="ru-RU" dirty="0" err="1"/>
              <a:t>потім</a:t>
            </a:r>
            <a:r>
              <a:rPr lang="ru-RU" dirty="0"/>
              <a:t> набряк </a:t>
            </a:r>
            <a:r>
              <a:rPr lang="ru-RU" dirty="0" err="1"/>
              <a:t>легенів</a:t>
            </a:r>
            <a:r>
              <a:rPr lang="ru-RU" dirty="0"/>
              <a:t>. </a:t>
            </a:r>
            <a:r>
              <a:rPr lang="ru-RU" dirty="0" err="1"/>
              <a:t>Симптоми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 </a:t>
            </a:r>
            <a:r>
              <a:rPr lang="ru-RU" dirty="0" err="1"/>
              <a:t>з'являються</a:t>
            </a:r>
            <a:r>
              <a:rPr lang="ru-RU" dirty="0"/>
              <a:t> через 1-8 год. </a:t>
            </a:r>
            <a:r>
              <a:rPr lang="ru-RU" dirty="0" err="1"/>
              <a:t>прихованого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(при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низьких</a:t>
            </a:r>
            <a:r>
              <a:rPr lang="ru-RU" dirty="0"/>
              <a:t> </a:t>
            </a:r>
            <a:r>
              <a:rPr lang="ru-RU" dirty="0" err="1"/>
              <a:t>концентраціях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 </a:t>
            </a:r>
            <a:r>
              <a:rPr lang="ru-RU" dirty="0" err="1"/>
              <a:t>інтоксикації</a:t>
            </a:r>
            <a:r>
              <a:rPr lang="ru-RU" dirty="0"/>
              <a:t> </a:t>
            </a:r>
            <a:r>
              <a:rPr lang="ru-RU" dirty="0" err="1"/>
              <a:t>спостерігаються</a:t>
            </a:r>
            <a:r>
              <a:rPr lang="ru-RU" dirty="0"/>
              <a:t> через 10-36 год.). Перший признак </a:t>
            </a:r>
            <a:r>
              <a:rPr lang="ru-RU" dirty="0" err="1"/>
              <a:t>отруєння</a:t>
            </a:r>
            <a:r>
              <a:rPr lang="ru-RU" dirty="0"/>
              <a:t> - </a:t>
            </a:r>
            <a:r>
              <a:rPr lang="ru-RU" dirty="0" err="1"/>
              <a:t>подразнення</a:t>
            </a:r>
            <a:r>
              <a:rPr lang="ru-RU" dirty="0"/>
              <a:t> </a:t>
            </a:r>
            <a:r>
              <a:rPr lang="ru-RU" dirty="0" err="1"/>
              <a:t>гортані</a:t>
            </a:r>
            <a:r>
              <a:rPr lang="ru-RU" dirty="0"/>
              <a:t>.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з'являються</a:t>
            </a:r>
            <a:r>
              <a:rPr lang="ru-RU" dirty="0"/>
              <a:t> </a:t>
            </a:r>
            <a:r>
              <a:rPr lang="ru-RU" dirty="0" err="1"/>
              <a:t>сильний</a:t>
            </a:r>
            <a:r>
              <a:rPr lang="ru-RU" dirty="0"/>
              <a:t> кашель, </a:t>
            </a:r>
            <a:r>
              <a:rPr lang="ru-RU" dirty="0" err="1"/>
              <a:t>важка</a:t>
            </a:r>
            <a:r>
              <a:rPr lang="ru-RU" dirty="0"/>
              <a:t> </a:t>
            </a:r>
            <a:r>
              <a:rPr lang="ru-RU" dirty="0" err="1"/>
              <a:t>задишка</a:t>
            </a:r>
            <a:r>
              <a:rPr lang="ru-RU" dirty="0"/>
              <a:t>,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, </a:t>
            </a:r>
            <a:r>
              <a:rPr lang="ru-RU" dirty="0" err="1"/>
              <a:t>біль</a:t>
            </a:r>
            <a:r>
              <a:rPr lang="ru-RU" dirty="0"/>
              <a:t> у </a:t>
            </a:r>
            <a:r>
              <a:rPr lang="ru-RU" dirty="0" err="1"/>
              <a:t>грудній</a:t>
            </a:r>
            <a:r>
              <a:rPr lang="ru-RU" dirty="0"/>
              <a:t> </a:t>
            </a:r>
            <a:r>
              <a:rPr lang="ru-RU" dirty="0" err="1"/>
              <a:t>клітці</a:t>
            </a:r>
            <a:r>
              <a:rPr lang="ru-RU" dirty="0"/>
              <a:t>, </a:t>
            </a:r>
            <a:r>
              <a:rPr lang="ru-RU" dirty="0" err="1"/>
              <a:t>нудота</a:t>
            </a:r>
            <a:r>
              <a:rPr lang="ru-RU" dirty="0"/>
              <a:t>, </a:t>
            </a:r>
            <a:r>
              <a:rPr lang="ru-RU" dirty="0" err="1"/>
              <a:t>блювання</a:t>
            </a:r>
            <a:r>
              <a:rPr lang="ru-RU" dirty="0"/>
              <a:t>, </a:t>
            </a:r>
            <a:r>
              <a:rPr lang="ru-RU" dirty="0" err="1"/>
              <a:t>ціаноз</a:t>
            </a:r>
            <a:r>
              <a:rPr lang="ru-RU" dirty="0"/>
              <a:t>, набряк </a:t>
            </a:r>
            <a:r>
              <a:rPr lang="ru-RU" dirty="0" err="1"/>
              <a:t>легень</a:t>
            </a:r>
            <a:r>
              <a:rPr lang="ru-RU" dirty="0"/>
              <a:t>. В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спостерігаються</a:t>
            </a:r>
            <a:r>
              <a:rPr lang="ru-RU" dirty="0"/>
              <a:t> </a:t>
            </a:r>
            <a:r>
              <a:rPr lang="ru-RU" dirty="0" err="1"/>
              <a:t>подразнення</a:t>
            </a:r>
            <a:r>
              <a:rPr lang="ru-RU" dirty="0"/>
              <a:t> </a:t>
            </a:r>
            <a:r>
              <a:rPr lang="ru-RU" dirty="0" err="1"/>
              <a:t>слизових</a:t>
            </a:r>
            <a:r>
              <a:rPr lang="ru-RU" dirty="0"/>
              <a:t> </a:t>
            </a:r>
            <a:r>
              <a:rPr lang="ru-RU" dirty="0" err="1"/>
              <a:t>оболонок</a:t>
            </a:r>
            <a:r>
              <a:rPr lang="ru-RU" dirty="0"/>
              <a:t> </a:t>
            </a:r>
            <a:r>
              <a:rPr lang="ru-RU" dirty="0" err="1"/>
              <a:t>верхніх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глибоких</a:t>
            </a:r>
            <a:r>
              <a:rPr lang="ru-RU" dirty="0"/>
              <a:t> </a:t>
            </a:r>
            <a:r>
              <a:rPr lang="ru-RU" dirty="0" err="1"/>
              <a:t>дихальних</a:t>
            </a:r>
            <a:r>
              <a:rPr lang="ru-RU" dirty="0"/>
              <a:t> </a:t>
            </a:r>
            <a:r>
              <a:rPr lang="ru-RU" dirty="0" err="1"/>
              <a:t>шляхів</a:t>
            </a:r>
            <a:r>
              <a:rPr lang="ru-RU" dirty="0"/>
              <a:t>, </a:t>
            </a:r>
            <a:r>
              <a:rPr lang="ru-RU" dirty="0" err="1"/>
              <a:t>солодкий</a:t>
            </a:r>
            <a:r>
              <a:rPr lang="ru-RU" dirty="0"/>
              <a:t> смак у </a:t>
            </a:r>
            <a:r>
              <a:rPr lang="ru-RU" dirty="0" err="1"/>
              <a:t>роті</a:t>
            </a:r>
            <a:r>
              <a:rPr lang="ru-RU" dirty="0"/>
              <a:t>, </a:t>
            </a:r>
            <a:r>
              <a:rPr lang="ru-RU" dirty="0" err="1"/>
              <a:t>біль</a:t>
            </a:r>
            <a:r>
              <a:rPr lang="ru-RU" dirty="0"/>
              <a:t> в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чола</a:t>
            </a:r>
            <a:r>
              <a:rPr lang="ru-RU" dirty="0"/>
              <a:t>, </a:t>
            </a:r>
            <a:r>
              <a:rPr lang="ru-RU" dirty="0" err="1"/>
              <a:t>запаморочення</a:t>
            </a:r>
            <a:r>
              <a:rPr lang="ru-RU" dirty="0"/>
              <a:t>, </a:t>
            </a:r>
            <a:r>
              <a:rPr lang="ru-RU" dirty="0" err="1"/>
              <a:t>слабкість</a:t>
            </a:r>
            <a:r>
              <a:rPr lang="ru-RU" dirty="0"/>
              <a:t>, </a:t>
            </a:r>
            <a:r>
              <a:rPr lang="ru-RU" dirty="0" err="1"/>
              <a:t>нудота</a:t>
            </a:r>
            <a:r>
              <a:rPr lang="ru-RU" dirty="0"/>
              <a:t>, </a:t>
            </a:r>
            <a:r>
              <a:rPr lang="ru-RU" dirty="0" err="1"/>
              <a:t>біль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надчеревній</a:t>
            </a:r>
            <a:r>
              <a:rPr lang="ru-RU" dirty="0"/>
              <a:t> </a:t>
            </a:r>
            <a:r>
              <a:rPr lang="ru-RU" dirty="0" err="1"/>
              <a:t>ділянці</a:t>
            </a:r>
            <a:r>
              <a:rPr lang="ru-RU" dirty="0"/>
              <a:t>.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трахеїт</a:t>
            </a:r>
            <a:r>
              <a:rPr lang="ru-RU" dirty="0"/>
              <a:t>, </a:t>
            </a:r>
            <a:r>
              <a:rPr lang="ru-RU" dirty="0" err="1"/>
              <a:t>бронхіт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нападами</a:t>
            </a:r>
            <a:r>
              <a:rPr lang="ru-RU" dirty="0"/>
              <a:t> </a:t>
            </a:r>
            <a:r>
              <a:rPr lang="ru-RU" dirty="0" err="1"/>
              <a:t>судомного</a:t>
            </a:r>
            <a:r>
              <a:rPr lang="ru-RU" dirty="0"/>
              <a:t> кашлю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мокротинням</a:t>
            </a:r>
            <a:r>
              <a:rPr lang="ru-RU" dirty="0"/>
              <a:t>, сильною </a:t>
            </a:r>
            <a:r>
              <a:rPr lang="ru-RU" dirty="0" err="1"/>
              <a:t>задишкою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синюхою, часто </a:t>
            </a:r>
            <a:r>
              <a:rPr lang="ru-RU" dirty="0" err="1"/>
              <a:t>розвиваються</a:t>
            </a:r>
            <a:r>
              <a:rPr lang="ru-RU" dirty="0"/>
              <a:t> </a:t>
            </a:r>
            <a:r>
              <a:rPr lang="ru-RU" dirty="0" err="1"/>
              <a:t>пневмонія</a:t>
            </a:r>
            <a:r>
              <a:rPr lang="ru-RU" dirty="0"/>
              <a:t>, набряк </a:t>
            </a:r>
            <a:r>
              <a:rPr lang="ru-RU" dirty="0" err="1"/>
              <a:t>легень</a:t>
            </a:r>
            <a:r>
              <a:rPr lang="ru-RU" dirty="0"/>
              <a:t>,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біль</a:t>
            </a:r>
            <a:r>
              <a:rPr lang="ru-RU" dirty="0"/>
              <a:t> за грудиною, в </a:t>
            </a:r>
            <a:r>
              <a:rPr lang="ru-RU" dirty="0" err="1"/>
              <a:t>суглобах</a:t>
            </a:r>
            <a:r>
              <a:rPr lang="ru-RU" dirty="0"/>
              <a:t>, </a:t>
            </a:r>
            <a:r>
              <a:rPr lang="ru-RU" dirty="0" err="1"/>
              <a:t>застійні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,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серця</a:t>
            </a:r>
            <a:r>
              <a:rPr lang="ru-RU" dirty="0"/>
              <a:t>,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печінки</a:t>
            </a:r>
            <a:r>
              <a:rPr lang="ru-RU" dirty="0"/>
              <a:t>. При </a:t>
            </a:r>
            <a:r>
              <a:rPr lang="ru-RU" dirty="0" err="1"/>
              <a:t>отруєнні</a:t>
            </a:r>
            <a:r>
              <a:rPr lang="ru-RU" dirty="0"/>
              <a:t> </a:t>
            </a:r>
            <a:r>
              <a:rPr lang="ru-RU" dirty="0" err="1"/>
              <a:t>кадмієм</a:t>
            </a:r>
            <a:r>
              <a:rPr lang="ru-RU" dirty="0"/>
              <a:t> в </a:t>
            </a:r>
            <a:r>
              <a:rPr lang="ru-RU" dirty="0" err="1"/>
              <a:t>крові</a:t>
            </a:r>
            <a:r>
              <a:rPr lang="ru-RU" dirty="0"/>
              <a:t> </a:t>
            </a:r>
            <a:r>
              <a:rPr lang="ru-RU" dirty="0" err="1"/>
              <a:t>підвищується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лейкоцитів</a:t>
            </a:r>
            <a:r>
              <a:rPr lang="ru-RU" dirty="0"/>
              <a:t>, </a:t>
            </a:r>
            <a:r>
              <a:rPr lang="ru-RU" dirty="0" err="1"/>
              <a:t>нейтрофілів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еритроцитів</a:t>
            </a:r>
            <a:r>
              <a:rPr lang="ru-RU" dirty="0"/>
              <a:t>. Лейкоцитоз </a:t>
            </a:r>
            <a:r>
              <a:rPr lang="ru-RU" dirty="0" err="1"/>
              <a:t>зникає</a:t>
            </a:r>
            <a:r>
              <a:rPr lang="ru-RU" dirty="0"/>
              <a:t> через два </a:t>
            </a:r>
            <a:r>
              <a:rPr lang="ru-RU" dirty="0" err="1"/>
              <a:t>дні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контакту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кадмієм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зберігається</a:t>
            </a:r>
            <a:r>
              <a:rPr lang="ru-RU" dirty="0"/>
              <a:t> </a:t>
            </a:r>
            <a:r>
              <a:rPr lang="ru-RU" dirty="0" err="1"/>
              <a:t>збільшене</a:t>
            </a:r>
            <a:r>
              <a:rPr lang="ru-RU" dirty="0"/>
              <a:t> число </a:t>
            </a:r>
            <a:r>
              <a:rPr lang="ru-RU" dirty="0" err="1"/>
              <a:t>еритроцитів</a:t>
            </a:r>
            <a:r>
              <a:rPr lang="ru-RU" dirty="0"/>
              <a:t>. </a:t>
            </a:r>
          </a:p>
          <a:p>
            <a:r>
              <a:rPr lang="ru-RU" dirty="0"/>
              <a:t>При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інгаляційних</a:t>
            </a:r>
            <a:r>
              <a:rPr lang="ru-RU" dirty="0"/>
              <a:t> </a:t>
            </a:r>
            <a:r>
              <a:rPr lang="ru-RU" dirty="0" err="1"/>
              <a:t>отруєннях</a:t>
            </a:r>
            <a:r>
              <a:rPr lang="ru-RU" dirty="0"/>
              <a:t> </a:t>
            </a:r>
            <a:r>
              <a:rPr lang="ru-RU" dirty="0" err="1"/>
              <a:t>можлива</a:t>
            </a:r>
            <a:r>
              <a:rPr lang="ru-RU" dirty="0"/>
              <a:t> смерть на </a:t>
            </a:r>
            <a:r>
              <a:rPr lang="ru-RU" dirty="0" err="1"/>
              <a:t>третю-п'яту</a:t>
            </a:r>
            <a:r>
              <a:rPr lang="ru-RU" dirty="0"/>
              <a:t> </a:t>
            </a:r>
            <a:r>
              <a:rPr lang="ru-RU" dirty="0" err="1"/>
              <a:t>добу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набряку</a:t>
            </a:r>
            <a:r>
              <a:rPr lang="ru-RU" dirty="0"/>
              <a:t> </a:t>
            </a:r>
            <a:r>
              <a:rPr lang="ru-RU" dirty="0" err="1"/>
              <a:t>легенів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бронхопневмонії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56895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Отруєння</a:t>
            </a:r>
            <a:r>
              <a:rPr lang="ru-RU" b="1" dirty="0"/>
              <a:t> </a:t>
            </a:r>
            <a:r>
              <a:rPr lang="ru-RU" b="1" dirty="0" err="1" smtClean="0"/>
              <a:t>ртуттю</a:t>
            </a:r>
            <a:r>
              <a:rPr lang="ru-RU" b="1" dirty="0"/>
              <a:t>. </a:t>
            </a:r>
            <a:endParaRPr lang="ru-RU" b="1" dirty="0" smtClean="0"/>
          </a:p>
          <a:p>
            <a:endParaRPr lang="ru-RU" dirty="0"/>
          </a:p>
          <a:p>
            <a:r>
              <a:rPr lang="ru-RU" sz="1600" dirty="0" smtClean="0"/>
              <a:t>Ртуть </a:t>
            </a:r>
            <a:r>
              <a:rPr lang="ru-RU" sz="1600" dirty="0"/>
              <a:t>токсична в </a:t>
            </a:r>
            <a:r>
              <a:rPr lang="ru-RU" sz="1600" dirty="0" err="1"/>
              <a:t>будь-якій</a:t>
            </a:r>
            <a:r>
              <a:rPr lang="ru-RU" sz="1600" dirty="0"/>
              <a:t> </a:t>
            </a:r>
            <a:r>
              <a:rPr lang="ru-RU" sz="1600" dirty="0" err="1"/>
              <a:t>своїй</a:t>
            </a:r>
            <a:r>
              <a:rPr lang="ru-RU" sz="1600" dirty="0"/>
              <a:t> </a:t>
            </a:r>
            <a:r>
              <a:rPr lang="ru-RU" sz="1600" dirty="0" err="1"/>
              <a:t>формі</a:t>
            </a:r>
            <a:r>
              <a:rPr lang="ru-RU" sz="1600" dirty="0"/>
              <a:t>. </a:t>
            </a:r>
            <a:r>
              <a:rPr lang="ru-RU" sz="1600" dirty="0" err="1"/>
              <a:t>Різні</a:t>
            </a:r>
            <a:r>
              <a:rPr lang="ru-RU" sz="1600" dirty="0"/>
              <a:t> </a:t>
            </a:r>
            <a:r>
              <a:rPr lang="ru-RU" sz="1600" dirty="0" err="1"/>
              <a:t>ртутні</a:t>
            </a:r>
            <a:r>
              <a:rPr lang="ru-RU" sz="1600" dirty="0"/>
              <a:t> </a:t>
            </a:r>
            <a:r>
              <a:rPr lang="ru-RU" sz="1600" dirty="0" err="1"/>
              <a:t>солі</a:t>
            </a:r>
            <a:r>
              <a:rPr lang="ru-RU" sz="1600" dirty="0"/>
              <a:t> </a:t>
            </a:r>
            <a:r>
              <a:rPr lang="ru-RU" sz="1600" dirty="0" err="1"/>
              <a:t>використовувалися</a:t>
            </a:r>
            <a:r>
              <a:rPr lang="ru-RU" sz="1600" dirty="0"/>
              <a:t> </a:t>
            </a:r>
            <a:r>
              <a:rPr lang="ru-RU" sz="1600" dirty="0" err="1"/>
              <a:t>раніше</a:t>
            </a:r>
            <a:r>
              <a:rPr lang="ru-RU" sz="1600" dirty="0"/>
              <a:t> як </a:t>
            </a:r>
            <a:r>
              <a:rPr lang="ru-RU" sz="1600" dirty="0" err="1"/>
              <a:t>терапевтичні</a:t>
            </a:r>
            <a:r>
              <a:rPr lang="ru-RU" sz="1600" dirty="0"/>
              <a:t> </a:t>
            </a:r>
            <a:r>
              <a:rPr lang="ru-RU" sz="1600" dirty="0" err="1"/>
              <a:t>засоби</a:t>
            </a:r>
            <a:r>
              <a:rPr lang="ru-RU" sz="1600" dirty="0"/>
              <a:t> (</a:t>
            </a:r>
            <a:r>
              <a:rPr lang="ru-RU" sz="1600" dirty="0" err="1"/>
              <a:t>наприклад</a:t>
            </a:r>
            <a:r>
              <a:rPr lang="ru-RU" sz="1600" dirty="0"/>
              <a:t>, </a:t>
            </a:r>
            <a:r>
              <a:rPr lang="ru-RU" sz="1600" dirty="0" err="1"/>
              <a:t>меркурбензоат</a:t>
            </a:r>
            <a:r>
              <a:rPr lang="ru-RU" sz="1600" dirty="0"/>
              <a:t> </a:t>
            </a:r>
            <a:r>
              <a:rPr lang="ru-RU" sz="1600" dirty="0" err="1"/>
              <a:t>застосовували</a:t>
            </a:r>
            <a:r>
              <a:rPr lang="ru-RU" sz="1600" dirty="0"/>
              <a:t> для </a:t>
            </a:r>
            <a:r>
              <a:rPr lang="ru-RU" sz="1600" dirty="0" err="1"/>
              <a:t>лікування</a:t>
            </a:r>
            <a:r>
              <a:rPr lang="ru-RU" sz="1600" dirty="0"/>
              <a:t> </a:t>
            </a:r>
            <a:r>
              <a:rPr lang="ru-RU" sz="1600" dirty="0" err="1"/>
              <a:t>сифілісу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гонореї</a:t>
            </a:r>
            <a:r>
              <a:rPr lang="ru-RU" sz="1600" dirty="0"/>
              <a:t>). </a:t>
            </a:r>
            <a:r>
              <a:rPr lang="ru-RU" sz="1600" dirty="0" err="1"/>
              <a:t>Використання</a:t>
            </a:r>
            <a:r>
              <a:rPr lang="ru-RU" sz="1600" dirty="0"/>
              <a:t> же </a:t>
            </a:r>
            <a:r>
              <a:rPr lang="ru-RU" sz="1600" dirty="0" err="1"/>
              <a:t>ртутних</a:t>
            </a:r>
            <a:r>
              <a:rPr lang="ru-RU" sz="1600" dirty="0"/>
              <a:t> </a:t>
            </a:r>
            <a:r>
              <a:rPr lang="ru-RU" sz="1600" dirty="0" err="1"/>
              <a:t>реагентів</a:t>
            </a:r>
            <a:r>
              <a:rPr lang="ru-RU" sz="1600" dirty="0"/>
              <a:t> в </a:t>
            </a:r>
            <a:r>
              <a:rPr lang="ru-RU" sz="1600" dirty="0" err="1"/>
              <a:t>якості</a:t>
            </a:r>
            <a:r>
              <a:rPr lang="ru-RU" sz="1600" dirty="0"/>
              <a:t> </a:t>
            </a:r>
            <a:r>
              <a:rPr lang="ru-RU" sz="1600" dirty="0" err="1"/>
              <a:t>інсектицидів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фунгіцидів</a:t>
            </a:r>
            <a:r>
              <a:rPr lang="ru-RU" sz="1600" dirty="0"/>
              <a:t> </a:t>
            </a:r>
            <a:r>
              <a:rPr lang="ru-RU" sz="1600" dirty="0" err="1"/>
              <a:t>призвело</a:t>
            </a:r>
            <a:r>
              <a:rPr lang="ru-RU" sz="1600" dirty="0"/>
              <a:t> до </a:t>
            </a:r>
            <a:r>
              <a:rPr lang="ru-RU" sz="1600" dirty="0" err="1"/>
              <a:t>слабких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сильних</a:t>
            </a:r>
            <a:r>
              <a:rPr lang="ru-RU" sz="1600" dirty="0"/>
              <a:t> </a:t>
            </a:r>
            <a:r>
              <a:rPr lang="ru-RU" sz="1600" dirty="0" err="1"/>
              <a:t>отруєнь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торкнулася</a:t>
            </a:r>
            <a:r>
              <a:rPr lang="ru-RU" sz="1600" dirty="0"/>
              <a:t> </a:t>
            </a:r>
            <a:r>
              <a:rPr lang="ru-RU" sz="1600" dirty="0" err="1"/>
              <a:t>тисячі</a:t>
            </a:r>
            <a:r>
              <a:rPr lang="ru-RU" sz="1600" dirty="0"/>
              <a:t> людей. </a:t>
            </a:r>
          </a:p>
          <a:p>
            <a:r>
              <a:rPr lang="ru-RU" sz="1600" dirty="0"/>
              <a:t>При </a:t>
            </a:r>
            <a:r>
              <a:rPr lang="ru-RU" sz="1600" dirty="0" err="1"/>
              <a:t>вдиханні</a:t>
            </a:r>
            <a:r>
              <a:rPr lang="ru-RU" sz="1600" dirty="0"/>
              <a:t> </a:t>
            </a:r>
            <a:r>
              <a:rPr lang="ru-RU" sz="1600" dirty="0" err="1"/>
              <a:t>ртутні</a:t>
            </a:r>
            <a:r>
              <a:rPr lang="ru-RU" sz="1600" dirty="0"/>
              <a:t> пари активно </a:t>
            </a:r>
            <a:r>
              <a:rPr lang="ru-RU" sz="1600" dirty="0" err="1"/>
              <a:t>абсорбуються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акумулюються</a:t>
            </a:r>
            <a:r>
              <a:rPr lang="ru-RU" sz="1600" dirty="0"/>
              <a:t> в </a:t>
            </a:r>
            <a:r>
              <a:rPr lang="ru-RU" sz="1600" dirty="0" err="1"/>
              <a:t>мозку</a:t>
            </a:r>
            <a:r>
              <a:rPr lang="ru-RU" sz="1600" dirty="0"/>
              <a:t>, </a:t>
            </a:r>
            <a:r>
              <a:rPr lang="ru-RU" sz="1600" dirty="0" err="1"/>
              <a:t>нирках</a:t>
            </a:r>
            <a:r>
              <a:rPr lang="ru-RU" sz="1600" dirty="0"/>
              <a:t>, </a:t>
            </a:r>
            <a:r>
              <a:rPr lang="ru-RU" sz="1600" dirty="0" err="1"/>
              <a:t>яєчках</a:t>
            </a:r>
            <a:r>
              <a:rPr lang="ru-RU" sz="1600" dirty="0"/>
              <a:t>. Ртуть </a:t>
            </a:r>
            <a:r>
              <a:rPr lang="ru-RU" sz="1600" dirty="0" err="1"/>
              <a:t>долає</a:t>
            </a:r>
            <a:r>
              <a:rPr lang="ru-RU" sz="1600" dirty="0"/>
              <a:t> </a:t>
            </a:r>
            <a:r>
              <a:rPr lang="ru-RU" sz="1600" dirty="0" err="1"/>
              <a:t>плацентарний</a:t>
            </a:r>
            <a:r>
              <a:rPr lang="ru-RU" sz="1600" dirty="0"/>
              <a:t> </a:t>
            </a:r>
            <a:r>
              <a:rPr lang="ru-RU" sz="1600" dirty="0" err="1"/>
              <a:t>бар'єр</a:t>
            </a:r>
            <a:r>
              <a:rPr lang="ru-RU" sz="1600" dirty="0"/>
              <a:t>; </a:t>
            </a:r>
            <a:r>
              <a:rPr lang="ru-RU" sz="1600" dirty="0" err="1"/>
              <a:t>гостре</a:t>
            </a:r>
            <a:r>
              <a:rPr lang="ru-RU" sz="1600" dirty="0"/>
              <a:t> </a:t>
            </a:r>
            <a:r>
              <a:rPr lang="ru-RU" sz="1600" dirty="0" err="1"/>
              <a:t>отруєння</a:t>
            </a:r>
            <a:r>
              <a:rPr lang="ru-RU" sz="1600" dirty="0"/>
              <a:t> </a:t>
            </a:r>
            <a:r>
              <a:rPr lang="ru-RU" sz="1600" dirty="0" err="1"/>
              <a:t>викликає</a:t>
            </a:r>
            <a:r>
              <a:rPr lang="ru-RU" sz="1600" dirty="0"/>
              <a:t> </a:t>
            </a:r>
            <a:r>
              <a:rPr lang="ru-RU" sz="1600" dirty="0" err="1"/>
              <a:t>руйнування</a:t>
            </a:r>
            <a:r>
              <a:rPr lang="ru-RU" sz="1600" dirty="0"/>
              <a:t> </a:t>
            </a:r>
            <a:r>
              <a:rPr lang="ru-RU" sz="1600" dirty="0" err="1"/>
              <a:t>легенів</a:t>
            </a:r>
            <a:r>
              <a:rPr lang="ru-RU" sz="1600" dirty="0"/>
              <a:t>. У тканинах </a:t>
            </a:r>
            <a:r>
              <a:rPr lang="ru-RU" sz="1600" dirty="0" err="1"/>
              <a:t>організму</a:t>
            </a:r>
            <a:r>
              <a:rPr lang="ru-RU" sz="1600" dirty="0"/>
              <a:t> </a:t>
            </a:r>
            <a:r>
              <a:rPr lang="ru-RU" sz="1600" dirty="0" err="1"/>
              <a:t>елементна</a:t>
            </a:r>
            <a:r>
              <a:rPr lang="ru-RU" sz="1600" dirty="0"/>
              <a:t> ртуть </a:t>
            </a:r>
            <a:r>
              <a:rPr lang="ru-RU" sz="1600" dirty="0" err="1"/>
              <a:t>перетворюється</a:t>
            </a:r>
            <a:r>
              <a:rPr lang="ru-RU" sz="1600" dirty="0"/>
              <a:t> в </a:t>
            </a:r>
            <a:r>
              <a:rPr lang="ru-RU" sz="1600" dirty="0" err="1"/>
              <a:t>іон</a:t>
            </a:r>
            <a:r>
              <a:rPr lang="ru-RU" sz="1600" dirty="0"/>
              <a:t>, </a:t>
            </a:r>
            <a:r>
              <a:rPr lang="ru-RU" sz="1600" dirty="0" err="1"/>
              <a:t>який</a:t>
            </a:r>
            <a:r>
              <a:rPr lang="ru-RU" sz="1600" dirty="0"/>
              <a:t> </a:t>
            </a:r>
            <a:r>
              <a:rPr lang="ru-RU" sz="1600" dirty="0" err="1"/>
              <a:t>з'єднується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молекулами,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містять</a:t>
            </a:r>
            <a:r>
              <a:rPr lang="ru-RU" sz="1600" dirty="0"/>
              <a:t> </a:t>
            </a:r>
            <a:r>
              <a:rPr lang="en-US" sz="1600" dirty="0"/>
              <a:t>S</a:t>
            </a:r>
            <a:r>
              <a:rPr lang="ru-RU" sz="1600" dirty="0" err="1"/>
              <a:t>Н-групи</a:t>
            </a:r>
            <a:r>
              <a:rPr lang="ru-RU" sz="1600" dirty="0"/>
              <a:t>, в тому </a:t>
            </a:r>
            <a:r>
              <a:rPr lang="ru-RU" sz="1600" dirty="0" err="1"/>
              <a:t>числі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макромолекулами </a:t>
            </a:r>
            <a:r>
              <a:rPr lang="ru-RU" sz="1600" dirty="0" err="1"/>
              <a:t>білків</a:t>
            </a:r>
            <a:r>
              <a:rPr lang="ru-RU" sz="1600" dirty="0"/>
              <a:t>. </a:t>
            </a:r>
            <a:r>
              <a:rPr lang="ru-RU" sz="1600" dirty="0" err="1"/>
              <a:t>Тривала</a:t>
            </a:r>
            <a:r>
              <a:rPr lang="ru-RU" sz="1600" dirty="0"/>
              <a:t> </a:t>
            </a:r>
            <a:r>
              <a:rPr lang="ru-RU" sz="1600" dirty="0" err="1"/>
              <a:t>дія</a:t>
            </a:r>
            <a:r>
              <a:rPr lang="ru-RU" sz="1600" dirty="0"/>
              <a:t> на </a:t>
            </a:r>
            <a:r>
              <a:rPr lang="ru-RU" sz="1600" dirty="0" err="1"/>
              <a:t>організм</a:t>
            </a:r>
            <a:r>
              <a:rPr lang="ru-RU" sz="1600" dirty="0"/>
              <a:t> </a:t>
            </a:r>
            <a:r>
              <a:rPr lang="ru-RU" sz="1600" dirty="0" err="1"/>
              <a:t>ртуті</a:t>
            </a:r>
            <a:r>
              <a:rPr lang="ru-RU" sz="1600" dirty="0"/>
              <a:t> </a:t>
            </a:r>
            <a:r>
              <a:rPr lang="ru-RU" sz="1600" dirty="0" err="1"/>
              <a:t>викликає</a:t>
            </a:r>
            <a:r>
              <a:rPr lang="ru-RU" sz="1600" dirty="0"/>
              <a:t> </a:t>
            </a:r>
            <a:r>
              <a:rPr lang="ru-RU" sz="1600" dirty="0" err="1"/>
              <a:t>порушення</a:t>
            </a:r>
            <a:r>
              <a:rPr lang="ru-RU" sz="1600" dirty="0"/>
              <a:t> </a:t>
            </a:r>
            <a:r>
              <a:rPr lang="ru-RU" sz="1600" dirty="0" err="1"/>
              <a:t>функцій</a:t>
            </a:r>
            <a:r>
              <a:rPr lang="ru-RU" sz="1600" dirty="0"/>
              <a:t> </a:t>
            </a:r>
            <a:r>
              <a:rPr lang="ru-RU" sz="1600" dirty="0" err="1"/>
              <a:t>нервової</a:t>
            </a:r>
            <a:r>
              <a:rPr lang="ru-RU" sz="1600" dirty="0"/>
              <a:t> </a:t>
            </a:r>
            <a:r>
              <a:rPr lang="ru-RU" sz="1600" dirty="0" err="1"/>
              <a:t>системи</a:t>
            </a:r>
            <a:r>
              <a:rPr lang="ru-RU" sz="1600" dirty="0"/>
              <a:t>, </a:t>
            </a:r>
            <a:r>
              <a:rPr lang="ru-RU" sz="1600" dirty="0" err="1"/>
              <a:t>втому</a:t>
            </a:r>
            <a:r>
              <a:rPr lang="ru-RU" sz="1600" dirty="0"/>
              <a:t>, а при </a:t>
            </a:r>
            <a:r>
              <a:rPr lang="ru-RU" sz="1600" dirty="0" err="1"/>
              <a:t>більш</a:t>
            </a:r>
            <a:r>
              <a:rPr lang="ru-RU" sz="1600" dirty="0"/>
              <a:t> </a:t>
            </a:r>
            <a:r>
              <a:rPr lang="ru-RU" sz="1600" dirty="0" err="1"/>
              <a:t>важких</a:t>
            </a:r>
            <a:r>
              <a:rPr lang="ru-RU" sz="1600" dirty="0"/>
              <a:t> формах </a:t>
            </a:r>
            <a:r>
              <a:rPr lang="ru-RU" sz="1600" dirty="0" err="1"/>
              <a:t>отруєння</a:t>
            </a:r>
            <a:r>
              <a:rPr lang="ru-RU" sz="1600" dirty="0"/>
              <a:t> - </a:t>
            </a:r>
            <a:r>
              <a:rPr lang="ru-RU" sz="1600" dirty="0" err="1"/>
              <a:t>характерний</a:t>
            </a:r>
            <a:r>
              <a:rPr lang="ru-RU" sz="1600" dirty="0"/>
              <a:t> </a:t>
            </a:r>
            <a:r>
              <a:rPr lang="ru-RU" sz="1600" dirty="0" err="1"/>
              <a:t>ртутний</a:t>
            </a:r>
            <a:r>
              <a:rPr lang="ru-RU" sz="1600" dirty="0"/>
              <a:t> тремор, коли </a:t>
            </a:r>
            <a:r>
              <a:rPr lang="ru-RU" sz="1600" dirty="0" err="1"/>
              <a:t>дрібне</a:t>
            </a:r>
            <a:r>
              <a:rPr lang="ru-RU" sz="1600" dirty="0"/>
              <a:t> </a:t>
            </a:r>
            <a:r>
              <a:rPr lang="ru-RU" sz="1600" dirty="0" err="1"/>
              <a:t>тремтіння</a:t>
            </a:r>
            <a:r>
              <a:rPr lang="ru-RU" sz="1600" dirty="0"/>
              <a:t> через </a:t>
            </a:r>
            <a:r>
              <a:rPr lang="ru-RU" sz="1600" dirty="0" err="1"/>
              <a:t>кожні</a:t>
            </a:r>
            <a:r>
              <a:rPr lang="ru-RU" sz="1600" dirty="0"/>
              <a:t> </a:t>
            </a:r>
            <a:r>
              <a:rPr lang="ru-RU" sz="1600" dirty="0" err="1"/>
              <a:t>кілька</a:t>
            </a:r>
            <a:r>
              <a:rPr lang="ru-RU" sz="1600" dirty="0"/>
              <a:t> </a:t>
            </a:r>
            <a:r>
              <a:rPr lang="ru-RU" sz="1600" dirty="0" err="1"/>
              <a:t>хвилин</a:t>
            </a:r>
            <a:r>
              <a:rPr lang="ru-RU" sz="1600" dirty="0"/>
              <a:t> </a:t>
            </a:r>
            <a:r>
              <a:rPr lang="ru-RU" sz="1600" dirty="0" err="1"/>
              <a:t>переривається</a:t>
            </a:r>
            <a:r>
              <a:rPr lang="ru-RU" sz="1600" dirty="0"/>
              <a:t> </a:t>
            </a:r>
            <a:r>
              <a:rPr lang="ru-RU" sz="1600" dirty="0" err="1"/>
              <a:t>помітним</a:t>
            </a:r>
            <a:r>
              <a:rPr lang="ru-RU" sz="1600" dirty="0"/>
              <a:t> </a:t>
            </a:r>
            <a:r>
              <a:rPr lang="ru-RU" sz="1600" dirty="0" err="1"/>
              <a:t>трясінням</a:t>
            </a:r>
            <a:r>
              <a:rPr lang="ru-RU" sz="1600" dirty="0"/>
              <a:t>. </a:t>
            </a:r>
          </a:p>
          <a:p>
            <a:r>
              <a:rPr lang="ru-RU" sz="1600" dirty="0" err="1"/>
              <a:t>Прийом</a:t>
            </a:r>
            <a:r>
              <a:rPr lang="ru-RU" sz="1600" dirty="0"/>
              <a:t> </a:t>
            </a:r>
            <a:r>
              <a:rPr lang="ru-RU" sz="1600" dirty="0" err="1"/>
              <a:t>всього</a:t>
            </a:r>
            <a:r>
              <a:rPr lang="ru-RU" sz="1600" dirty="0"/>
              <a:t> </a:t>
            </a:r>
            <a:r>
              <a:rPr lang="ru-RU" sz="1600" dirty="0" err="1"/>
              <a:t>лише</a:t>
            </a:r>
            <a:r>
              <a:rPr lang="ru-RU" sz="1600" dirty="0"/>
              <a:t> 1 г </a:t>
            </a:r>
            <a:r>
              <a:rPr lang="ru-RU" sz="1600" dirty="0" err="1"/>
              <a:t>розчинної</a:t>
            </a:r>
            <a:r>
              <a:rPr lang="ru-RU" sz="1600" dirty="0"/>
              <a:t> </a:t>
            </a:r>
            <a:r>
              <a:rPr lang="ru-RU" sz="1600" dirty="0" err="1"/>
              <a:t>ртутної</a:t>
            </a:r>
            <a:r>
              <a:rPr lang="ru-RU" sz="1600" dirty="0"/>
              <a:t> </a:t>
            </a:r>
            <a:r>
              <a:rPr lang="ru-RU" sz="1600" dirty="0" err="1"/>
              <a:t>солі</a:t>
            </a:r>
            <a:r>
              <a:rPr lang="ru-RU" sz="1600" dirty="0"/>
              <a:t> </a:t>
            </a:r>
            <a:r>
              <a:rPr lang="ru-RU" sz="1600" dirty="0" err="1"/>
              <a:t>смертельний</a:t>
            </a:r>
            <a:r>
              <a:rPr lang="ru-RU" sz="1600" dirty="0"/>
              <a:t>. </a:t>
            </a:r>
            <a:r>
              <a:rPr lang="ru-RU" sz="1600" dirty="0" err="1"/>
              <a:t>Солі</a:t>
            </a:r>
            <a:r>
              <a:rPr lang="ru-RU" sz="1600" dirty="0"/>
              <a:t> </a:t>
            </a:r>
            <a:r>
              <a:rPr lang="ru-RU" sz="1600" dirty="0" err="1"/>
              <a:t>ртуті</a:t>
            </a:r>
            <a:r>
              <a:rPr lang="ru-RU" sz="1600" dirty="0"/>
              <a:t> </a:t>
            </a:r>
            <a:r>
              <a:rPr lang="ru-RU" sz="1600" dirty="0" err="1"/>
              <a:t>акумулюються</a:t>
            </a:r>
            <a:r>
              <a:rPr lang="ru-RU" sz="1600" dirty="0"/>
              <a:t> в </a:t>
            </a:r>
            <a:r>
              <a:rPr lang="ru-RU" sz="1600" dirty="0" err="1"/>
              <a:t>нирках</a:t>
            </a:r>
            <a:r>
              <a:rPr lang="ru-RU" sz="1600" dirty="0"/>
              <a:t>, </a:t>
            </a:r>
            <a:r>
              <a:rPr lang="ru-RU" sz="1600" dirty="0" err="1"/>
              <a:t>але</a:t>
            </a:r>
            <a:r>
              <a:rPr lang="ru-RU" sz="1600" dirty="0"/>
              <a:t> вони не </a:t>
            </a:r>
            <a:r>
              <a:rPr lang="ru-RU" sz="1600" dirty="0" err="1"/>
              <a:t>здатні</a:t>
            </a:r>
            <a:r>
              <a:rPr lang="ru-RU" sz="1600" dirty="0"/>
              <a:t>, як </a:t>
            </a:r>
            <a:r>
              <a:rPr lang="ru-RU" sz="1600" dirty="0" err="1"/>
              <a:t>елементна</a:t>
            </a:r>
            <a:r>
              <a:rPr lang="ru-RU" sz="1600" dirty="0"/>
              <a:t> ртуть, </a:t>
            </a:r>
            <a:r>
              <a:rPr lang="ru-RU" sz="1600" dirty="0" err="1"/>
              <a:t>швидко</a:t>
            </a:r>
            <a:r>
              <a:rPr lang="ru-RU" sz="1600" dirty="0"/>
              <a:t> </a:t>
            </a:r>
            <a:r>
              <a:rPr lang="ru-RU" sz="1600" dirty="0" err="1"/>
              <a:t>проходити</a:t>
            </a:r>
            <a:r>
              <a:rPr lang="ru-RU" sz="1600" dirty="0"/>
              <a:t> </a:t>
            </a:r>
            <a:r>
              <a:rPr lang="ru-RU" sz="1600" dirty="0" err="1"/>
              <a:t>кров'яний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плацентарний</a:t>
            </a:r>
            <a:r>
              <a:rPr lang="ru-RU" sz="1600" dirty="0"/>
              <a:t> </a:t>
            </a:r>
            <a:r>
              <a:rPr lang="ru-RU" sz="1600" dirty="0" err="1"/>
              <a:t>бар'єри</a:t>
            </a:r>
            <a:r>
              <a:rPr lang="ru-RU" sz="1600" dirty="0"/>
              <a:t>. </a:t>
            </a:r>
            <a:r>
              <a:rPr lang="ru-RU" sz="1600" dirty="0" err="1"/>
              <a:t>Гостре</a:t>
            </a:r>
            <a:r>
              <a:rPr lang="ru-RU" sz="1600" dirty="0"/>
              <a:t> </a:t>
            </a:r>
            <a:r>
              <a:rPr lang="ru-RU" sz="1600" dirty="0" err="1"/>
              <a:t>отруєння</a:t>
            </a:r>
            <a:r>
              <a:rPr lang="ru-RU" sz="1600" dirty="0"/>
              <a:t> при </a:t>
            </a:r>
            <a:r>
              <a:rPr lang="ru-RU" sz="1600" dirty="0" err="1"/>
              <a:t>ковтанні</a:t>
            </a:r>
            <a:r>
              <a:rPr lang="ru-RU" sz="1600" dirty="0"/>
              <a:t> </a:t>
            </a:r>
            <a:r>
              <a:rPr lang="ru-RU" sz="1600" dirty="0" err="1"/>
              <a:t>ртуті</a:t>
            </a:r>
            <a:r>
              <a:rPr lang="ru-RU" sz="1600" dirty="0"/>
              <a:t> </a:t>
            </a:r>
            <a:r>
              <a:rPr lang="ru-RU" sz="1600" dirty="0" err="1"/>
              <a:t>призводить</a:t>
            </a:r>
            <a:r>
              <a:rPr lang="ru-RU" sz="1600" dirty="0"/>
              <a:t> до </a:t>
            </a:r>
            <a:r>
              <a:rPr lang="ru-RU" sz="1600" dirty="0" err="1"/>
              <a:t>осадження</a:t>
            </a:r>
            <a:r>
              <a:rPr lang="ru-RU" sz="1600" dirty="0"/>
              <a:t> </a:t>
            </a:r>
            <a:r>
              <a:rPr lang="ru-RU" sz="1600" dirty="0" err="1"/>
              <a:t>білків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мукомембран</a:t>
            </a:r>
            <a:r>
              <a:rPr lang="ru-RU" sz="1600" dirty="0"/>
              <a:t> ШКТ, </a:t>
            </a:r>
            <a:r>
              <a:rPr lang="ru-RU" sz="1600" dirty="0" err="1"/>
              <a:t>викликаючи</a:t>
            </a:r>
            <a:r>
              <a:rPr lang="ru-RU" sz="1600" dirty="0"/>
              <a:t> </a:t>
            </a:r>
            <a:r>
              <a:rPr lang="ru-RU" sz="1600" dirty="0" err="1"/>
              <a:t>біль</a:t>
            </a:r>
            <a:r>
              <a:rPr lang="ru-RU" sz="1600" dirty="0"/>
              <a:t>, </a:t>
            </a:r>
            <a:r>
              <a:rPr lang="ru-RU" sz="1600" dirty="0" err="1"/>
              <a:t>блювоту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понос. </a:t>
            </a:r>
            <a:r>
              <a:rPr lang="ru-RU" sz="1600" dirty="0" err="1"/>
              <a:t>Якщо</a:t>
            </a:r>
            <a:r>
              <a:rPr lang="ru-RU" sz="1600" dirty="0"/>
              <a:t> </a:t>
            </a:r>
            <a:r>
              <a:rPr lang="ru-RU" sz="1600" dirty="0" err="1"/>
              <a:t>пацієнт</a:t>
            </a:r>
            <a:r>
              <a:rPr lang="ru-RU" sz="1600" dirty="0"/>
              <a:t> при такому </a:t>
            </a:r>
            <a:r>
              <a:rPr lang="ru-RU" sz="1600" dirty="0" err="1"/>
              <a:t>отруєнні</a:t>
            </a:r>
            <a:r>
              <a:rPr lang="ru-RU" sz="1600" dirty="0"/>
              <a:t> </a:t>
            </a:r>
            <a:r>
              <a:rPr lang="ru-RU" sz="1600" dirty="0" err="1"/>
              <a:t>виживає</a:t>
            </a:r>
            <a:r>
              <a:rPr lang="ru-RU" sz="1600" dirty="0"/>
              <a:t>, то </a:t>
            </a:r>
            <a:r>
              <a:rPr lang="ru-RU" sz="1600" dirty="0" err="1"/>
              <a:t>критичним</a:t>
            </a:r>
            <a:r>
              <a:rPr lang="ru-RU" sz="1600" dirty="0"/>
              <a:t> органом </a:t>
            </a:r>
            <a:r>
              <a:rPr lang="ru-RU" sz="1600" dirty="0" err="1"/>
              <a:t>виступає</a:t>
            </a:r>
            <a:r>
              <a:rPr lang="ru-RU" sz="1600" dirty="0"/>
              <a:t> </a:t>
            </a:r>
            <a:r>
              <a:rPr lang="ru-RU" sz="1600" dirty="0" err="1"/>
              <a:t>печінка</a:t>
            </a:r>
            <a:r>
              <a:rPr lang="ru-RU" sz="1600" dirty="0"/>
              <a:t>. </a:t>
            </a:r>
            <a:r>
              <a:rPr lang="ru-RU" sz="1600" dirty="0" err="1"/>
              <a:t>Має</a:t>
            </a:r>
            <a:r>
              <a:rPr lang="ru-RU" sz="1600" dirty="0"/>
              <a:t> </a:t>
            </a:r>
            <a:r>
              <a:rPr lang="ru-RU" sz="1600" dirty="0" err="1"/>
              <a:t>місце</a:t>
            </a:r>
            <a:r>
              <a:rPr lang="ru-RU" sz="1600" dirty="0"/>
              <a:t> </a:t>
            </a:r>
            <a:r>
              <a:rPr lang="ru-RU" sz="1600" dirty="0" err="1"/>
              <a:t>певний</a:t>
            </a:r>
            <a:r>
              <a:rPr lang="ru-RU" sz="1600" dirty="0"/>
              <a:t> </a:t>
            </a:r>
            <a:r>
              <a:rPr lang="ru-RU" sz="1600" dirty="0" err="1"/>
              <a:t>гемоліз</a:t>
            </a:r>
            <a:r>
              <a:rPr lang="ru-RU" sz="1600" dirty="0"/>
              <a:t> </a:t>
            </a:r>
            <a:r>
              <a:rPr lang="ru-RU" sz="1600" dirty="0" err="1"/>
              <a:t>еритроцитів</a:t>
            </a:r>
            <a:r>
              <a:rPr lang="ru-RU" sz="1600" dirty="0"/>
              <a:t>. </a:t>
            </a:r>
          </a:p>
          <a:p>
            <a:r>
              <a:rPr lang="ru-RU" sz="1600" dirty="0" err="1"/>
              <a:t>Органічні</a:t>
            </a:r>
            <a:r>
              <a:rPr lang="ru-RU" sz="1600" dirty="0"/>
              <a:t> </a:t>
            </a:r>
            <a:r>
              <a:rPr lang="ru-RU" sz="1600" dirty="0" err="1"/>
              <a:t>похідні</a:t>
            </a:r>
            <a:r>
              <a:rPr lang="ru-RU" sz="1600" dirty="0"/>
              <a:t> </a:t>
            </a:r>
            <a:r>
              <a:rPr lang="ru-RU" sz="1600" dirty="0" err="1"/>
              <a:t>ртуті</a:t>
            </a:r>
            <a:r>
              <a:rPr lang="ru-RU" sz="1600" dirty="0"/>
              <a:t>, </a:t>
            </a:r>
            <a:r>
              <a:rPr lang="ru-RU" sz="1600" dirty="0" err="1"/>
              <a:t>наприклад</a:t>
            </a:r>
            <a:r>
              <a:rPr lang="ru-RU" sz="1600" dirty="0"/>
              <a:t> хлорид </a:t>
            </a:r>
            <a:r>
              <a:rPr lang="ru-RU" sz="1600" dirty="0" err="1"/>
              <a:t>метилртуті</a:t>
            </a:r>
            <a:r>
              <a:rPr lang="ru-RU" sz="1600" dirty="0"/>
              <a:t> СН3Н</a:t>
            </a:r>
            <a:r>
              <a:rPr lang="en-US" sz="1600" dirty="0"/>
              <a:t>g</a:t>
            </a:r>
            <a:r>
              <a:rPr lang="ru-RU" sz="1600" dirty="0"/>
              <a:t>С1, </a:t>
            </a:r>
            <a:r>
              <a:rPr lang="ru-RU" sz="1600" dirty="0" err="1"/>
              <a:t>високотоксичні</a:t>
            </a:r>
            <a:r>
              <a:rPr lang="ru-RU" sz="1600" dirty="0"/>
              <a:t> через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летючості</a:t>
            </a:r>
            <a:r>
              <a:rPr lang="ru-RU" sz="1600" dirty="0"/>
              <a:t>. При </a:t>
            </a:r>
            <a:r>
              <a:rPr lang="ru-RU" sz="1600" dirty="0" err="1"/>
              <a:t>вдиханні</a:t>
            </a:r>
            <a:r>
              <a:rPr lang="ru-RU" sz="1600" dirty="0"/>
              <a:t> </a:t>
            </a:r>
            <a:r>
              <a:rPr lang="ru-RU" sz="1600" dirty="0" err="1"/>
              <a:t>парів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при</a:t>
            </a:r>
            <a:r>
              <a:rPr lang="ru-RU" sz="1600" dirty="0"/>
              <a:t> </a:t>
            </a:r>
            <a:r>
              <a:rPr lang="ru-RU" sz="1600" dirty="0" err="1"/>
              <a:t>надходженні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їжею</a:t>
            </a:r>
            <a:r>
              <a:rPr lang="ru-RU" sz="1600" dirty="0"/>
              <a:t> </a:t>
            </a:r>
            <a:r>
              <a:rPr lang="ru-RU" sz="1600" dirty="0" err="1"/>
              <a:t>іони</a:t>
            </a:r>
            <a:r>
              <a:rPr lang="ru-RU" sz="1600" dirty="0"/>
              <a:t> СН3Н</a:t>
            </a:r>
            <a:r>
              <a:rPr lang="en-US" sz="1600" dirty="0"/>
              <a:t>g+ </a:t>
            </a:r>
            <a:r>
              <a:rPr lang="ru-RU" sz="1600" dirty="0"/>
              <a:t>активно </a:t>
            </a:r>
            <a:r>
              <a:rPr lang="ru-RU" sz="1600" dirty="0" err="1"/>
              <a:t>абсорбуються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попадають</a:t>
            </a:r>
            <a:r>
              <a:rPr lang="ru-RU" sz="1600" dirty="0"/>
              <a:t> в </a:t>
            </a:r>
            <a:r>
              <a:rPr lang="ru-RU" sz="1600" dirty="0" err="1"/>
              <a:t>еритроцити</a:t>
            </a:r>
            <a:r>
              <a:rPr lang="ru-RU" sz="1600" dirty="0"/>
              <a:t>, </a:t>
            </a:r>
            <a:r>
              <a:rPr lang="ru-RU" sz="1600" dirty="0" err="1"/>
              <a:t>печінку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нирки</a:t>
            </a:r>
            <a:r>
              <a:rPr lang="ru-RU" sz="1600" dirty="0"/>
              <a:t>, </a:t>
            </a:r>
            <a:r>
              <a:rPr lang="ru-RU" sz="1600" dirty="0" err="1"/>
              <a:t>осідають</a:t>
            </a:r>
            <a:r>
              <a:rPr lang="ru-RU" sz="1600" dirty="0"/>
              <a:t> у </a:t>
            </a:r>
            <a:r>
              <a:rPr lang="ru-RU" sz="1600" dirty="0" err="1"/>
              <a:t>мозку</a:t>
            </a:r>
            <a:r>
              <a:rPr lang="ru-RU" sz="1600" dirty="0"/>
              <a:t> (</a:t>
            </a:r>
            <a:r>
              <a:rPr lang="ru-RU" sz="1600" dirty="0" err="1"/>
              <a:t>у</a:t>
            </a:r>
            <a:r>
              <a:rPr lang="ru-RU" sz="1600" dirty="0"/>
              <a:t> тому </a:t>
            </a:r>
            <a:r>
              <a:rPr lang="ru-RU" sz="1600" dirty="0" err="1"/>
              <a:t>числі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в </a:t>
            </a:r>
            <a:r>
              <a:rPr lang="ru-RU" sz="1600" dirty="0" err="1"/>
              <a:t>мозку</a:t>
            </a:r>
            <a:r>
              <a:rPr lang="ru-RU" sz="1600" dirty="0"/>
              <a:t> плода), </a:t>
            </a:r>
            <a:r>
              <a:rPr lang="ru-RU" sz="1600" dirty="0" err="1"/>
              <a:t>викликаючи</a:t>
            </a:r>
            <a:r>
              <a:rPr lang="ru-RU" sz="1600" dirty="0"/>
              <a:t> </a:t>
            </a:r>
            <a:r>
              <a:rPr lang="ru-RU" sz="1600" dirty="0" err="1"/>
              <a:t>серйозні</a:t>
            </a:r>
            <a:r>
              <a:rPr lang="ru-RU" sz="1600" dirty="0"/>
              <a:t> </a:t>
            </a:r>
            <a:r>
              <a:rPr lang="ru-RU" sz="1600" dirty="0" err="1"/>
              <a:t>кумулятивні</a:t>
            </a:r>
            <a:r>
              <a:rPr lang="ru-RU" sz="1600" dirty="0"/>
              <a:t> </a:t>
            </a:r>
            <a:r>
              <a:rPr lang="ru-RU" sz="1600" dirty="0" err="1"/>
              <a:t>незворотні</a:t>
            </a:r>
            <a:r>
              <a:rPr lang="ru-RU" sz="1600" dirty="0"/>
              <a:t> </a:t>
            </a:r>
            <a:r>
              <a:rPr lang="ru-RU" sz="1600" dirty="0" err="1"/>
              <a:t>порушення</a:t>
            </a:r>
            <a:r>
              <a:rPr lang="ru-RU" sz="1600" dirty="0"/>
              <a:t> </a:t>
            </a:r>
            <a:r>
              <a:rPr lang="ru-RU" sz="1600" dirty="0" err="1"/>
              <a:t>центральної</a:t>
            </a:r>
            <a:r>
              <a:rPr lang="ru-RU" sz="1600" dirty="0"/>
              <a:t> </a:t>
            </a:r>
            <a:r>
              <a:rPr lang="ru-RU" sz="1600" dirty="0" err="1"/>
              <a:t>нервової</a:t>
            </a:r>
            <a:r>
              <a:rPr lang="ru-RU" sz="1600" dirty="0"/>
              <a:t> </a:t>
            </a:r>
            <a:r>
              <a:rPr lang="ru-RU" sz="1600" dirty="0" err="1"/>
              <a:t>системи</a:t>
            </a:r>
            <a:r>
              <a:rPr lang="ru-RU" sz="1600" dirty="0"/>
              <a:t>. </a:t>
            </a:r>
            <a:r>
              <a:rPr lang="ru-RU" sz="1600" dirty="0" err="1"/>
              <a:t>Токсичний</a:t>
            </a:r>
            <a:r>
              <a:rPr lang="ru-RU" sz="1600" dirty="0"/>
              <a:t> </a:t>
            </a:r>
            <a:r>
              <a:rPr lang="ru-RU" sz="1600" dirty="0" err="1"/>
              <a:t>ефект</a:t>
            </a:r>
            <a:r>
              <a:rPr lang="ru-RU" sz="1600" dirty="0"/>
              <a:t> </a:t>
            </a:r>
            <a:r>
              <a:rPr lang="ru-RU" sz="1600" dirty="0" err="1"/>
              <a:t>може</a:t>
            </a:r>
            <a:r>
              <a:rPr lang="ru-RU" sz="1600" dirty="0"/>
              <a:t> бути </a:t>
            </a:r>
            <a:r>
              <a:rPr lang="ru-RU" sz="1600" dirty="0" err="1"/>
              <a:t>прихованим</a:t>
            </a:r>
            <a:r>
              <a:rPr lang="ru-RU" sz="1600" dirty="0"/>
              <a:t>,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симптоми</a:t>
            </a:r>
            <a:r>
              <a:rPr lang="ru-RU" sz="1600" dirty="0"/>
              <a:t> </a:t>
            </a:r>
            <a:r>
              <a:rPr lang="ru-RU" sz="1600" dirty="0" err="1"/>
              <a:t>отруєння</a:t>
            </a:r>
            <a:r>
              <a:rPr lang="ru-RU" sz="1600" dirty="0"/>
              <a:t> </a:t>
            </a:r>
            <a:r>
              <a:rPr lang="ru-RU" sz="1600" dirty="0" err="1"/>
              <a:t>здатні</a:t>
            </a:r>
            <a:r>
              <a:rPr lang="ru-RU" sz="1600" dirty="0"/>
              <a:t> </a:t>
            </a:r>
            <a:r>
              <a:rPr lang="ru-RU" sz="1600" dirty="0" err="1"/>
              <a:t>проявитися</a:t>
            </a:r>
            <a:r>
              <a:rPr lang="ru-RU" sz="1600" dirty="0"/>
              <a:t> </a:t>
            </a:r>
            <a:r>
              <a:rPr lang="ru-RU" sz="1600" dirty="0" err="1"/>
              <a:t>навіть</a:t>
            </a:r>
            <a:r>
              <a:rPr lang="ru-RU" sz="1600" dirty="0"/>
              <a:t> через </a:t>
            </a:r>
            <a:r>
              <a:rPr lang="ru-RU" sz="1600" dirty="0" err="1"/>
              <a:t>кілька</a:t>
            </a:r>
            <a:r>
              <a:rPr lang="ru-RU" sz="1600" dirty="0"/>
              <a:t> </a:t>
            </a:r>
            <a:r>
              <a:rPr lang="ru-RU" sz="1600" dirty="0" err="1"/>
              <a:t>років</a:t>
            </a:r>
            <a:r>
              <a:rPr lang="ru-RU" sz="1600" dirty="0"/>
              <a:t>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</TotalTime>
  <Words>2729</Words>
  <Application>Microsoft Office PowerPoint</Application>
  <PresentationFormat>Экран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Лекція 7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7</dc:title>
  <dc:creator>Руслан Аминов</dc:creator>
  <cp:lastModifiedBy>Руслан Аминов</cp:lastModifiedBy>
  <cp:revision>3</cp:revision>
  <dcterms:created xsi:type="dcterms:W3CDTF">2022-10-25T13:42:12Z</dcterms:created>
  <dcterms:modified xsi:type="dcterms:W3CDTF">2022-10-25T14:08:10Z</dcterms:modified>
</cp:coreProperties>
</file>