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368" r:id="rId3"/>
    <p:sldId id="323" r:id="rId4"/>
    <p:sldId id="387" r:id="rId5"/>
    <p:sldId id="377" r:id="rId6"/>
    <p:sldId id="390" r:id="rId7"/>
    <p:sldId id="394" r:id="rId8"/>
    <p:sldId id="370" r:id="rId9"/>
    <p:sldId id="378" r:id="rId10"/>
    <p:sldId id="379" r:id="rId11"/>
    <p:sldId id="380" r:id="rId12"/>
    <p:sldId id="355" r:id="rId13"/>
    <p:sldId id="356" r:id="rId14"/>
    <p:sldId id="358" r:id="rId15"/>
    <p:sldId id="359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60" r:id="rId27"/>
    <p:sldId id="361" r:id="rId28"/>
    <p:sldId id="362" r:id="rId29"/>
    <p:sldId id="391" r:id="rId30"/>
    <p:sldId id="371" r:id="rId31"/>
    <p:sldId id="392" r:id="rId32"/>
    <p:sldId id="393" r:id="rId33"/>
    <p:sldId id="373" r:id="rId34"/>
    <p:sldId id="374" r:id="rId35"/>
    <p:sldId id="375" r:id="rId36"/>
    <p:sldId id="376" r:id="rId37"/>
    <p:sldId id="372" r:id="rId38"/>
    <p:sldId id="385" r:id="rId39"/>
    <p:sldId id="364" r:id="rId40"/>
    <p:sldId id="328" r:id="rId41"/>
    <p:sldId id="329" r:id="rId42"/>
    <p:sldId id="316" r:id="rId43"/>
    <p:sldId id="381" r:id="rId44"/>
    <p:sldId id="259" r:id="rId45"/>
  </p:sldIdLst>
  <p:sldSz cx="9144000" cy="6858000" type="screen4x3"/>
  <p:notesSz cx="9775825" cy="6645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38"/>
    <a:srgbClr val="455E63"/>
    <a:srgbClr val="678C94"/>
    <a:srgbClr val="3E3E40"/>
    <a:srgbClr val="87888B"/>
    <a:srgbClr val="70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60" autoAdjust="0"/>
    <p:restoredTop sz="73272" autoAdjust="0"/>
  </p:normalViewPr>
  <p:slideViewPr>
    <p:cSldViewPr>
      <p:cViewPr varScale="1">
        <p:scale>
          <a:sx n="70" d="100"/>
          <a:sy n="70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244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54B75-64AA-40CB-A7F0-57238C20C8C9}" type="doc">
      <dgm:prSet loTypeId="urn:microsoft.com/office/officeart/2011/layout/CircleProcess#4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l-PL"/>
        </a:p>
      </dgm:t>
    </dgm:pt>
    <dgm:pt modelId="{EBAB5F17-2FEA-4A70-8B24-B8ED3B27937D}">
      <dgm:prSet phldrT="[Tekst]" custT="1"/>
      <dgm:spPr/>
      <dgm:t>
        <a:bodyPr/>
        <a:lstStyle/>
        <a:p>
          <a:r>
            <a:rPr lang="uk-UA" sz="1300" b="1" dirty="0">
              <a:latin typeface="Arial" pitchFamily="34" charset="0"/>
              <a:cs typeface="Arial" pitchFamily="34" charset="0"/>
            </a:rPr>
            <a:t>Подання проектів</a:t>
          </a:r>
          <a:endParaRPr lang="pl-PL" sz="1300" b="1" dirty="0">
            <a:latin typeface="Arial" pitchFamily="34" charset="0"/>
            <a:cs typeface="Arial" pitchFamily="34" charset="0"/>
          </a:endParaRPr>
        </a:p>
      </dgm:t>
    </dgm:pt>
    <dgm:pt modelId="{9EA26BAF-622C-4267-9345-CBC7E4F8CF81}" type="parTrans" cxnId="{6A8F9DD7-14FE-4342-93B4-8F9B6A9E9E2B}">
      <dgm:prSet/>
      <dgm:spPr/>
      <dgm:t>
        <a:bodyPr/>
        <a:lstStyle/>
        <a:p>
          <a:endParaRPr lang="pl-PL" sz="1300" b="1">
            <a:latin typeface="Arial" pitchFamily="34" charset="0"/>
            <a:cs typeface="Arial" pitchFamily="34" charset="0"/>
          </a:endParaRPr>
        </a:p>
      </dgm:t>
    </dgm:pt>
    <dgm:pt modelId="{FBF5A3D0-F5EC-4BFC-B823-713032C7C6A4}" type="sibTrans" cxnId="{6A8F9DD7-14FE-4342-93B4-8F9B6A9E9E2B}">
      <dgm:prSet/>
      <dgm:spPr/>
      <dgm:t>
        <a:bodyPr/>
        <a:lstStyle/>
        <a:p>
          <a:endParaRPr lang="pl-PL" sz="1300" b="1">
            <a:latin typeface="Arial" pitchFamily="34" charset="0"/>
            <a:cs typeface="Arial" pitchFamily="34" charset="0"/>
          </a:endParaRPr>
        </a:p>
      </dgm:t>
    </dgm:pt>
    <dgm:pt modelId="{E93E1B4B-CFA4-4781-ACCB-4DE12817D1B1}">
      <dgm:prSet phldrT="[Tekst]" custT="1"/>
      <dgm:spPr/>
      <dgm:t>
        <a:bodyPr/>
        <a:lstStyle/>
        <a:p>
          <a:r>
            <a:rPr lang="uk-UA" sz="1300" b="1" dirty="0">
              <a:latin typeface="Arial" pitchFamily="34" charset="0"/>
              <a:cs typeface="Arial" pitchFamily="34" charset="0"/>
            </a:rPr>
            <a:t>Перевірка проектів</a:t>
          </a:r>
          <a:r>
            <a:rPr lang="pl-PL" sz="1300" b="1" dirty="0">
              <a:latin typeface="Arial" pitchFamily="34" charset="0"/>
              <a:cs typeface="Arial" pitchFamily="34" charset="0"/>
            </a:rPr>
            <a:t>/ </a:t>
          </a:r>
          <a:r>
            <a:rPr lang="uk-UA" sz="1300" b="1" dirty="0">
              <a:latin typeface="Arial" pitchFamily="34" charset="0"/>
              <a:cs typeface="Arial" pitchFamily="34" charset="0"/>
            </a:rPr>
            <a:t>відбір проектів для </a:t>
          </a:r>
          <a:r>
            <a:rPr lang="uk-UA" sz="1300" b="1" dirty="0" err="1">
              <a:latin typeface="Arial" pitchFamily="34" charset="0"/>
              <a:cs typeface="Arial" pitchFamily="34" charset="0"/>
            </a:rPr>
            <a:t>голосуван-ня</a:t>
          </a:r>
          <a:endParaRPr lang="pl-PL" sz="1300" b="1" dirty="0">
            <a:latin typeface="Arial" pitchFamily="34" charset="0"/>
            <a:cs typeface="Arial" pitchFamily="34" charset="0"/>
          </a:endParaRPr>
        </a:p>
      </dgm:t>
    </dgm:pt>
    <dgm:pt modelId="{B60E96DB-D395-4947-8D12-09C70A2F2547}" type="parTrans" cxnId="{AF83857A-C2AC-4FBA-AFC9-BF7ED6477298}">
      <dgm:prSet/>
      <dgm:spPr/>
      <dgm:t>
        <a:bodyPr/>
        <a:lstStyle/>
        <a:p>
          <a:endParaRPr lang="pl-PL" sz="1300" b="1">
            <a:latin typeface="Arial" pitchFamily="34" charset="0"/>
            <a:cs typeface="Arial" pitchFamily="34" charset="0"/>
          </a:endParaRPr>
        </a:p>
      </dgm:t>
    </dgm:pt>
    <dgm:pt modelId="{4303844B-6D8B-48CA-9AAF-3AECD06DB9AE}" type="sibTrans" cxnId="{AF83857A-C2AC-4FBA-AFC9-BF7ED6477298}">
      <dgm:prSet/>
      <dgm:spPr/>
      <dgm:t>
        <a:bodyPr/>
        <a:lstStyle/>
        <a:p>
          <a:endParaRPr lang="pl-PL" sz="1300" b="1">
            <a:latin typeface="Arial" pitchFamily="34" charset="0"/>
            <a:cs typeface="Arial" pitchFamily="34" charset="0"/>
          </a:endParaRPr>
        </a:p>
      </dgm:t>
    </dgm:pt>
    <dgm:pt modelId="{9C83A180-313D-42B0-9B77-AF22B20BE544}">
      <dgm:prSet phldrT="[Tekst]" custT="1"/>
      <dgm:spPr/>
      <dgm:t>
        <a:bodyPr/>
        <a:lstStyle/>
        <a:p>
          <a:r>
            <a:rPr lang="uk-UA" sz="1300" b="1" dirty="0" err="1">
              <a:latin typeface="Arial" pitchFamily="34" charset="0"/>
              <a:cs typeface="Arial" pitchFamily="34" charset="0"/>
            </a:rPr>
            <a:t>Голосуван-ня</a:t>
          </a:r>
          <a:endParaRPr lang="pl-PL" sz="1300" b="1" dirty="0">
            <a:latin typeface="Arial" pitchFamily="34" charset="0"/>
            <a:cs typeface="Arial" pitchFamily="34" charset="0"/>
          </a:endParaRPr>
        </a:p>
      </dgm:t>
    </dgm:pt>
    <dgm:pt modelId="{75401D18-FC82-4D2B-8A77-F321926FD46A}" type="parTrans" cxnId="{2829B92A-2FA6-40D8-98C9-B43DF6B8CDB1}">
      <dgm:prSet/>
      <dgm:spPr/>
      <dgm:t>
        <a:bodyPr/>
        <a:lstStyle/>
        <a:p>
          <a:endParaRPr lang="pl-PL" sz="1300" b="1">
            <a:latin typeface="Arial" pitchFamily="34" charset="0"/>
            <a:cs typeface="Arial" pitchFamily="34" charset="0"/>
          </a:endParaRPr>
        </a:p>
      </dgm:t>
    </dgm:pt>
    <dgm:pt modelId="{9C97E155-866B-4A2F-846F-86D5452F4F99}" type="sibTrans" cxnId="{2829B92A-2FA6-40D8-98C9-B43DF6B8CDB1}">
      <dgm:prSet/>
      <dgm:spPr/>
      <dgm:t>
        <a:bodyPr/>
        <a:lstStyle/>
        <a:p>
          <a:endParaRPr lang="pl-PL" sz="1300" b="1">
            <a:latin typeface="Arial" pitchFamily="34" charset="0"/>
            <a:cs typeface="Arial" pitchFamily="34" charset="0"/>
          </a:endParaRPr>
        </a:p>
      </dgm:t>
    </dgm:pt>
    <dgm:pt modelId="{F1A16ED7-ADB2-4D48-AC29-F30253AC55CD}">
      <dgm:prSet phldrT="[Tekst]" custT="1"/>
      <dgm:spPr/>
      <dgm:t>
        <a:bodyPr/>
        <a:lstStyle/>
        <a:p>
          <a:r>
            <a:rPr lang="uk-UA" sz="1300" b="1" dirty="0">
              <a:latin typeface="Arial" pitchFamily="34" charset="0"/>
              <a:cs typeface="Arial" pitchFamily="34" charset="0"/>
            </a:rPr>
            <a:t>Внесення завдань до бюджету на наступний рік</a:t>
          </a:r>
          <a:endParaRPr lang="pl-PL" sz="1300" b="1" dirty="0">
            <a:latin typeface="Arial" pitchFamily="34" charset="0"/>
            <a:cs typeface="Arial" pitchFamily="34" charset="0"/>
          </a:endParaRPr>
        </a:p>
      </dgm:t>
    </dgm:pt>
    <dgm:pt modelId="{7CACA239-1E55-4711-B237-9E5A5359CCE9}" type="parTrans" cxnId="{83D8FDF9-D1C1-4FBF-9849-A53BBB67007F}">
      <dgm:prSet/>
      <dgm:spPr/>
      <dgm:t>
        <a:bodyPr/>
        <a:lstStyle/>
        <a:p>
          <a:endParaRPr lang="pl-PL" sz="1300" b="1">
            <a:latin typeface="Arial" pitchFamily="34" charset="0"/>
            <a:cs typeface="Arial" pitchFamily="34" charset="0"/>
          </a:endParaRPr>
        </a:p>
      </dgm:t>
    </dgm:pt>
    <dgm:pt modelId="{543229A3-9629-4310-80F7-B7842835B258}" type="sibTrans" cxnId="{83D8FDF9-D1C1-4FBF-9849-A53BBB67007F}">
      <dgm:prSet/>
      <dgm:spPr/>
      <dgm:t>
        <a:bodyPr/>
        <a:lstStyle/>
        <a:p>
          <a:endParaRPr lang="pl-PL" sz="1300" b="1">
            <a:latin typeface="Arial" pitchFamily="34" charset="0"/>
            <a:cs typeface="Arial" pitchFamily="34" charset="0"/>
          </a:endParaRPr>
        </a:p>
      </dgm:t>
    </dgm:pt>
    <dgm:pt modelId="{E283E40D-1ACE-48E3-A010-3FAE65D08644}">
      <dgm:prSet phldrT="[Tekst]" custT="1"/>
      <dgm:spPr/>
      <dgm:t>
        <a:bodyPr/>
        <a:lstStyle/>
        <a:p>
          <a:r>
            <a:rPr lang="uk-UA" sz="1300" b="1" dirty="0">
              <a:latin typeface="Arial" pitchFamily="34" charset="0"/>
              <a:cs typeface="Arial" pitchFamily="34" charset="0"/>
            </a:rPr>
            <a:t>Реалізація (наступного року</a:t>
          </a:r>
          <a:r>
            <a:rPr lang="pl-PL" sz="1300" b="1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43ACF615-EB9F-4835-9778-9A721684C47F}" type="parTrans" cxnId="{C1314982-22E4-447F-B122-2A499B3D4C1F}">
      <dgm:prSet/>
      <dgm:spPr/>
      <dgm:t>
        <a:bodyPr/>
        <a:lstStyle/>
        <a:p>
          <a:endParaRPr lang="pl-PL" sz="1300"/>
        </a:p>
      </dgm:t>
    </dgm:pt>
    <dgm:pt modelId="{329D5180-16D8-433C-A23E-39830D222BDB}" type="sibTrans" cxnId="{C1314982-22E4-447F-B122-2A499B3D4C1F}">
      <dgm:prSet/>
      <dgm:spPr/>
      <dgm:t>
        <a:bodyPr/>
        <a:lstStyle/>
        <a:p>
          <a:endParaRPr lang="pl-PL" sz="1300"/>
        </a:p>
      </dgm:t>
    </dgm:pt>
    <dgm:pt modelId="{D1F800A4-D331-4C61-999C-C98913358160}" type="pres">
      <dgm:prSet presAssocID="{FEE54B75-64AA-40CB-A7F0-57238C20C8C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3640E57-5D72-4990-BE4A-B7E53873523F}" type="pres">
      <dgm:prSet presAssocID="{E283E40D-1ACE-48E3-A010-3FAE65D08644}" presName="Accent5" presStyleCnt="0"/>
      <dgm:spPr/>
    </dgm:pt>
    <dgm:pt modelId="{68108B64-81D9-476A-893A-57BBEEC343F3}" type="pres">
      <dgm:prSet presAssocID="{E283E40D-1ACE-48E3-A010-3FAE65D08644}" presName="Accent" presStyleLbl="node1" presStyleIdx="0" presStyleCnt="5"/>
      <dgm:spPr/>
    </dgm:pt>
    <dgm:pt modelId="{65CE4C87-0325-408C-8398-28D8791BE258}" type="pres">
      <dgm:prSet presAssocID="{E283E40D-1ACE-48E3-A010-3FAE65D08644}" presName="ParentBackground5" presStyleCnt="0"/>
      <dgm:spPr/>
    </dgm:pt>
    <dgm:pt modelId="{894ADEA6-208B-4543-962D-54C5CF607EE5}" type="pres">
      <dgm:prSet presAssocID="{E283E40D-1ACE-48E3-A010-3FAE65D08644}" presName="ParentBackground" presStyleLbl="fgAcc1" presStyleIdx="0" presStyleCnt="5"/>
      <dgm:spPr/>
      <dgm:t>
        <a:bodyPr/>
        <a:lstStyle/>
        <a:p>
          <a:endParaRPr lang="ru-RU"/>
        </a:p>
      </dgm:t>
    </dgm:pt>
    <dgm:pt modelId="{5967537B-27DA-4A51-80FE-5599F281C561}" type="pres">
      <dgm:prSet presAssocID="{E283E40D-1ACE-48E3-A010-3FAE65D08644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7FCBB-75B1-4B4A-9B6B-453B60EEACA1}" type="pres">
      <dgm:prSet presAssocID="{F1A16ED7-ADB2-4D48-AC29-F30253AC55CD}" presName="Accent4" presStyleCnt="0"/>
      <dgm:spPr/>
    </dgm:pt>
    <dgm:pt modelId="{4555A925-87F3-4A5A-8342-3168CD971DF3}" type="pres">
      <dgm:prSet presAssocID="{F1A16ED7-ADB2-4D48-AC29-F30253AC55CD}" presName="Accent" presStyleLbl="node1" presStyleIdx="1" presStyleCnt="5"/>
      <dgm:spPr/>
    </dgm:pt>
    <dgm:pt modelId="{7C1A4640-2095-4122-AE58-7E0FE4CD19D6}" type="pres">
      <dgm:prSet presAssocID="{F1A16ED7-ADB2-4D48-AC29-F30253AC55CD}" presName="ParentBackground4" presStyleCnt="0"/>
      <dgm:spPr/>
    </dgm:pt>
    <dgm:pt modelId="{C025BD5D-F5C0-4EF4-9C69-C50CB292E0CC}" type="pres">
      <dgm:prSet presAssocID="{F1A16ED7-ADB2-4D48-AC29-F30253AC55CD}" presName="ParentBackground" presStyleLbl="fgAcc1" presStyleIdx="1" presStyleCnt="5"/>
      <dgm:spPr/>
      <dgm:t>
        <a:bodyPr/>
        <a:lstStyle/>
        <a:p>
          <a:endParaRPr lang="ru-RU"/>
        </a:p>
      </dgm:t>
    </dgm:pt>
    <dgm:pt modelId="{4C5E418E-CFB1-4721-8A4F-0A96E1A55F50}" type="pres">
      <dgm:prSet presAssocID="{F1A16ED7-ADB2-4D48-AC29-F30253AC55C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82FC2-EADE-494F-8418-09A44ED8B4AC}" type="pres">
      <dgm:prSet presAssocID="{9C83A180-313D-42B0-9B77-AF22B20BE544}" presName="Accent3" presStyleCnt="0"/>
      <dgm:spPr/>
    </dgm:pt>
    <dgm:pt modelId="{D5A015EB-2FF9-4B53-822C-9D3DE5583238}" type="pres">
      <dgm:prSet presAssocID="{9C83A180-313D-42B0-9B77-AF22B20BE544}" presName="Accent" presStyleLbl="node1" presStyleIdx="2" presStyleCnt="5"/>
      <dgm:spPr/>
    </dgm:pt>
    <dgm:pt modelId="{06C9FCA8-27DE-4819-8C75-1129B240285E}" type="pres">
      <dgm:prSet presAssocID="{9C83A180-313D-42B0-9B77-AF22B20BE544}" presName="ParentBackground3" presStyleCnt="0"/>
      <dgm:spPr/>
    </dgm:pt>
    <dgm:pt modelId="{B17390C6-2B35-4196-A9E2-9BFDC5FF0BB6}" type="pres">
      <dgm:prSet presAssocID="{9C83A180-313D-42B0-9B77-AF22B20BE544}" presName="ParentBackground" presStyleLbl="fgAcc1" presStyleIdx="2" presStyleCnt="5"/>
      <dgm:spPr/>
      <dgm:t>
        <a:bodyPr/>
        <a:lstStyle/>
        <a:p>
          <a:endParaRPr lang="ru-RU"/>
        </a:p>
      </dgm:t>
    </dgm:pt>
    <dgm:pt modelId="{32B235A2-1771-475A-9737-2CC27FDECC70}" type="pres">
      <dgm:prSet presAssocID="{9C83A180-313D-42B0-9B77-AF22B20BE54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A274E-F69A-4B34-B889-6D8FBE8C65F8}" type="pres">
      <dgm:prSet presAssocID="{E93E1B4B-CFA4-4781-ACCB-4DE12817D1B1}" presName="Accent2" presStyleCnt="0"/>
      <dgm:spPr/>
    </dgm:pt>
    <dgm:pt modelId="{6C60F77C-5078-49BA-ACB3-6333F6D869CF}" type="pres">
      <dgm:prSet presAssocID="{E93E1B4B-CFA4-4781-ACCB-4DE12817D1B1}" presName="Accent" presStyleLbl="node1" presStyleIdx="3" presStyleCnt="5"/>
      <dgm:spPr/>
    </dgm:pt>
    <dgm:pt modelId="{AAD7C920-83B5-42F6-9262-AE646389699C}" type="pres">
      <dgm:prSet presAssocID="{E93E1B4B-CFA4-4781-ACCB-4DE12817D1B1}" presName="ParentBackground2" presStyleCnt="0"/>
      <dgm:spPr/>
    </dgm:pt>
    <dgm:pt modelId="{B3E0C616-B641-4164-A0BC-EE12AC2C67C8}" type="pres">
      <dgm:prSet presAssocID="{E93E1B4B-CFA4-4781-ACCB-4DE12817D1B1}" presName="ParentBackground" presStyleLbl="fgAcc1" presStyleIdx="3" presStyleCnt="5"/>
      <dgm:spPr/>
      <dgm:t>
        <a:bodyPr/>
        <a:lstStyle/>
        <a:p>
          <a:endParaRPr lang="ru-RU"/>
        </a:p>
      </dgm:t>
    </dgm:pt>
    <dgm:pt modelId="{98BBC935-52C9-471A-AF71-EBEFCA87DA7E}" type="pres">
      <dgm:prSet presAssocID="{E93E1B4B-CFA4-4781-ACCB-4DE12817D1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AEE50-4E22-4E1A-94B9-1E447F74DEA4}" type="pres">
      <dgm:prSet presAssocID="{EBAB5F17-2FEA-4A70-8B24-B8ED3B27937D}" presName="Accent1" presStyleCnt="0"/>
      <dgm:spPr/>
    </dgm:pt>
    <dgm:pt modelId="{56FD4910-27A7-46A2-A02D-69DAFD70E044}" type="pres">
      <dgm:prSet presAssocID="{EBAB5F17-2FEA-4A70-8B24-B8ED3B27937D}" presName="Accent" presStyleLbl="node1" presStyleIdx="4" presStyleCnt="5"/>
      <dgm:spPr/>
    </dgm:pt>
    <dgm:pt modelId="{719849AD-D75E-4F60-932C-3CC16708D256}" type="pres">
      <dgm:prSet presAssocID="{EBAB5F17-2FEA-4A70-8B24-B8ED3B27937D}" presName="ParentBackground1" presStyleCnt="0"/>
      <dgm:spPr/>
    </dgm:pt>
    <dgm:pt modelId="{B4E7C0A7-76D4-42D8-BB82-E1D2000B051B}" type="pres">
      <dgm:prSet presAssocID="{EBAB5F17-2FEA-4A70-8B24-B8ED3B27937D}" presName="ParentBackground" presStyleLbl="fgAcc1" presStyleIdx="4" presStyleCnt="5"/>
      <dgm:spPr/>
      <dgm:t>
        <a:bodyPr/>
        <a:lstStyle/>
        <a:p>
          <a:endParaRPr lang="ru-RU"/>
        </a:p>
      </dgm:t>
    </dgm:pt>
    <dgm:pt modelId="{02F91D26-EC48-47C2-A699-FD2D63D084AE}" type="pres">
      <dgm:prSet presAssocID="{EBAB5F17-2FEA-4A70-8B24-B8ED3B27937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EAA1A-96D5-45DF-953B-0DA842427F8D}" type="presOf" srcId="{FEE54B75-64AA-40CB-A7F0-57238C20C8C9}" destId="{D1F800A4-D331-4C61-999C-C98913358160}" srcOrd="0" destOrd="0" presId="urn:microsoft.com/office/officeart/2011/layout/CircleProcess#4"/>
    <dgm:cxn modelId="{EA1BE973-6112-462C-8FE5-1282DE2DC5F5}" type="presOf" srcId="{EBAB5F17-2FEA-4A70-8B24-B8ED3B27937D}" destId="{02F91D26-EC48-47C2-A699-FD2D63D084AE}" srcOrd="1" destOrd="0" presId="urn:microsoft.com/office/officeart/2011/layout/CircleProcess#4"/>
    <dgm:cxn modelId="{2829B92A-2FA6-40D8-98C9-B43DF6B8CDB1}" srcId="{FEE54B75-64AA-40CB-A7F0-57238C20C8C9}" destId="{9C83A180-313D-42B0-9B77-AF22B20BE544}" srcOrd="2" destOrd="0" parTransId="{75401D18-FC82-4D2B-8A77-F321926FD46A}" sibTransId="{9C97E155-866B-4A2F-846F-86D5452F4F99}"/>
    <dgm:cxn modelId="{6F5C8A97-9C48-4450-A34B-04CAFA3FD46F}" type="presOf" srcId="{EBAB5F17-2FEA-4A70-8B24-B8ED3B27937D}" destId="{B4E7C0A7-76D4-42D8-BB82-E1D2000B051B}" srcOrd="0" destOrd="0" presId="urn:microsoft.com/office/officeart/2011/layout/CircleProcess#4"/>
    <dgm:cxn modelId="{C5B6E30E-28DE-4F45-AE5A-EAE8D3B519C4}" type="presOf" srcId="{9C83A180-313D-42B0-9B77-AF22B20BE544}" destId="{B17390C6-2B35-4196-A9E2-9BFDC5FF0BB6}" srcOrd="0" destOrd="0" presId="urn:microsoft.com/office/officeart/2011/layout/CircleProcess#4"/>
    <dgm:cxn modelId="{DB964254-2174-431B-8DCC-1A8D6804132E}" type="presOf" srcId="{F1A16ED7-ADB2-4D48-AC29-F30253AC55CD}" destId="{4C5E418E-CFB1-4721-8A4F-0A96E1A55F50}" srcOrd="1" destOrd="0" presId="urn:microsoft.com/office/officeart/2011/layout/CircleProcess#4"/>
    <dgm:cxn modelId="{B30E139A-D6AB-4B04-869C-2622F4B992DE}" type="presOf" srcId="{F1A16ED7-ADB2-4D48-AC29-F30253AC55CD}" destId="{C025BD5D-F5C0-4EF4-9C69-C50CB292E0CC}" srcOrd="0" destOrd="0" presId="urn:microsoft.com/office/officeart/2011/layout/CircleProcess#4"/>
    <dgm:cxn modelId="{B3F1DD15-F010-44B2-83D5-72EB3105CD29}" type="presOf" srcId="{E283E40D-1ACE-48E3-A010-3FAE65D08644}" destId="{5967537B-27DA-4A51-80FE-5599F281C561}" srcOrd="1" destOrd="0" presId="urn:microsoft.com/office/officeart/2011/layout/CircleProcess#4"/>
    <dgm:cxn modelId="{D8D7CBDA-C64F-4099-A0C4-9C0FC9C0C2EC}" type="presOf" srcId="{E93E1B4B-CFA4-4781-ACCB-4DE12817D1B1}" destId="{98BBC935-52C9-471A-AF71-EBEFCA87DA7E}" srcOrd="1" destOrd="0" presId="urn:microsoft.com/office/officeart/2011/layout/CircleProcess#4"/>
    <dgm:cxn modelId="{569DEEFE-1715-4C43-B867-76DD802756D2}" type="presOf" srcId="{E93E1B4B-CFA4-4781-ACCB-4DE12817D1B1}" destId="{B3E0C616-B641-4164-A0BC-EE12AC2C67C8}" srcOrd="0" destOrd="0" presId="urn:microsoft.com/office/officeart/2011/layout/CircleProcess#4"/>
    <dgm:cxn modelId="{C1D3CEEF-79F5-481C-833F-4EA1C51AF68F}" type="presOf" srcId="{9C83A180-313D-42B0-9B77-AF22B20BE544}" destId="{32B235A2-1771-475A-9737-2CC27FDECC70}" srcOrd="1" destOrd="0" presId="urn:microsoft.com/office/officeart/2011/layout/CircleProcess#4"/>
    <dgm:cxn modelId="{6A8F9DD7-14FE-4342-93B4-8F9B6A9E9E2B}" srcId="{FEE54B75-64AA-40CB-A7F0-57238C20C8C9}" destId="{EBAB5F17-2FEA-4A70-8B24-B8ED3B27937D}" srcOrd="0" destOrd="0" parTransId="{9EA26BAF-622C-4267-9345-CBC7E4F8CF81}" sibTransId="{FBF5A3D0-F5EC-4BFC-B823-713032C7C6A4}"/>
    <dgm:cxn modelId="{AF83857A-C2AC-4FBA-AFC9-BF7ED6477298}" srcId="{FEE54B75-64AA-40CB-A7F0-57238C20C8C9}" destId="{E93E1B4B-CFA4-4781-ACCB-4DE12817D1B1}" srcOrd="1" destOrd="0" parTransId="{B60E96DB-D395-4947-8D12-09C70A2F2547}" sibTransId="{4303844B-6D8B-48CA-9AAF-3AECD06DB9AE}"/>
    <dgm:cxn modelId="{F67A10D2-953B-4046-B171-1D92381EAC0D}" type="presOf" srcId="{E283E40D-1ACE-48E3-A010-3FAE65D08644}" destId="{894ADEA6-208B-4543-962D-54C5CF607EE5}" srcOrd="0" destOrd="0" presId="urn:microsoft.com/office/officeart/2011/layout/CircleProcess#4"/>
    <dgm:cxn modelId="{C1314982-22E4-447F-B122-2A499B3D4C1F}" srcId="{FEE54B75-64AA-40CB-A7F0-57238C20C8C9}" destId="{E283E40D-1ACE-48E3-A010-3FAE65D08644}" srcOrd="4" destOrd="0" parTransId="{43ACF615-EB9F-4835-9778-9A721684C47F}" sibTransId="{329D5180-16D8-433C-A23E-39830D222BDB}"/>
    <dgm:cxn modelId="{83D8FDF9-D1C1-4FBF-9849-A53BBB67007F}" srcId="{FEE54B75-64AA-40CB-A7F0-57238C20C8C9}" destId="{F1A16ED7-ADB2-4D48-AC29-F30253AC55CD}" srcOrd="3" destOrd="0" parTransId="{7CACA239-1E55-4711-B237-9E5A5359CCE9}" sibTransId="{543229A3-9629-4310-80F7-B7842835B258}"/>
    <dgm:cxn modelId="{9807853F-C189-4F59-A1AF-3153D097C9AE}" type="presParOf" srcId="{D1F800A4-D331-4C61-999C-C98913358160}" destId="{E3640E57-5D72-4990-BE4A-B7E53873523F}" srcOrd="0" destOrd="0" presId="urn:microsoft.com/office/officeart/2011/layout/CircleProcess#4"/>
    <dgm:cxn modelId="{5542D8F5-2B45-4501-9227-701276EBE0D9}" type="presParOf" srcId="{E3640E57-5D72-4990-BE4A-B7E53873523F}" destId="{68108B64-81D9-476A-893A-57BBEEC343F3}" srcOrd="0" destOrd="0" presId="urn:microsoft.com/office/officeart/2011/layout/CircleProcess#4"/>
    <dgm:cxn modelId="{B88FEE78-82BC-442E-94B2-D5DFE5E612F8}" type="presParOf" srcId="{D1F800A4-D331-4C61-999C-C98913358160}" destId="{65CE4C87-0325-408C-8398-28D8791BE258}" srcOrd="1" destOrd="0" presId="urn:microsoft.com/office/officeart/2011/layout/CircleProcess#4"/>
    <dgm:cxn modelId="{24DFD90E-ACCC-49E6-8769-61E9EC5B95B9}" type="presParOf" srcId="{65CE4C87-0325-408C-8398-28D8791BE258}" destId="{894ADEA6-208B-4543-962D-54C5CF607EE5}" srcOrd="0" destOrd="0" presId="urn:microsoft.com/office/officeart/2011/layout/CircleProcess#4"/>
    <dgm:cxn modelId="{88DCBB6F-6F6B-4262-8406-980EBD1BEF06}" type="presParOf" srcId="{D1F800A4-D331-4C61-999C-C98913358160}" destId="{5967537B-27DA-4A51-80FE-5599F281C561}" srcOrd="2" destOrd="0" presId="urn:microsoft.com/office/officeart/2011/layout/CircleProcess#4"/>
    <dgm:cxn modelId="{5CA9D86F-E083-4780-85EC-5CA0748988E2}" type="presParOf" srcId="{D1F800A4-D331-4C61-999C-C98913358160}" destId="{4357FCBB-75B1-4B4A-9B6B-453B60EEACA1}" srcOrd="3" destOrd="0" presId="urn:microsoft.com/office/officeart/2011/layout/CircleProcess#4"/>
    <dgm:cxn modelId="{3E7FD2CB-5967-4256-9D66-E5F694EE5E06}" type="presParOf" srcId="{4357FCBB-75B1-4B4A-9B6B-453B60EEACA1}" destId="{4555A925-87F3-4A5A-8342-3168CD971DF3}" srcOrd="0" destOrd="0" presId="urn:microsoft.com/office/officeart/2011/layout/CircleProcess#4"/>
    <dgm:cxn modelId="{3415A880-5FBF-44B2-8D54-4CA83DDEA3B5}" type="presParOf" srcId="{D1F800A4-D331-4C61-999C-C98913358160}" destId="{7C1A4640-2095-4122-AE58-7E0FE4CD19D6}" srcOrd="4" destOrd="0" presId="urn:microsoft.com/office/officeart/2011/layout/CircleProcess#4"/>
    <dgm:cxn modelId="{861B6E25-FDE9-488F-88DE-E6D02DB801F6}" type="presParOf" srcId="{7C1A4640-2095-4122-AE58-7E0FE4CD19D6}" destId="{C025BD5D-F5C0-4EF4-9C69-C50CB292E0CC}" srcOrd="0" destOrd="0" presId="urn:microsoft.com/office/officeart/2011/layout/CircleProcess#4"/>
    <dgm:cxn modelId="{674BE512-20ED-46CA-A6AE-822B31EE294A}" type="presParOf" srcId="{D1F800A4-D331-4C61-999C-C98913358160}" destId="{4C5E418E-CFB1-4721-8A4F-0A96E1A55F50}" srcOrd="5" destOrd="0" presId="urn:microsoft.com/office/officeart/2011/layout/CircleProcess#4"/>
    <dgm:cxn modelId="{92D077E4-C3DD-490C-A303-ABAD2CAE0BF9}" type="presParOf" srcId="{D1F800A4-D331-4C61-999C-C98913358160}" destId="{DA082FC2-EADE-494F-8418-09A44ED8B4AC}" srcOrd="6" destOrd="0" presId="urn:microsoft.com/office/officeart/2011/layout/CircleProcess#4"/>
    <dgm:cxn modelId="{3C4A7427-81AC-499B-99BC-EB82CE08881B}" type="presParOf" srcId="{DA082FC2-EADE-494F-8418-09A44ED8B4AC}" destId="{D5A015EB-2FF9-4B53-822C-9D3DE5583238}" srcOrd="0" destOrd="0" presId="urn:microsoft.com/office/officeart/2011/layout/CircleProcess#4"/>
    <dgm:cxn modelId="{CEC2370A-D2F2-4AB7-8567-AE0F7EB703A1}" type="presParOf" srcId="{D1F800A4-D331-4C61-999C-C98913358160}" destId="{06C9FCA8-27DE-4819-8C75-1129B240285E}" srcOrd="7" destOrd="0" presId="urn:microsoft.com/office/officeart/2011/layout/CircleProcess#4"/>
    <dgm:cxn modelId="{13065282-77FC-4279-8C72-43E16AD3D081}" type="presParOf" srcId="{06C9FCA8-27DE-4819-8C75-1129B240285E}" destId="{B17390C6-2B35-4196-A9E2-9BFDC5FF0BB6}" srcOrd="0" destOrd="0" presId="urn:microsoft.com/office/officeart/2011/layout/CircleProcess#4"/>
    <dgm:cxn modelId="{C78E9E70-A123-405B-9E56-D4B59AE63FAB}" type="presParOf" srcId="{D1F800A4-D331-4C61-999C-C98913358160}" destId="{32B235A2-1771-475A-9737-2CC27FDECC70}" srcOrd="8" destOrd="0" presId="urn:microsoft.com/office/officeart/2011/layout/CircleProcess#4"/>
    <dgm:cxn modelId="{69F5BCFB-764F-46AC-AF28-D7525D174E42}" type="presParOf" srcId="{D1F800A4-D331-4C61-999C-C98913358160}" destId="{1DCA274E-F69A-4B34-B889-6D8FBE8C65F8}" srcOrd="9" destOrd="0" presId="urn:microsoft.com/office/officeart/2011/layout/CircleProcess#4"/>
    <dgm:cxn modelId="{FA52BF0D-82F0-4BF1-A2A3-EAC218835245}" type="presParOf" srcId="{1DCA274E-F69A-4B34-B889-6D8FBE8C65F8}" destId="{6C60F77C-5078-49BA-ACB3-6333F6D869CF}" srcOrd="0" destOrd="0" presId="urn:microsoft.com/office/officeart/2011/layout/CircleProcess#4"/>
    <dgm:cxn modelId="{8E9154F9-C020-448E-B461-1DA4F67A5CF3}" type="presParOf" srcId="{D1F800A4-D331-4C61-999C-C98913358160}" destId="{AAD7C920-83B5-42F6-9262-AE646389699C}" srcOrd="10" destOrd="0" presId="urn:microsoft.com/office/officeart/2011/layout/CircleProcess#4"/>
    <dgm:cxn modelId="{9B91D0F3-1A56-4540-9EA9-B7ED6EC983A6}" type="presParOf" srcId="{AAD7C920-83B5-42F6-9262-AE646389699C}" destId="{B3E0C616-B641-4164-A0BC-EE12AC2C67C8}" srcOrd="0" destOrd="0" presId="urn:microsoft.com/office/officeart/2011/layout/CircleProcess#4"/>
    <dgm:cxn modelId="{F1D45C90-DC41-43AF-900E-13663F5E4AD2}" type="presParOf" srcId="{D1F800A4-D331-4C61-999C-C98913358160}" destId="{98BBC935-52C9-471A-AF71-EBEFCA87DA7E}" srcOrd="11" destOrd="0" presId="urn:microsoft.com/office/officeart/2011/layout/CircleProcess#4"/>
    <dgm:cxn modelId="{BBBC5284-139E-4A9D-B677-1DCF2FB750F6}" type="presParOf" srcId="{D1F800A4-D331-4C61-999C-C98913358160}" destId="{0CBAEE50-4E22-4E1A-94B9-1E447F74DEA4}" srcOrd="12" destOrd="0" presId="urn:microsoft.com/office/officeart/2011/layout/CircleProcess#4"/>
    <dgm:cxn modelId="{FE09DA52-B16F-4653-B7CC-CF95A693EF1A}" type="presParOf" srcId="{0CBAEE50-4E22-4E1A-94B9-1E447F74DEA4}" destId="{56FD4910-27A7-46A2-A02D-69DAFD70E044}" srcOrd="0" destOrd="0" presId="urn:microsoft.com/office/officeart/2011/layout/CircleProcess#4"/>
    <dgm:cxn modelId="{FBDEC87C-E9FF-4D33-A802-C5F79B58E0C7}" type="presParOf" srcId="{D1F800A4-D331-4C61-999C-C98913358160}" destId="{719849AD-D75E-4F60-932C-3CC16708D256}" srcOrd="13" destOrd="0" presId="urn:microsoft.com/office/officeart/2011/layout/CircleProcess#4"/>
    <dgm:cxn modelId="{D207DF8D-C524-4203-A1B0-CA26C845C049}" type="presParOf" srcId="{719849AD-D75E-4F60-932C-3CC16708D256}" destId="{B4E7C0A7-76D4-42D8-BB82-E1D2000B051B}" srcOrd="0" destOrd="0" presId="urn:microsoft.com/office/officeart/2011/layout/CircleProcess#4"/>
    <dgm:cxn modelId="{22B8D442-B08A-44CB-92F0-2F89C61B3C63}" type="presParOf" srcId="{D1F800A4-D331-4C61-999C-C98913358160}" destId="{02F91D26-EC48-47C2-A699-FD2D63D084AE}" srcOrd="14" destOrd="0" presId="urn:microsoft.com/office/officeart/2011/layout/CircleProcess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8B64-81D9-476A-893A-57BBEEC343F3}">
      <dsp:nvSpPr>
        <dsp:cNvPr id="0" name=""/>
        <dsp:cNvSpPr/>
      </dsp:nvSpPr>
      <dsp:spPr>
        <a:xfrm>
          <a:off x="6979444" y="1236296"/>
          <a:ext cx="1591426" cy="159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ADEA6-208B-4543-962D-54C5CF607EE5}">
      <dsp:nvSpPr>
        <dsp:cNvPr id="0" name=""/>
        <dsp:cNvSpPr/>
      </dsp:nvSpPr>
      <dsp:spPr>
        <a:xfrm>
          <a:off x="7031955" y="1289361"/>
          <a:ext cx="1485557" cy="14855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>
              <a:latin typeface="Arial" pitchFamily="34" charset="0"/>
              <a:cs typeface="Arial" pitchFamily="34" charset="0"/>
            </a:rPr>
            <a:t>Реалізація (наступного року</a:t>
          </a:r>
          <a:r>
            <a:rPr lang="pl-PL" sz="1300" b="1" kern="120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7244540" y="1501623"/>
        <a:ext cx="1061233" cy="1061031"/>
      </dsp:txXfrm>
    </dsp:sp>
    <dsp:sp modelId="{4555A925-87F3-4A5A-8342-3168CD971DF3}">
      <dsp:nvSpPr>
        <dsp:cNvPr id="0" name=""/>
        <dsp:cNvSpPr/>
      </dsp:nvSpPr>
      <dsp:spPr>
        <a:xfrm rot="2700000">
          <a:off x="5333904" y="1236378"/>
          <a:ext cx="1591242" cy="15912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5BD5D-F5C0-4EF4-9C69-C50CB292E0CC}">
      <dsp:nvSpPr>
        <dsp:cNvPr id="0" name=""/>
        <dsp:cNvSpPr/>
      </dsp:nvSpPr>
      <dsp:spPr>
        <a:xfrm>
          <a:off x="5388017" y="1289361"/>
          <a:ext cx="1485557" cy="14855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>
              <a:latin typeface="Arial" pitchFamily="34" charset="0"/>
              <a:cs typeface="Arial" pitchFamily="34" charset="0"/>
            </a:rPr>
            <a:t>Внесення завдань до бюджету на наступний рік</a:t>
          </a:r>
          <a:endParaRPr lang="pl-PL" sz="1300" b="1" kern="1200" dirty="0">
            <a:latin typeface="Arial" pitchFamily="34" charset="0"/>
            <a:cs typeface="Arial" pitchFamily="34" charset="0"/>
          </a:endParaRPr>
        </a:p>
      </dsp:txBody>
      <dsp:txXfrm>
        <a:off x="5599756" y="1501623"/>
        <a:ext cx="1061233" cy="1061031"/>
      </dsp:txXfrm>
    </dsp:sp>
    <dsp:sp modelId="{D5A015EB-2FF9-4B53-822C-9D3DE5583238}">
      <dsp:nvSpPr>
        <dsp:cNvPr id="0" name=""/>
        <dsp:cNvSpPr/>
      </dsp:nvSpPr>
      <dsp:spPr>
        <a:xfrm rot="2700000">
          <a:off x="3689966" y="1236378"/>
          <a:ext cx="1591242" cy="15912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390C6-2B35-4196-A9E2-9BFDC5FF0BB6}">
      <dsp:nvSpPr>
        <dsp:cNvPr id="0" name=""/>
        <dsp:cNvSpPr/>
      </dsp:nvSpPr>
      <dsp:spPr>
        <a:xfrm>
          <a:off x="3743232" y="1289361"/>
          <a:ext cx="1485557" cy="14855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err="1">
              <a:latin typeface="Arial" pitchFamily="34" charset="0"/>
              <a:cs typeface="Arial" pitchFamily="34" charset="0"/>
            </a:rPr>
            <a:t>Голосуван-ня</a:t>
          </a:r>
          <a:endParaRPr lang="pl-PL" sz="1300" b="1" kern="1200" dirty="0">
            <a:latin typeface="Arial" pitchFamily="34" charset="0"/>
            <a:cs typeface="Arial" pitchFamily="34" charset="0"/>
          </a:endParaRPr>
        </a:p>
      </dsp:txBody>
      <dsp:txXfrm>
        <a:off x="3954971" y="1501623"/>
        <a:ext cx="1061233" cy="1061031"/>
      </dsp:txXfrm>
    </dsp:sp>
    <dsp:sp modelId="{6C60F77C-5078-49BA-ACB3-6333F6D869CF}">
      <dsp:nvSpPr>
        <dsp:cNvPr id="0" name=""/>
        <dsp:cNvSpPr/>
      </dsp:nvSpPr>
      <dsp:spPr>
        <a:xfrm rot="2700000">
          <a:off x="2045182" y="1236378"/>
          <a:ext cx="1591242" cy="15912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0C616-B641-4164-A0BC-EE12AC2C67C8}">
      <dsp:nvSpPr>
        <dsp:cNvPr id="0" name=""/>
        <dsp:cNvSpPr/>
      </dsp:nvSpPr>
      <dsp:spPr>
        <a:xfrm>
          <a:off x="2098448" y="1289361"/>
          <a:ext cx="1485557" cy="14855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>
              <a:latin typeface="Arial" pitchFamily="34" charset="0"/>
              <a:cs typeface="Arial" pitchFamily="34" charset="0"/>
            </a:rPr>
            <a:t>Перевірка проектів</a:t>
          </a:r>
          <a:r>
            <a:rPr lang="pl-PL" sz="1300" b="1" kern="1200" dirty="0">
              <a:latin typeface="Arial" pitchFamily="34" charset="0"/>
              <a:cs typeface="Arial" pitchFamily="34" charset="0"/>
            </a:rPr>
            <a:t>/ </a:t>
          </a:r>
          <a:r>
            <a:rPr lang="uk-UA" sz="1300" b="1" kern="1200" dirty="0">
              <a:latin typeface="Arial" pitchFamily="34" charset="0"/>
              <a:cs typeface="Arial" pitchFamily="34" charset="0"/>
            </a:rPr>
            <a:t>відбір проектів для </a:t>
          </a:r>
          <a:r>
            <a:rPr lang="uk-UA" sz="1300" b="1" kern="1200" dirty="0" err="1">
              <a:latin typeface="Arial" pitchFamily="34" charset="0"/>
              <a:cs typeface="Arial" pitchFamily="34" charset="0"/>
            </a:rPr>
            <a:t>голосуван-ня</a:t>
          </a:r>
          <a:endParaRPr lang="pl-PL" sz="1300" b="1" kern="1200" dirty="0">
            <a:latin typeface="Arial" pitchFamily="34" charset="0"/>
            <a:cs typeface="Arial" pitchFamily="34" charset="0"/>
          </a:endParaRPr>
        </a:p>
      </dsp:txBody>
      <dsp:txXfrm>
        <a:off x="2311033" y="1501623"/>
        <a:ext cx="1061233" cy="1061031"/>
      </dsp:txXfrm>
    </dsp:sp>
    <dsp:sp modelId="{56FD4910-27A7-46A2-A02D-69DAFD70E044}">
      <dsp:nvSpPr>
        <dsp:cNvPr id="0" name=""/>
        <dsp:cNvSpPr/>
      </dsp:nvSpPr>
      <dsp:spPr>
        <a:xfrm rot="2700000">
          <a:off x="400397" y="1236378"/>
          <a:ext cx="1591242" cy="159124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7C0A7-76D4-42D8-BB82-E1D2000B051B}">
      <dsp:nvSpPr>
        <dsp:cNvPr id="0" name=""/>
        <dsp:cNvSpPr/>
      </dsp:nvSpPr>
      <dsp:spPr>
        <a:xfrm>
          <a:off x="453663" y="1289361"/>
          <a:ext cx="1485557" cy="14855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>
              <a:latin typeface="Arial" pitchFamily="34" charset="0"/>
              <a:cs typeface="Arial" pitchFamily="34" charset="0"/>
            </a:rPr>
            <a:t>Подання проектів</a:t>
          </a:r>
          <a:endParaRPr lang="pl-PL" sz="1300" b="1" kern="1200" dirty="0">
            <a:latin typeface="Arial" pitchFamily="34" charset="0"/>
            <a:cs typeface="Arial" pitchFamily="34" charset="0"/>
          </a:endParaRPr>
        </a:p>
      </dsp:txBody>
      <dsp:txXfrm>
        <a:off x="666248" y="1501623"/>
        <a:ext cx="1061233" cy="1061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#4">
  <dgm:title val="Proces kołowy"/>
  <dgm:desc val="Umożliwia pokazanie sekwencyjnych etapów procesu. Ograniczony do jedenastu kształtów poziomu 1 przy nieograniczonej liczbie kształtów poziomu 2. Najlepiej się sprawdza w przypadku małej ilości tekstu. Nieużywany tekst jest niewidoczny, ale jest dostępny po przełączeniu układu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0BBA05E-5CD9-404C-9044-1930B13CB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6191" cy="3334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D90E25-E0EE-4AB1-9111-A99333C960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37372" y="0"/>
            <a:ext cx="4236191" cy="3334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23ECC-8F46-4D53-B2E7-B2E3C6EE8EF2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1CEAFCF-1B58-44D7-96C8-1FB163C38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11858"/>
            <a:ext cx="4236191" cy="333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345ED7F-183A-4B16-86F5-4C5644AD7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37372" y="6311858"/>
            <a:ext cx="4236191" cy="333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E4FEE-4200-4C7E-97EF-870082925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8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37372" y="0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8DA37-CE9C-4819-8167-F1FDFEC6E26A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5800" y="498475"/>
            <a:ext cx="3324225" cy="249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7583" y="3156506"/>
            <a:ext cx="7820660" cy="29903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11858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37372" y="6311858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9767F-516F-4078-B5E1-38925215A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3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767F-516F-4078-B5E1-38925215A26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76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767F-516F-4078-B5E1-38925215A26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863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767F-516F-4078-B5E1-38925215A26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112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Виділяють шість моделей: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Представницька демократія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Демократія «близької  дистанції»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Партисипативна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модернізація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«Участь багатьох зацікавлених сторін»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Нео-корпоратизм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Розвиток спільноти/громади.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Шість моделей,  побудовані на шести критеріях: соціально-політичний контекст; ідеологія і політичні цілі;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правила і процедури; динаміка колективних дій (вага громадянського суспільства, існування рухів «знизу вгору» і т.д.); відносини між звичайною політикою та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партисипативними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процесами, сильні і слабкі сторони і завдання кожного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партисипативного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досвіду. Розглянемо ці запропоновані концептуальні моделі більш детально.</a:t>
            </a:r>
          </a:p>
          <a:p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Представницька демократія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участі громадян зазвичай використовується лівими демократичними течіями. Порту-Алегрі і Белу-Орізонті в Бразилії.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Характерні риси: орган прийняття рішення - Рада, що складається з делегатів яких обрали громадяни, обговорення - публічні інвестиції, Проекти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ранжуються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відповідно до критеріїв справедливості розподілу, формалізованих правил.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основі даної моделі були здійснені сотні ПБ експериментів, що з'явилися в результаті прийняття закону «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Солецький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Фонд» в сільських районах Польщі: в них відбивається «зв'язування» значення рішень городян і інституційне визнання їх ролі в області місцевого управління. 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Слабкістю представницької демократії є те, що вона вимагає сильної політичної волі, мобілізованого і незалежного громадянського суспільства, яке готове співпрацювати з ОМС.</a:t>
            </a:r>
          </a:p>
          <a:p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uk-U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Демократи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«Близкой дистанции»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Характерні риси: орган прийняття рішення - адміністрація, механізм участі - відкриті зустрічі на квартальному  і міському рівні; обговорення -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мікро-місцеві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публічні інвестиції або загальні орієнтири політики міста, Немає рейтингу інвестицій або дій, неформальні правила.</a:t>
            </a:r>
          </a:p>
          <a:p>
            <a:r>
              <a:rPr lang="uk-U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Партисипативна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модернізація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Сильна сторона третьої моделі полягає в міцному зв'язку між модернізацією державного управління та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партисипацією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тією легкістю, з якою може бути досягнутий перехресний політичний консенсус. Недолік цієї моделі полягає в тому, що вона формує низький рівень політизації, тому досить складно розглядати питання, зокрема, пов'язані з соціальною справедливістю. В кінцевому підсумку, процеси, близькі до моделі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партисипативної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модернізації, як правило, управлінські за своєю природою і прив'язані до простих технологічних процедур. Застосування даної моделі найбільше властиво містам Німеччини, (+ ще наприклад, споживчі статути, оціночні карти, а також «гарячі лінії»). Країни за межами Європи, такі як Китай також оцінили переваги цього підходу.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Четверта модель, «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участь багатьох зацікавлених осіб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- часто є варіантом «спадкоємності» попередніх експериментальних практик. Як правило, вона заснована на ідеї, що громадяни, які беруть участь в ПБ, є тільки частиною більш широкої коаліції акторів, які пожвавлюють обговорення бюджету, спільно з приватними підприємствами, неурядовими організаціями та місцевими органами влади. У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партисипативному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ДПП громадянське суспільство слабке і має мало автономії, навіть якщо правила для процесу прийняття рішень чітко визначені. За статистикою, більшість учасників ПБ в цій моделі відносяться до середнього класу, Світовий банк або ООН, вже грають важливу роль в поширенні даної моделі.</a:t>
            </a:r>
            <a:r>
              <a:rPr lang="uk-U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«участі багатьох зацікавлених осіб» включає в себе приватні компанії, які мають основоположне значення для розвитку на місцевому рівні, але які, як правило, в інших моделях залишалися поза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партисипативного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процесу. Приватні підприємства, як правило, бояться брати участь, в той час як громадянське суспільство обмежена другорядною підлеглою роллю і не може ставити під сумнів домінуючі економічні та політичні структури. Ось чому цей ідеальний тип, здається, діаметрально протилежний Порту-Алегрі. Важливим завданням є необхідність забезпечення збалансованості інтересів маси різних зацікавлених сторін, що беруть участь в процесі і розгляд питань і тим, які є актуальними для багатьох. У  Східній Європі, як у випадку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Плоцька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(Польща), в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англо-саксонському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світі. 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Характерні риси: орган прийняття рішення - комітет, що складається з представників місцевої адміністрації і неурядових організацій, державних організацій, приватного сектору, механізм участі - закриті зустрічі з громадянами і бізнесом; обговорення - конкретні проекти, що фінансуються за рахунок публічного / приватного партнерства; контроль - місцева адміністрація + донори.</a:t>
            </a:r>
          </a:p>
          <a:p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uk-U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Нео-корпоратиз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Визначити «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нео-корпоратизм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можливо через ту роль, яку відіграють місцеві влади, оточуючи себе організованими групами (в основному НУО, торговими об'єднаннями, професійними асоціаціями), соціальними групами (літні люди, групи іммігрантів і т.п.) і різними місцевими установами / агентствами. В ПБ, що належить цій моделі, ОМС прагне регулярно проводити «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розширені консультації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тими, хто має і намагається досягти соціального консенсусу при посередництві інтересів, цінностей і вимог визнання з боку різних соціальних груп. Характерні риси: орган прийняття рішення -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адмін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механізм участі – випадковий вибір простих громадян для консультацій; Відкриті зустрічі чи форум громадян на міському рівні обговорення - загальний бюджет або пропозицію послуг.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«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нео-корпоратизма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є актуальною в сучасній системі місцевого самоврядування (де різні місцеві зацікавлені сторони зустрічаються, щоб обговорити загальні теми, але не мають право реалізувати свої пропозиції), або в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партисипативних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стратегічних планах (де уряди запрошують різні групи для переговорів за круглим столом). У такій моделі ПБ має досить обмежений вплив, особливо в Іспанії, «де поєднання з підходом Порту-Алегрі сформувало нові форми асоціативної демократії (особливо в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Альбасете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і звернення до галузевої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партисипативності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різних аспектах муніципального управління може привести до розвитку оригінальних форм БУ». Значну роль в поширенні такої моделі часто відіграють міжнародні організації.</a:t>
            </a:r>
          </a:p>
          <a:p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uk-U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Развито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громади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Існування єдиної системи реалізації проектів для пріоритетів, затверджених в процесі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партисипативного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бюджетування, є основною характеристикою останньої моделі. Дана модель прагне до дисоціації муніципальної політики і сильного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партисипативного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процесу, що формується 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«знизу вгору»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Слід підкреслити, що з точки зору цього підходу кордони, в яких політичні представники можуть втручатися в трансформацію пріоритетів, зазвичай значно скорочені.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Той факт, що більшість ПБ сприяло розвитку ТГ, не пов'язаної з місцевими інститутами, відрізняє цю модель від ПД. Багато БУ, засновані на даній моделі, 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мають чіткі процедурні правила і високу якість обговорення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 статистикою, найбільш активні учасники тут, як правило, найбільш активні представники робочого класу або середнього класу, які беруть участь в діяльності громадських об'єднань. Роль НУО часто є вирішальною, особливо коли вони виступають за права знедолених і маргінальних груп. У сфері БУ ця модель «розвитку громади» набула найбільшого поширення в  Канаді (Житлові спільноти Торонто або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Гфельфа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і у Великобританії, де вона переважає (експеримент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Тауер-Хемлетс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Лондон, може вважатися найбільш показовим). Цей підхід розвивали також країни Далекого Сходу, такі як Японія. 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Характерні риси: орган прийняття рішення - комітет, що складається з представників місцевої адміністрації і неурядових організацій, державних організацій, організовані громадяни, Різноманітні види зустрічей на квартальному рівні, делегати на міському рівні, формальні правила, конкретні проекти спільноти.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Явна перевага цієї моделі полягає в можливості експериментувати там, де місцева влада зазвичай слабка, а громадянське суспільство, навпаки, володіє справжньою незалежністю, при цьому реальні традиції обмежують можливість громадського сектора управляти місцевими проектами самостійно. Основний недолік полягає в тому, що досить складно вибудувати спільне бачення міста, коли всі сили в основному концентрується на залученні інвестицій на місцевий рівень; так само слабкою стороною необхідно вважати незначні зв'язки, що існують між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партисипативною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модернізацією державного управління та інституційною політикою. Проблеми, з якими стикається така модель, включають спробу зберегти управління громадськими організаціями вільним від управлінського впливу і запобігти їх перетворення в «пара-громадські органи» які виробляють послуги на основі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аутсорсингу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місцевих громадських установ.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767F-516F-4078-B5E1-38925215A26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4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767F-516F-4078-B5E1-38925215A26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5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Профіль автора проекту  14 років – Біла Церква, Чернівці, Миргород, Миколаїв  15 – </a:t>
            </a:r>
            <a:r>
              <a:rPr lang="uk-UA" dirty="0" err="1"/>
              <a:t>Білозірська</a:t>
            </a:r>
            <a:r>
              <a:rPr lang="uk-UA" dirty="0"/>
              <a:t> ОТГ 16 – Київ, Охтирка, Ужгород  18 – Дніпро, Заводське, Броди </a:t>
            </a:r>
          </a:p>
          <a:p>
            <a:r>
              <a:rPr lang="uk-UA" dirty="0"/>
              <a:t>Юридичні особи (ініціативні групи, ГО) – Бердянськ, Боярка, Бровари </a:t>
            </a:r>
          </a:p>
          <a:p>
            <a:r>
              <a:rPr lang="uk-UA" dirty="0"/>
              <a:t>лише </a:t>
            </a:r>
            <a:r>
              <a:rPr lang="uk-UA" dirty="0" err="1"/>
              <a:t>ю.о</a:t>
            </a:r>
            <a:r>
              <a:rPr lang="uk-UA" dirty="0"/>
              <a:t>.: Марганець, Каховка </a:t>
            </a:r>
          </a:p>
          <a:p>
            <a:r>
              <a:rPr lang="ru-RU" dirty="0" err="1"/>
              <a:t>Іноземці</a:t>
            </a:r>
            <a:r>
              <a:rPr lang="ru-RU" dirty="0"/>
              <a:t>, особи без </a:t>
            </a:r>
            <a:r>
              <a:rPr lang="ru-RU" dirty="0" err="1"/>
              <a:t>громадянства</a:t>
            </a:r>
            <a:r>
              <a:rPr lang="ru-RU" dirty="0"/>
              <a:t> – </a:t>
            </a:r>
            <a:r>
              <a:rPr lang="ru-RU" dirty="0" err="1"/>
              <a:t>Бердянськ</a:t>
            </a:r>
            <a:r>
              <a:rPr lang="ru-RU" dirty="0"/>
              <a:t>, Одеса, </a:t>
            </a:r>
            <a:r>
              <a:rPr lang="ru-RU" dirty="0" err="1"/>
              <a:t>Вугледар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767F-516F-4078-B5E1-38925215A267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05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767F-516F-4078-B5E1-38925215A267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42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767F-516F-4078-B5E1-38925215A267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11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767F-516F-4078-B5E1-38925215A267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4" r="220" b="2949"/>
          <a:stretch/>
        </p:blipFill>
        <p:spPr bwMode="auto">
          <a:xfrm flipH="1" flipV="1">
            <a:off x="0" y="5689156"/>
            <a:ext cx="9143999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2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36472" r="9813" b="40846"/>
          <a:stretch/>
        </p:blipFill>
        <p:spPr bwMode="auto">
          <a:xfrm>
            <a:off x="467544" y="291987"/>
            <a:ext cx="4281616" cy="9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-1" b="2949"/>
          <a:stretch/>
        </p:blipFill>
        <p:spPr bwMode="auto">
          <a:xfrm flipH="1" flipV="1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2202" b="16710"/>
          <a:stretch/>
        </p:blipFill>
        <p:spPr bwMode="auto"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2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040" y="664121"/>
            <a:ext cx="2076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2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372" y="692696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07504" y="5118633"/>
            <a:ext cx="190770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/>
            <a:r>
              <a:rPr lang="en-US" sz="1150" kern="1800" spc="0" baseline="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val="5911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71849D-6B28-474D-AA54-3FAE4E591A8A}" type="datetime1">
              <a:rPr lang="ru-RU" smtClean="0"/>
              <a:t>25.01.2022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75797-C0F7-4AA7-9BAC-279BF8F6DB8A}" type="datetime1">
              <a:rPr lang="ru-RU" smtClean="0"/>
              <a:t>25.01.2022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4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0EF768-E4A3-4D0D-8A3C-30A1E4EC2B29}" type="datetime1">
              <a:rPr lang="ru-RU" smtClean="0"/>
              <a:t>25.01.2022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B7141-7DD1-4C2D-AE5E-E659710B4945}" type="datetime1">
              <a:rPr lang="ru-RU" smtClean="0"/>
              <a:t>25.01.2022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8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E99D8-A832-4B03-904A-62B89A820A5E}" type="datetime1">
              <a:rPr lang="ru-RU" smtClean="0"/>
              <a:t>25.01.2022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6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1A70B-EB9A-44DA-BE95-0AEEAAE925A5}" type="datetime1">
              <a:rPr lang="ru-RU" smtClean="0"/>
              <a:t>25.01.2022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8A8CF2-06E5-41AA-8287-AA41F924A4E3}" type="datetime1">
              <a:rPr lang="ru-RU" smtClean="0"/>
              <a:t>25.01.2022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AE7AA5-FA07-424D-8563-F386AC25D288}" type="datetime1">
              <a:rPr lang="ru-RU" smtClean="0"/>
              <a:t>25.01.2022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9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300B0-E262-4956-A58F-1C260D671D10}" type="datetime1">
              <a:rPr lang="ru-RU" smtClean="0"/>
              <a:t>25.01.2022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03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CFE42-639F-4FCC-B228-930E1152C1E4}" type="datetime1">
              <a:rPr lang="ru-RU" smtClean="0"/>
              <a:t>25.01.2022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0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6594"/>
          </a:xfrm>
        </p:spPr>
        <p:txBody>
          <a:bodyPr/>
          <a:lstStyle>
            <a:lvl1pPr marL="342900" indent="-342900">
              <a:buClr>
                <a:srgbClr val="678C94"/>
              </a:buClr>
              <a:buFont typeface="Wingdings" panose="05000000000000000000" pitchFamily="2" charset="2"/>
              <a:buChar char="§"/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>
            <a:lvl1pPr>
              <a:defRPr sz="1050">
                <a:solidFill>
                  <a:srgbClr val="678C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F3B619-E758-4A27-ACBF-A5AD662677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2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/>
        </p:blipFill>
        <p:spPr bwMode="auto">
          <a:xfrm>
            <a:off x="482600" y="5846794"/>
            <a:ext cx="2505224" cy="4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 сполучна лінія 9"/>
          <p:cNvCxnSpPr/>
          <p:nvPr userDrawn="1"/>
        </p:nvCxnSpPr>
        <p:spPr>
          <a:xfrm>
            <a:off x="482600" y="1412776"/>
            <a:ext cx="8193856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413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B420D-774E-48AB-9A7C-2DA6CD940A16}" type="datetime1">
              <a:rPr lang="ru-RU" smtClean="0"/>
              <a:t>25.01.2022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1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A844C0-4584-498A-A1E9-A502FEAF04F6}" type="datetime1">
              <a:rPr lang="ru-RU" smtClean="0"/>
              <a:t>25.01.2022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86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C7FA9-C139-4503-9F61-725F9778340F}" type="datetime1">
              <a:rPr lang="ru-RU" smtClean="0"/>
              <a:t>25.01.2022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9853F-EB2E-4D71-911F-792BE5E2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9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ідзаголовок 2"/>
          <p:cNvSpPr txBox="1">
            <a:spLocks/>
          </p:cNvSpPr>
          <p:nvPr userDrawn="1"/>
        </p:nvSpPr>
        <p:spPr>
          <a:xfrm>
            <a:off x="0" y="3212976"/>
            <a:ext cx="9144000" cy="331484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700" indent="0" algn="l"/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«ПАРТНЕРСТВО ДЛЯ РОЗВИТКУ МІСТ» </a:t>
            </a:r>
            <a:b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впроваджує</a:t>
            </a:r>
            <a:r>
              <a:rPr lang="uk-UA" sz="1400" b="0" baseline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Федерація канадських муніципалітетів </a:t>
            </a:r>
            <a:br>
              <a:rPr lang="uk-UA" sz="1400" b="0" baseline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400" b="0" baseline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фінансової підтримки Уряду Канади</a:t>
            </a:r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90700" indent="0" algn="l"/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вул. </a:t>
            </a:r>
            <a:r>
              <a:rPr lang="uk-UA" sz="1400" b="0" noProof="0" dirty="0" err="1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Щекавицька</a:t>
            </a:r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30/39, офіс 27, Київ, 04071</a:t>
            </a:r>
          </a:p>
          <a:p>
            <a:pPr marL="1790700" indent="0" algn="l"/>
            <a:r>
              <a:rPr lang="uk-UA" sz="1400" b="0" noProof="0" dirty="0" err="1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</a:t>
            </a:r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+38 044 2071282, факс +38 044 2071283</a:t>
            </a:r>
          </a:p>
          <a:p>
            <a:pPr marL="1790700" indent="0" algn="l"/>
            <a:r>
              <a:rPr lang="uk-UA" sz="1400" b="0" noProof="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office@pleddg.org.ua</a:t>
            </a:r>
            <a:endParaRPr lang="en-US" sz="1400" b="0" noProof="0" dirty="0">
              <a:solidFill>
                <a:srgbClr val="3E3E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07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kern="1300" dirty="0">
                <a:solidFill>
                  <a:srgbClr val="3E3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  <a:p>
            <a:pPr marL="1701800" indent="0" algn="l"/>
            <a:endParaRPr lang="uk-UA" sz="1400" b="0" noProof="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b="0" noProof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0" y="2060848"/>
            <a:ext cx="9144000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indent="0" algn="l"/>
            <a:r>
              <a:rPr lang="uk-UA" sz="3200" b="1" cap="all" noProof="0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Дякуємо</a:t>
            </a:r>
            <a:r>
              <a:rPr lang="uk-UA" sz="3200" b="1" cap="all" baseline="0" noProof="0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увагу!</a:t>
            </a:r>
            <a:endParaRPr lang="uk-UA" sz="3200" b="1" cap="all" noProof="0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Рисунок 2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36472" r="9813" b="40846"/>
          <a:stretch/>
        </p:blipFill>
        <p:spPr bwMode="auto">
          <a:xfrm>
            <a:off x="467544" y="291987"/>
            <a:ext cx="4281616" cy="9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040" y="664121"/>
            <a:ext cx="2076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2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372" y="692696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-1" b="2949"/>
          <a:stretch/>
        </p:blipFill>
        <p:spPr bwMode="auto">
          <a:xfrm flipH="1" flipV="1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2202" b="16710"/>
          <a:stretch/>
        </p:blipFill>
        <p:spPr bwMode="auto"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36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04612"/>
          </a:xfr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0" name="Місце для номера слайда 5"/>
          <p:cNvSpPr txBox="1">
            <a:spLocks/>
          </p:cNvSpPr>
          <p:nvPr userDrawn="1"/>
        </p:nvSpPr>
        <p:spPr>
          <a:xfrm>
            <a:off x="6553200" y="62233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678C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F3B619-E758-4A27-ACBF-A5AD662677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Рисунок 2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/>
        </p:blipFill>
        <p:spPr bwMode="auto">
          <a:xfrm>
            <a:off x="482600" y="5904812"/>
            <a:ext cx="2505224" cy="4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 сполучна лінія 11"/>
          <p:cNvCxnSpPr/>
          <p:nvPr userDrawn="1"/>
        </p:nvCxnSpPr>
        <p:spPr>
          <a:xfrm>
            <a:off x="482600" y="6520901"/>
            <a:ext cx="8193856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 userDrawn="1"/>
        </p:nvCxnSpPr>
        <p:spPr>
          <a:xfrm>
            <a:off x="482600" y="6583362"/>
            <a:ext cx="8193856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 userDrawn="1"/>
        </p:nvCxnSpPr>
        <p:spPr>
          <a:xfrm>
            <a:off x="482600" y="1470794"/>
            <a:ext cx="8193856" cy="0"/>
          </a:xfrm>
          <a:prstGeom prst="line">
            <a:avLst/>
          </a:prstGeom>
          <a:ln w="28575">
            <a:solidFill>
              <a:srgbClr val="678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78C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16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04612"/>
          </a:xfr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2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A1F8A3-292A-4527-B83D-5A1A179DC1CA}" type="datetime1">
              <a:rPr lang="ru-RU" smtClean="0"/>
              <a:t>25.01.2022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C3941C-C1CA-42A4-A506-47A10617AD22}" type="datetime1">
              <a:rPr lang="ru-RU" smtClean="0"/>
              <a:t>25.01.2022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54ADA4-4670-4E23-A99E-1BFDA4A2AB38}" type="datetime1">
              <a:rPr lang="ru-RU" smtClean="0"/>
              <a:t>25.01.2022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F7ABAD-C210-44BB-8E72-10D459AAB98C}" type="datetime1">
              <a:rPr lang="ru-RU" smtClean="0"/>
              <a:t>25.01.2022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EFEE1-E5D3-4E4A-8146-ECDE4EEA040D}" type="datetime1">
              <a:rPr lang="ru-RU" smtClean="0"/>
              <a:t>25.01.2022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B619-E758-4A27-ACBF-A5AD6626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1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5;&#1040;&#1059;&#1057;&#1030;\&#1053;&#1086;&#1074;&#1072;&#1103;%20&#1087;&#1072;&#1087;&#1082;&#1072;%20(2)\&#1046;&#1091;&#1088;&#1085;&#1072;&#1083;%20_&#1052;&#1091;&#1085;&#1080;&#1094;&#1080;&#1087;&#1072;&#1083;&#1100;&#1085;&#1072;&#1103;%20&#1101;&#1082;&#1086;&#1085;&#1086;&#1084;&#1080;&#1082;&#1072;%20&#1080;%20&#1091;&#1087;&#1088;&#1072;&#1074;&#1083;&#1077;&#1085;&#1080;&#1077;_%20-%20&#1055;&#1072;&#1088;&#1090;&#1080;&#1089;&#1080;&#1087;&#1072;&#1090;&#1080;&#1074;&#1085;&#1099;&#1081;%20&#1073;&#1102;&#1076;&#1078;&#1077;&#1090;_%20&#1088;&#1072;&#1079;&#1085;&#1086;&#1086;&#1073;&#1088;&#1072;&#1079;&#1080;&#1077;%20&#1092;&#1086;&#1088;&#1084;%20&#1080;%20&#1084;&#1086;&#1076;&#1077;&#1083;&#1077;&#1081;_files\img_3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00199" y="1268760"/>
            <a:ext cx="7056784" cy="280831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1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/>
            </a:r>
            <a:br>
              <a:rPr lang="ru-RU" sz="31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</a:br>
            <a:r>
              <a:rPr lang="ru-RU" sz="28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Тема </a:t>
            </a:r>
            <a:r>
              <a:rPr lang="ru-RU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2.5. </a:t>
            </a:r>
            <a:r>
              <a:rPr lang="uk-UA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ПАРТИСИПАТИВНЕ  БЮДЖЕТУВАННЯ ЯК ФОРМА ЗАЛУЧЕННЯ ГРОМАДСЬКОСТІ ДО ПРИЙНЯТТЯ РІШЕНЬ</a:t>
            </a:r>
            <a:endParaRPr lang="ru-RU" sz="2800" b="1" cap="all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" dirty="0"/>
              <a:t>Результати: що свідчить про </a:t>
            </a:r>
            <a:r>
              <a:rPr lang="uk" dirty="0">
                <a:solidFill>
                  <a:srgbClr val="FF0000"/>
                </a:solidFill>
              </a:rPr>
              <a:t>стабільність </a:t>
            </a:r>
            <a:r>
              <a:rPr lang="uk" dirty="0"/>
              <a:t>розвитку партиципації?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Google Shape;134;p19"/>
          <p:cNvSpPr txBox="1">
            <a:spLocks noGrp="1"/>
          </p:cNvSpPr>
          <p:nvPr>
            <p:ph idx="1"/>
          </p:nvPr>
        </p:nvSpPr>
        <p:spPr>
          <a:xfrm>
            <a:off x="464695" y="1196752"/>
            <a:ext cx="8229600" cy="424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FF0000"/>
                </a:solidFill>
              </a:rPr>
              <a:t>Загальноукраїнська тенденція</a:t>
            </a:r>
            <a:r>
              <a:rPr lang="uk" b="1" dirty="0">
                <a:solidFill>
                  <a:srgbClr val="FF0000"/>
                </a:solidFill>
              </a:rPr>
              <a:t> 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6" name="Google Shape;13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190" y="1696884"/>
            <a:ext cx="8229600" cy="4107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81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/>
              <a:t>Принципи доброго ПБ (І)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dirty="0"/>
              <a:t>Чітке визначення суми коштів, виділених з загального бюджету на ПБ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dirty="0"/>
              <a:t>Надання мешканцям гарантій, що вибрані ними проекти обов‘язково будуть реалізовані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dirty="0"/>
              <a:t>Циклічний і повторюваний характер процесу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dirty="0"/>
              <a:t>Врахування місцевої специфіки при розробці основних положень та принципів процесу складання ПБ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dirty="0"/>
              <a:t>Визначення основних положень та принципів процесу за участю мешканців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dirty="0"/>
              <a:t>Надання мешканцям можливості включитися в процес розробки і внесення змін в ПБ на кожному його етапі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dirty="0"/>
              <a:t>Положення і принципи повинні бути чіткими і зрозумілими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dirty="0"/>
              <a:t>Оцінювання ПБ повинно відбуватись щороку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5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/>
              <a:t>Принципи доброго ПБ (ІІ)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6712" y="1412776"/>
            <a:ext cx="8255768" cy="468052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sz="2400" dirty="0"/>
              <a:t>Необхідно створити простір/площадку для проведення дискусій між мешканцями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sz="2400" dirty="0"/>
              <a:t>Мешканці повинні знати про можливість отримання підтримки, якщо це пов‘язано з їхньою участю в процесі розробки ПБ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sz="2400" dirty="0"/>
              <a:t>Інформаційну та освітню кампанії слід проводити з використанням різних каналів комунікації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sz="2400" dirty="0"/>
              <a:t>Не дозволяється вносити зміни в пропозиції мешканців без попереднього узгодження з останніми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uk-UA" sz="2400" dirty="0"/>
              <a:t>Адміністрація оцінює пропозиції мешканців з точки зору можливості їх подальшої реалізації та відповідності  чинному законодавству, а не з точки зору їхньої “привабливості</a:t>
            </a:r>
            <a:r>
              <a:rPr lang="uk-UA" dirty="0"/>
              <a:t>” </a:t>
            </a:r>
            <a:endParaRPr lang="uk-UA" altLang="ko-KR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8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dirty="0"/>
              <a:t>Складові процесу розробки партисипаторного бюджету, </a:t>
            </a:r>
            <a:br>
              <a:rPr lang="uk-UA" sz="2800" dirty="0"/>
            </a:br>
            <a:r>
              <a:rPr lang="uk-UA" sz="2800" dirty="0"/>
              <a:t>тобто, цикл ПБ </a:t>
            </a:r>
          </a:p>
        </p:txBody>
      </p:sp>
      <p:grpSp>
        <p:nvGrpSpPr>
          <p:cNvPr id="78853" name="Grupa 15"/>
          <p:cNvGrpSpPr>
            <a:grpSpLocks/>
          </p:cNvGrpSpPr>
          <p:nvPr/>
        </p:nvGrpSpPr>
        <p:grpSpPr bwMode="auto">
          <a:xfrm>
            <a:off x="-261938" y="1381125"/>
            <a:ext cx="9324976" cy="4064000"/>
            <a:chOff x="-252536" y="1412776"/>
            <a:chExt cx="9324166" cy="4064000"/>
          </a:xfrm>
        </p:grpSpPr>
        <p:grpSp>
          <p:nvGrpSpPr>
            <p:cNvPr id="78854" name="Grupa 16"/>
            <p:cNvGrpSpPr>
              <a:grpSpLocks/>
            </p:cNvGrpSpPr>
            <p:nvPr/>
          </p:nvGrpSpPr>
          <p:grpSpPr bwMode="auto">
            <a:xfrm>
              <a:off x="-252536" y="1412776"/>
              <a:ext cx="8640960" cy="4064000"/>
              <a:chOff x="115224" y="1412776"/>
              <a:chExt cx="8057176" cy="4064000"/>
            </a:xfrm>
          </p:grpSpPr>
          <p:graphicFrame>
            <p:nvGraphicFramePr>
              <p:cNvPr id="24" name="Diagram 23"/>
              <p:cNvGraphicFramePr/>
              <p:nvPr>
                <p:extLst>
                  <p:ext uri="{D42A27DB-BD31-4B8C-83A1-F6EECF244321}">
                    <p14:modId xmlns:p14="http://schemas.microsoft.com/office/powerpoint/2010/main" val="2116663357"/>
                  </p:ext>
                </p:extLst>
              </p:nvPr>
            </p:nvGraphicFramePr>
            <p:xfrm>
              <a:off x="115224" y="1412776"/>
              <a:ext cx="8057176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25" name="Strzałka w prawo 24"/>
              <p:cNvSpPr/>
              <p:nvPr/>
            </p:nvSpPr>
            <p:spPr>
              <a:xfrm>
                <a:off x="550380" y="4719539"/>
                <a:ext cx="7265907" cy="504825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sp>
          <p:nvSpPr>
            <p:cNvPr id="78855" name="pole tekstowe 17"/>
            <p:cNvSpPr txBox="1">
              <a:spLocks noChangeArrowheads="1"/>
            </p:cNvSpPr>
            <p:nvPr/>
          </p:nvSpPr>
          <p:spPr bwMode="auto">
            <a:xfrm>
              <a:off x="3060289" y="4787801"/>
              <a:ext cx="3095357" cy="37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pl-PL" sz="1800" b="1">
                  <a:latin typeface="Arial" pitchFamily="34" charset="0"/>
                  <a:cs typeface="Arial" pitchFamily="34" charset="0"/>
                </a:rPr>
                <a:t>Освіта і промоція </a:t>
              </a:r>
              <a:endParaRPr lang="pl-PL" altLang="pl-PL" sz="1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bjaśnienie prostokątne 18"/>
            <p:cNvSpPr/>
            <p:nvPr/>
          </p:nvSpPr>
          <p:spPr>
            <a:xfrm>
              <a:off x="6012783" y="1819176"/>
              <a:ext cx="2228656" cy="719138"/>
            </a:xfrm>
            <a:prstGeom prst="wedgeRectCallout">
              <a:avLst>
                <a:gd name="adj1" fmla="val -20833"/>
                <a:gd name="adj2" fmla="val 10043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78857" name="pole tekstowe 19"/>
            <p:cNvSpPr txBox="1">
              <a:spLocks noChangeArrowheads="1"/>
            </p:cNvSpPr>
            <p:nvPr/>
          </p:nvSpPr>
          <p:spPr bwMode="auto">
            <a:xfrm>
              <a:off x="6293746" y="1993801"/>
              <a:ext cx="1666730" cy="37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pl-PL" sz="1800" b="1">
                  <a:latin typeface="Arial" pitchFamily="34" charset="0"/>
                  <a:cs typeface="Arial" pitchFamily="34" charset="0"/>
                </a:rPr>
                <a:t>Оцінювання</a:t>
              </a:r>
              <a:endParaRPr lang="pl-PL" altLang="pl-PL" sz="18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8858" name="Grupa 20"/>
            <p:cNvGrpSpPr>
              <a:grpSpLocks/>
            </p:cNvGrpSpPr>
            <p:nvPr/>
          </p:nvGrpSpPr>
          <p:grpSpPr bwMode="auto">
            <a:xfrm>
              <a:off x="8430063" y="2404676"/>
              <a:ext cx="641567" cy="2248460"/>
              <a:chOff x="8430063" y="2212108"/>
              <a:chExt cx="641567" cy="2248460"/>
            </a:xfrm>
          </p:grpSpPr>
          <p:sp>
            <p:nvSpPr>
              <p:cNvPr id="22" name="Schemat blokowy: proces 21"/>
              <p:cNvSpPr/>
              <p:nvPr/>
            </p:nvSpPr>
            <p:spPr>
              <a:xfrm>
                <a:off x="8460495" y="2212396"/>
                <a:ext cx="576213" cy="2247900"/>
              </a:xfrm>
              <a:prstGeom prst="flowChartProcess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78860" name="pole tekstowe 22"/>
              <p:cNvSpPr txBox="1">
                <a:spLocks noChangeArrowheads="1"/>
              </p:cNvSpPr>
              <p:nvPr/>
            </p:nvSpPr>
            <p:spPr bwMode="auto">
              <a:xfrm rot="5400000">
                <a:off x="7979130" y="3015554"/>
                <a:ext cx="1543434" cy="641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pl-PL" sz="1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Новий рік – новий цикл</a:t>
                </a:r>
                <a:endParaRPr lang="pl-PL" altLang="pl-PL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8" name="Picture 3" descr="C:\Users\Borys\Documents\!!!!!!!PRACA\!!ORGANIZACJA\!SZKOŁA LIDERÓW\2015 BO_UKR\PPT\IDENTYFIKACJA WIZUALNA\PKW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77272"/>
            <a:ext cx="41490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uk-UA" dirty="0"/>
              <a:t>Підготовчий етап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78900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4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Підготовчий етап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362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До чого треба бути готовим на початку впровадження ПБ: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8748464" cy="4319885"/>
          </a:xfrm>
        </p:spPr>
        <p:txBody>
          <a:bodyPr>
            <a:no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тривалих дискусій між громадськістю та посадовцями </a:t>
            </a:r>
          </a:p>
          <a:p>
            <a:pPr lvl="0"/>
            <a:r>
              <a:rPr lang="uk-UA" sz="2000" dirty="0">
                <a:latin typeface="Arial" pitchFamily="34" charset="0"/>
                <a:cs typeface="Arial" pitchFamily="34" charset="0"/>
              </a:rPr>
              <a:t>самоврядування, затяжних строків прийняття рішень;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сформованої роками недовірою громадян до влади;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низького рівня активності громадян;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нерозуміння частиною громадськості моделі ПБ;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завантаженості посадовців органів місцевого  самоврядування та відсутності мотивації;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відсутності зацікавленості громадських активістів (наприклад, на фоні  виборчих перегонів чи інших подій);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проблем ідентифікації жителів для запровадження  Е- голосування 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відсутності професійних навиків в боротьбі з антирекламою.</a:t>
            </a:r>
          </a:p>
        </p:txBody>
      </p:sp>
    </p:spTree>
    <p:extLst>
      <p:ext uri="{BB962C8B-B14F-4D97-AF65-F5344CB8AC3E}">
        <p14:creationId xmlns:p14="http://schemas.microsoft.com/office/powerpoint/2010/main" val="86081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marL="285750" indent="-285750"/>
            <a:r>
              <a:rPr lang="uk-UA" sz="3600" dirty="0"/>
              <a:t>Підготовчий етап: виклики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5317" y="1340768"/>
            <a:ext cx="8579296" cy="4752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900" b="1" dirty="0"/>
              <a:t>Політична воля керівництва </a:t>
            </a:r>
            <a:endParaRPr lang="uk-UA" sz="1900" dirty="0"/>
          </a:p>
          <a:p>
            <a:pPr marL="0" indent="0">
              <a:buNone/>
            </a:pPr>
            <a:r>
              <a:rPr lang="ru-RU" sz="1900" b="1" dirty="0"/>
              <a:t>Полтава: </a:t>
            </a:r>
            <a:r>
              <a:rPr lang="ru-RU" sz="1900" dirty="0" err="1"/>
              <a:t>рішення</a:t>
            </a:r>
            <a:r>
              <a:rPr lang="ru-RU" sz="1900" dirty="0"/>
              <a:t> “Про </a:t>
            </a:r>
            <a:r>
              <a:rPr lang="ru-RU" sz="1900" dirty="0" err="1"/>
              <a:t>наміри</a:t>
            </a:r>
            <a:r>
              <a:rPr lang="ru-RU" sz="1900" dirty="0"/>
              <a:t> </a:t>
            </a:r>
            <a:r>
              <a:rPr lang="ru-RU" sz="1900" dirty="0" err="1"/>
              <a:t>впровадження</a:t>
            </a:r>
            <a:r>
              <a:rPr lang="ru-RU" sz="1900" dirty="0"/>
              <a:t> </a:t>
            </a:r>
            <a:r>
              <a:rPr lang="ru-RU" sz="1900" dirty="0" err="1"/>
              <a:t>Громадського</a:t>
            </a:r>
            <a:r>
              <a:rPr lang="ru-RU" sz="1900" dirty="0"/>
              <a:t> бюджету”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uk-UA" sz="1900" b="1" dirty="0"/>
              <a:t>Гарантія фінансування </a:t>
            </a:r>
            <a:endParaRPr lang="uk-UA" sz="1900" dirty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1900" b="1" dirty="0" err="1">
                <a:latin typeface="+mj-lt"/>
              </a:rPr>
              <a:t>Чернігів</a:t>
            </a:r>
            <a:r>
              <a:rPr lang="ru-RU" sz="1900" b="1" dirty="0">
                <a:latin typeface="+mj-lt"/>
              </a:rPr>
              <a:t>: </a:t>
            </a:r>
            <a:r>
              <a:rPr lang="uk-UA" sz="1900" dirty="0">
                <a:latin typeface="+mj-lt"/>
                <a:ea typeface="Tahoma" pitchFamily="34" charset="0"/>
                <a:cs typeface="Tahoma" pitchFamily="34" charset="0"/>
              </a:rPr>
              <a:t>до 1% затвердженого обсягу власних та закріплених доходів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900" dirty="0">
                <a:latin typeface="+mj-lt"/>
                <a:ea typeface="Tahoma" pitchFamily="34" charset="0"/>
                <a:cs typeface="Tahoma" pitchFamily="34" charset="0"/>
              </a:rPr>
              <a:t>загального фонду міського бюджету м. Чернігова на поточний бюджетний період з розподілом 50:50 між поточними та капітальними видатками (2016 р - 4,8 </a:t>
            </a:r>
            <a:r>
              <a:rPr lang="uk-UA" sz="1900" dirty="0" err="1">
                <a:latin typeface="+mj-lt"/>
                <a:ea typeface="Tahoma" pitchFamily="34" charset="0"/>
                <a:cs typeface="Tahoma" pitchFamily="34" charset="0"/>
              </a:rPr>
              <a:t>млн</a:t>
            </a:r>
            <a:r>
              <a:rPr lang="uk-UA" sz="1900" dirty="0">
                <a:latin typeface="+mj-lt"/>
                <a:ea typeface="Tahoma" pitchFamily="34" charset="0"/>
                <a:cs typeface="Tahoma" pitchFamily="34" charset="0"/>
              </a:rPr>
              <a:t> грн.)</a:t>
            </a:r>
          </a:p>
          <a:p>
            <a:pPr marL="0" indent="0">
              <a:buNone/>
            </a:pPr>
            <a:r>
              <a:rPr lang="uk-UA" sz="1900" b="1" dirty="0"/>
              <a:t>Створення Координаційної ради /робочої групи</a:t>
            </a:r>
            <a:endParaRPr lang="uk-UA" sz="1900" dirty="0"/>
          </a:p>
          <a:p>
            <a:pPr marL="0" indent="0">
              <a:buNone/>
            </a:pPr>
            <a:r>
              <a:rPr lang="ru-RU" sz="1900" b="1" dirty="0" err="1"/>
              <a:t>Черкаси</a:t>
            </a:r>
            <a:r>
              <a:rPr lang="ru-RU" sz="1900" b="1" dirty="0"/>
              <a:t>: </a:t>
            </a:r>
            <a:r>
              <a:rPr lang="ru-RU" sz="1900" dirty="0"/>
              <a:t>20 </a:t>
            </a:r>
            <a:r>
              <a:rPr lang="ru-RU" sz="1900" dirty="0" err="1"/>
              <a:t>членів</a:t>
            </a:r>
            <a:r>
              <a:rPr lang="ru-RU" sz="1900" dirty="0"/>
              <a:t> (</a:t>
            </a:r>
            <a:r>
              <a:rPr lang="ru-RU" sz="1900" dirty="0" err="1"/>
              <a:t>громадські</a:t>
            </a:r>
            <a:r>
              <a:rPr lang="ru-RU" sz="1900" dirty="0"/>
              <a:t> </a:t>
            </a:r>
            <a:r>
              <a:rPr lang="ru-RU" sz="1900" dirty="0" err="1"/>
              <a:t>організації</a:t>
            </a:r>
            <a:r>
              <a:rPr lang="ru-RU" sz="1900" dirty="0"/>
              <a:t>, </a:t>
            </a:r>
            <a:r>
              <a:rPr lang="ru-RU" sz="1900" dirty="0" err="1"/>
              <a:t>працівники</a:t>
            </a:r>
            <a:r>
              <a:rPr lang="ru-RU" sz="1900" dirty="0"/>
              <a:t> </a:t>
            </a:r>
            <a:r>
              <a:rPr lang="ru-RU" sz="1900" dirty="0" err="1"/>
              <a:t>департаментів</a:t>
            </a:r>
            <a:r>
              <a:rPr lang="ru-RU" sz="1900" dirty="0"/>
              <a:t>, </a:t>
            </a:r>
            <a:r>
              <a:rPr lang="ru-RU" sz="1900" dirty="0" err="1"/>
              <a:t>депутати</a:t>
            </a:r>
            <a:r>
              <a:rPr lang="ru-RU" sz="1900" dirty="0"/>
              <a:t>)</a:t>
            </a:r>
          </a:p>
          <a:p>
            <a:pPr marL="0" indent="0">
              <a:buNone/>
            </a:pPr>
            <a:r>
              <a:rPr lang="ru-RU" sz="1900" b="1" dirty="0" err="1"/>
              <a:t>Визначення</a:t>
            </a:r>
            <a:r>
              <a:rPr lang="ru-RU" sz="1900" b="1" dirty="0"/>
              <a:t> </a:t>
            </a:r>
            <a:r>
              <a:rPr lang="ru-RU" sz="1900" b="1" dirty="0" err="1"/>
              <a:t>відповідальних</a:t>
            </a:r>
            <a:r>
              <a:rPr lang="ru-RU" sz="1900" b="1" dirty="0"/>
              <a:t> за </a:t>
            </a:r>
            <a:r>
              <a:rPr lang="ru-RU" sz="1900" b="1" dirty="0" err="1"/>
              <a:t>впровадження</a:t>
            </a:r>
            <a:r>
              <a:rPr lang="ru-RU" sz="1900" b="1" dirty="0"/>
              <a:t> та </a:t>
            </a:r>
            <a:r>
              <a:rPr lang="ru-RU" sz="1900" b="1" dirty="0" err="1"/>
              <a:t>реалізацію</a:t>
            </a:r>
            <a:endParaRPr lang="ru-RU" sz="1900" dirty="0"/>
          </a:p>
          <a:p>
            <a:pPr marL="0" indent="0">
              <a:buNone/>
            </a:pPr>
            <a:r>
              <a:rPr lang="uk-UA" sz="1900" b="1" dirty="0"/>
              <a:t>Полтава:</a:t>
            </a:r>
            <a:r>
              <a:rPr lang="uk-UA" sz="1900" dirty="0"/>
              <a:t>відділ організаційної роботи – відділ Бюджету участі в  комунальній організації “Інститут розвитку міста”</a:t>
            </a:r>
          </a:p>
          <a:p>
            <a:pPr marL="0" indent="0">
              <a:buNone/>
            </a:pPr>
            <a:r>
              <a:rPr lang="ru-RU" sz="1900" b="1" dirty="0" err="1"/>
              <a:t>Бажано</a:t>
            </a:r>
            <a:r>
              <a:rPr lang="ru-RU" sz="1900" b="1" dirty="0"/>
              <a:t>: </a:t>
            </a:r>
            <a:r>
              <a:rPr lang="ru-RU" sz="1900" dirty="0" err="1"/>
              <a:t>одразу</a:t>
            </a:r>
            <a:r>
              <a:rPr lang="ru-RU" sz="1900" dirty="0"/>
              <a:t> </a:t>
            </a:r>
            <a:r>
              <a:rPr lang="ru-RU" sz="1900" dirty="0" err="1"/>
              <a:t>визначити</a:t>
            </a:r>
            <a:r>
              <a:rPr lang="ru-RU" sz="1900" dirty="0"/>
              <a:t>, не </a:t>
            </a:r>
            <a:r>
              <a:rPr lang="ru-RU" sz="1900" dirty="0" err="1"/>
              <a:t>передавати</a:t>
            </a:r>
            <a:r>
              <a:rPr lang="ru-RU" sz="1900" dirty="0"/>
              <a:t> </a:t>
            </a:r>
            <a:r>
              <a:rPr lang="ru-RU" sz="1900" dirty="0" err="1"/>
              <a:t>функції</a:t>
            </a:r>
            <a:endParaRPr lang="uk-UA" altLang="ko-KR" sz="1900" dirty="0"/>
          </a:p>
        </p:txBody>
      </p:sp>
    </p:spTree>
    <p:extLst>
      <p:ext uri="{BB962C8B-B14F-4D97-AF65-F5344CB8AC3E}">
        <p14:creationId xmlns:p14="http://schemas.microsoft.com/office/powerpoint/2010/main" val="285516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uk-UA" sz="3600" dirty="0"/>
              <a:t>Підготовчий етап: виклики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752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 err="1"/>
              <a:t>Визначення</a:t>
            </a:r>
            <a:r>
              <a:rPr lang="ru-RU" sz="1900" b="1" dirty="0"/>
              <a:t> нормативно-</a:t>
            </a:r>
            <a:r>
              <a:rPr lang="ru-RU" sz="1900" b="1" dirty="0" err="1"/>
              <a:t>правої</a:t>
            </a:r>
            <a:r>
              <a:rPr lang="ru-RU" sz="1900" b="1" dirty="0"/>
              <a:t> </a:t>
            </a:r>
            <a:r>
              <a:rPr lang="ru-RU" sz="1900" b="1" dirty="0" err="1"/>
              <a:t>бази</a:t>
            </a:r>
            <a:r>
              <a:rPr lang="ru-RU" sz="1900" b="1" dirty="0"/>
              <a:t> </a:t>
            </a:r>
          </a:p>
          <a:p>
            <a:pPr marL="0" indent="0">
              <a:buNone/>
            </a:pPr>
            <a:r>
              <a:rPr lang="uk-UA" sz="1900" b="1" dirty="0"/>
              <a:t>Полтава:  Положення:  - </a:t>
            </a:r>
            <a:r>
              <a:rPr lang="uk-UA" sz="1900" dirty="0"/>
              <a:t>регламент  </a:t>
            </a:r>
          </a:p>
          <a:p>
            <a:pPr marL="0" indent="2784475">
              <a:buNone/>
            </a:pPr>
            <a:r>
              <a:rPr lang="uk-UA" sz="1900" dirty="0"/>
              <a:t>- форма подання проекту .</a:t>
            </a:r>
          </a:p>
          <a:p>
            <a:pPr marL="0" indent="2784475">
              <a:buNone/>
            </a:pPr>
            <a:r>
              <a:rPr lang="uk-UA" sz="1900" dirty="0"/>
              <a:t>- картка аналізу проекту  </a:t>
            </a:r>
          </a:p>
          <a:p>
            <a:pPr marL="0" indent="0">
              <a:buNone/>
            </a:pPr>
            <a:r>
              <a:rPr lang="uk-UA" sz="1900" b="1" dirty="0"/>
              <a:t>Черкаси:</a:t>
            </a:r>
            <a:r>
              <a:rPr lang="uk-UA" sz="1900" dirty="0"/>
              <a:t> </a:t>
            </a:r>
            <a:r>
              <a:rPr lang="uk-UA" sz="1900" b="1" dirty="0"/>
              <a:t>Міська цільова програма: на </a:t>
            </a:r>
            <a:r>
              <a:rPr lang="uk-UA" sz="1900" dirty="0"/>
              <a:t>2015-20190 роки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/>
              <a:t>- етапи процесу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/>
              <a:t>- фінансування  (гарантує використання коштів)</a:t>
            </a:r>
          </a:p>
          <a:p>
            <a:pPr marL="0" indent="0">
              <a:buNone/>
            </a:pPr>
            <a:r>
              <a:rPr lang="ru-RU" sz="1900" dirty="0"/>
              <a:t>- </a:t>
            </a:r>
            <a:r>
              <a:rPr lang="ru-RU" sz="1900" b="1" dirty="0" err="1"/>
              <a:t>Бажано</a:t>
            </a:r>
            <a:r>
              <a:rPr lang="ru-RU" sz="1900" b="1" dirty="0"/>
              <a:t>: </a:t>
            </a:r>
            <a:r>
              <a:rPr lang="ru-RU" sz="1900" dirty="0" err="1"/>
              <a:t>розпорядження</a:t>
            </a:r>
            <a:r>
              <a:rPr lang="ru-RU" sz="1900" dirty="0"/>
              <a:t> про </a:t>
            </a:r>
            <a:r>
              <a:rPr lang="ru-RU" sz="1900" dirty="0" err="1"/>
              <a:t>затвердження</a:t>
            </a:r>
            <a:r>
              <a:rPr lang="ru-RU" sz="1900" dirty="0"/>
              <a:t> </a:t>
            </a:r>
            <a:r>
              <a:rPr lang="ru-RU" sz="1900" dirty="0" err="1"/>
              <a:t>термінів</a:t>
            </a:r>
            <a:r>
              <a:rPr lang="ru-RU" sz="1900" dirty="0"/>
              <a:t> на </a:t>
            </a:r>
            <a:r>
              <a:rPr lang="ru-RU" sz="1900" dirty="0" err="1"/>
              <a:t>кожний</a:t>
            </a:r>
            <a:r>
              <a:rPr lang="ru-RU" sz="1900" dirty="0"/>
              <a:t> </a:t>
            </a:r>
            <a:r>
              <a:rPr lang="ru-RU" sz="1900" dirty="0" err="1"/>
              <a:t>рік</a:t>
            </a:r>
            <a:r>
              <a:rPr lang="ru-RU" sz="1900" dirty="0"/>
              <a:t>,</a:t>
            </a:r>
          </a:p>
          <a:p>
            <a:pPr marL="0" indent="0">
              <a:buNone/>
            </a:pPr>
            <a:r>
              <a:rPr lang="ru-RU" sz="1900" dirty="0"/>
              <a:t>- </a:t>
            </a:r>
            <a:r>
              <a:rPr lang="ru-RU" sz="1900" dirty="0" err="1"/>
              <a:t>розпорядження</a:t>
            </a:r>
            <a:r>
              <a:rPr lang="ru-RU" sz="1900" dirty="0"/>
              <a:t> про </a:t>
            </a:r>
            <a:r>
              <a:rPr lang="ru-RU" sz="1900" dirty="0" err="1"/>
              <a:t>відповідальних</a:t>
            </a:r>
            <a:r>
              <a:rPr lang="ru-RU" sz="1900" dirty="0"/>
              <a:t> у </a:t>
            </a:r>
            <a:r>
              <a:rPr lang="ru-RU" sz="1900" dirty="0" err="1"/>
              <a:t>структурних</a:t>
            </a:r>
            <a:r>
              <a:rPr lang="ru-RU" sz="1900" dirty="0"/>
              <a:t> </a:t>
            </a:r>
            <a:r>
              <a:rPr lang="ru-RU" sz="1900" dirty="0" err="1"/>
              <a:t>підрозділах</a:t>
            </a:r>
            <a:r>
              <a:rPr lang="ru-RU" sz="1900" dirty="0"/>
              <a:t>, </a:t>
            </a:r>
          </a:p>
          <a:p>
            <a:pPr marL="0" indent="0">
              <a:buNone/>
            </a:pPr>
            <a:r>
              <a:rPr lang="uk-UA" sz="1900" dirty="0"/>
              <a:t>- створення експертної групи   </a:t>
            </a:r>
          </a:p>
          <a:p>
            <a:pPr marL="0" indent="0">
              <a:buNone/>
            </a:pPr>
            <a:r>
              <a:rPr lang="uk-UA" sz="1900" b="1" dirty="0"/>
              <a:t>Визначення  вимог до проектів </a:t>
            </a:r>
            <a:endParaRPr lang="uk-UA" sz="1900" dirty="0"/>
          </a:p>
          <a:p>
            <a:pPr marL="0" indent="0">
              <a:buNone/>
            </a:pPr>
            <a:r>
              <a:rPr lang="ru-RU" sz="1900" b="1" dirty="0"/>
              <a:t>Полтава: </a:t>
            </a:r>
            <a:r>
              <a:rPr lang="ru-RU" sz="1800" dirty="0" err="1"/>
              <a:t>робочою</a:t>
            </a:r>
            <a:r>
              <a:rPr lang="ru-RU" sz="1800" dirty="0"/>
              <a:t> </a:t>
            </a:r>
            <a:r>
              <a:rPr lang="ru-RU" sz="1800" dirty="0" err="1"/>
              <a:t>групою</a:t>
            </a:r>
            <a:r>
              <a:rPr lang="ru-RU" sz="1800" dirty="0"/>
              <a:t> </a:t>
            </a:r>
            <a:r>
              <a:rPr lang="ru-RU" sz="1800" dirty="0" err="1"/>
              <a:t>визначено</a:t>
            </a:r>
            <a:r>
              <a:rPr lang="ru-RU" sz="1800" dirty="0"/>
              <a:t> не </a:t>
            </a:r>
            <a:r>
              <a:rPr lang="ru-RU" sz="1800" dirty="0" err="1"/>
              <a:t>включати</a:t>
            </a:r>
            <a:r>
              <a:rPr lang="ru-RU" sz="1800" dirty="0"/>
              <a:t> ремонт </a:t>
            </a:r>
            <a:r>
              <a:rPr lang="ru-RU" sz="1800" dirty="0" err="1"/>
              <a:t>бюджетних</a:t>
            </a:r>
            <a:r>
              <a:rPr lang="ru-RU" sz="1800" dirty="0"/>
              <a:t> </a:t>
            </a:r>
            <a:r>
              <a:rPr lang="ru-RU" sz="1800" dirty="0" err="1"/>
              <a:t>закладів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вони </a:t>
            </a:r>
            <a:r>
              <a:rPr lang="ru-RU" sz="1800" dirty="0" err="1"/>
              <a:t>повинні</a:t>
            </a:r>
            <a:r>
              <a:rPr lang="ru-RU" sz="1800" dirty="0"/>
              <a:t> </a:t>
            </a:r>
            <a:r>
              <a:rPr lang="ru-RU" sz="1800" dirty="0" err="1"/>
              <a:t>фінансуватися</a:t>
            </a:r>
            <a:r>
              <a:rPr lang="ru-RU" sz="1800" dirty="0"/>
              <a:t> </a:t>
            </a:r>
            <a:r>
              <a:rPr lang="ru-RU" sz="1800" dirty="0" err="1"/>
              <a:t>головними</a:t>
            </a:r>
            <a:r>
              <a:rPr lang="ru-RU" sz="1800" dirty="0"/>
              <a:t> </a:t>
            </a:r>
            <a:r>
              <a:rPr lang="ru-RU" sz="1800" dirty="0" err="1"/>
              <a:t>розпорядниками</a:t>
            </a:r>
            <a:r>
              <a:rPr lang="ru-RU" sz="1800" dirty="0"/>
              <a:t> </a:t>
            </a:r>
            <a:r>
              <a:rPr lang="ru-RU" sz="1800" dirty="0" err="1"/>
              <a:t>бюджетних</a:t>
            </a:r>
            <a:r>
              <a:rPr lang="ru-RU" sz="1800" dirty="0"/>
              <a:t> </a:t>
            </a:r>
            <a:r>
              <a:rPr lang="ru-RU" sz="1800" dirty="0" err="1"/>
              <a:t>коштів</a:t>
            </a:r>
            <a:r>
              <a:rPr lang="ru-RU" sz="1800" dirty="0"/>
              <a:t> </a:t>
            </a:r>
            <a:r>
              <a:rPr lang="ru-RU" sz="1800" dirty="0" err="1"/>
              <a:t>відповідно</a:t>
            </a:r>
            <a:r>
              <a:rPr lang="ru-RU" sz="1800" dirty="0"/>
              <a:t> до </a:t>
            </a:r>
            <a:r>
              <a:rPr lang="ru-RU" sz="1800" dirty="0" err="1"/>
              <a:t>профільних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7517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uk-UA" sz="3600" dirty="0"/>
              <a:t>Підготовчий етап: виклики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4680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900" b="1" dirty="0"/>
              <a:t>Визначення моделі </a:t>
            </a:r>
            <a:r>
              <a:rPr lang="uk-UA" sz="1900" b="1" dirty="0" err="1"/>
              <a:t>партисипативного</a:t>
            </a:r>
            <a:r>
              <a:rPr lang="uk-UA" sz="1900" b="1" dirty="0"/>
              <a:t> бюджету</a:t>
            </a:r>
            <a:endParaRPr lang="uk-UA" sz="1900" dirty="0"/>
          </a:p>
          <a:p>
            <a:pPr marL="0" indent="0">
              <a:buNone/>
            </a:pPr>
            <a:r>
              <a:rPr lang="uk-UA" sz="1900" b="1" dirty="0"/>
              <a:t>Полтава: </a:t>
            </a:r>
            <a:endParaRPr lang="uk-UA" sz="1900" dirty="0"/>
          </a:p>
          <a:p>
            <a:pPr marL="0" indent="0">
              <a:buNone/>
            </a:pPr>
            <a:r>
              <a:rPr lang="uk-UA" sz="1900" dirty="0"/>
              <a:t>- </a:t>
            </a:r>
            <a:r>
              <a:rPr lang="uk-UA" sz="1900" b="1" dirty="0"/>
              <a:t>Версія 1:</a:t>
            </a:r>
            <a:r>
              <a:rPr lang="uk-UA" sz="1900" dirty="0"/>
              <a:t>загальноміські, районні проекти </a:t>
            </a:r>
          </a:p>
          <a:p>
            <a:pPr marL="0" indent="0">
              <a:buNone/>
            </a:pPr>
            <a:r>
              <a:rPr lang="uk-UA" sz="1900" dirty="0"/>
              <a:t>- 3 райони.</a:t>
            </a:r>
          </a:p>
          <a:p>
            <a:pPr marL="0" indent="0">
              <a:buNone/>
            </a:pPr>
            <a:r>
              <a:rPr lang="uk-UA" sz="1900" dirty="0"/>
              <a:t>- кошти 50 % на 50 % </a:t>
            </a:r>
          </a:p>
          <a:p>
            <a:pPr marL="0" indent="0">
              <a:buNone/>
            </a:pPr>
            <a:r>
              <a:rPr lang="ru-RU" sz="1900" dirty="0"/>
              <a:t>- </a:t>
            </a:r>
            <a:r>
              <a:rPr lang="ru-RU" sz="1900" b="1" dirty="0" err="1"/>
              <a:t>Версія</a:t>
            </a:r>
            <a:r>
              <a:rPr lang="ru-RU" sz="1900" b="1" dirty="0"/>
              <a:t> 2:</a:t>
            </a:r>
            <a:r>
              <a:rPr lang="ru-RU" sz="1900" dirty="0"/>
              <a:t>великі </a:t>
            </a:r>
            <a:r>
              <a:rPr lang="ru-RU" sz="1900" dirty="0" err="1"/>
              <a:t>проекти</a:t>
            </a:r>
            <a:r>
              <a:rPr lang="ru-RU" sz="1900" dirty="0"/>
              <a:t> (100 –500 </a:t>
            </a:r>
            <a:r>
              <a:rPr lang="ru-RU" sz="1900" dirty="0" err="1"/>
              <a:t>тис.грн</a:t>
            </a:r>
            <a:r>
              <a:rPr lang="ru-RU" sz="1900" dirty="0"/>
              <a:t>.)</a:t>
            </a:r>
          </a:p>
          <a:p>
            <a:pPr marL="0" indent="0">
              <a:buNone/>
            </a:pPr>
            <a:r>
              <a:rPr lang="ru-RU" sz="1900" dirty="0"/>
              <a:t>- </a:t>
            </a:r>
            <a:r>
              <a:rPr lang="ru-RU" sz="1900" dirty="0" err="1"/>
              <a:t>малі</a:t>
            </a:r>
            <a:r>
              <a:rPr lang="ru-RU" sz="1900" dirty="0"/>
              <a:t> </a:t>
            </a:r>
            <a:r>
              <a:rPr lang="ru-RU" sz="1900" dirty="0" err="1"/>
              <a:t>проекти</a:t>
            </a:r>
            <a:r>
              <a:rPr lang="ru-RU" sz="1900" dirty="0"/>
              <a:t> (до 100 </a:t>
            </a:r>
            <a:r>
              <a:rPr lang="ru-RU" sz="1900" dirty="0" err="1"/>
              <a:t>тис.грн</a:t>
            </a:r>
            <a:r>
              <a:rPr lang="ru-RU" sz="1900" dirty="0"/>
              <a:t>.)</a:t>
            </a:r>
          </a:p>
          <a:p>
            <a:pPr marL="0" indent="0">
              <a:buNone/>
            </a:pPr>
            <a:r>
              <a:rPr lang="uk-UA" sz="1900" dirty="0"/>
              <a:t>- кошти 40% на 60 % </a:t>
            </a:r>
          </a:p>
          <a:p>
            <a:pPr marL="0" indent="0">
              <a:buNone/>
            </a:pPr>
            <a:r>
              <a:rPr lang="uk-UA" sz="1900" b="1" dirty="0"/>
              <a:t>Пирятинська ОТГ:</a:t>
            </a:r>
          </a:p>
          <a:p>
            <a:pPr marL="0" indent="0">
              <a:buNone/>
            </a:pPr>
            <a:r>
              <a:rPr lang="uk-UA" sz="1900" dirty="0"/>
              <a:t>бюджетні і </a:t>
            </a:r>
            <a:r>
              <a:rPr lang="uk-UA" sz="1900" dirty="0" err="1"/>
              <a:t>небюджетні</a:t>
            </a:r>
            <a:r>
              <a:rPr lang="uk-UA" sz="1900" dirty="0"/>
              <a:t> організації</a:t>
            </a:r>
          </a:p>
          <a:p>
            <a:pPr marL="0" indent="0">
              <a:buNone/>
            </a:pPr>
            <a:r>
              <a:rPr lang="uk-UA" sz="1900" dirty="0"/>
              <a:t>Кошти 40% на 60%.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uk-UA" sz="1900" b="1" dirty="0"/>
              <a:t>Бажано:</a:t>
            </a:r>
            <a:r>
              <a:rPr lang="uk-UA" sz="1900" dirty="0"/>
              <a:t>одразу визначити модель, але це не означає, що 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/>
              <a:t>наступному році не можна внести зміни до  моделі.</a:t>
            </a:r>
          </a:p>
          <a:p>
            <a:pPr marL="0" indent="0">
              <a:buNone/>
            </a:pP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3556198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/>
              <a:t>Нормативне забезпечення процесу ПБ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43401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1. </a:t>
            </a:r>
            <a:r>
              <a:rPr lang="ru-RU" sz="1800" dirty="0" err="1"/>
              <a:t>Рішення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 про </a:t>
            </a:r>
            <a:r>
              <a:rPr lang="ru-RU" sz="1800" dirty="0" err="1"/>
              <a:t>реалізацію</a:t>
            </a:r>
            <a:r>
              <a:rPr lang="ru-RU" sz="1800" dirty="0"/>
              <a:t> </a:t>
            </a:r>
            <a:r>
              <a:rPr lang="ru-RU" sz="1800" dirty="0" err="1"/>
              <a:t>громадського</a:t>
            </a:r>
            <a:r>
              <a:rPr lang="ru-RU" sz="1800" dirty="0"/>
              <a:t> бюджету;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2. </a:t>
            </a:r>
            <a:r>
              <a:rPr lang="ru-RU" sz="1800" b="1" dirty="0" err="1"/>
              <a:t>Положення</a:t>
            </a:r>
            <a:r>
              <a:rPr lang="ru-RU" sz="1800" b="1" dirty="0"/>
              <a:t> про </a:t>
            </a:r>
            <a:r>
              <a:rPr lang="ru-RU" sz="1800" b="1" dirty="0" err="1"/>
              <a:t>громадський</a:t>
            </a:r>
            <a:r>
              <a:rPr lang="ru-RU" sz="1800" b="1" dirty="0"/>
              <a:t> бюджет</a:t>
            </a:r>
            <a:r>
              <a:rPr lang="ru-RU" sz="18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3. </a:t>
            </a:r>
            <a:r>
              <a:rPr lang="ru-RU" sz="1800" dirty="0" err="1"/>
              <a:t>Рішення</a:t>
            </a:r>
            <a:r>
              <a:rPr lang="ru-RU" sz="1800" dirty="0"/>
              <a:t> про </a:t>
            </a:r>
            <a:r>
              <a:rPr lang="ru-RU" sz="1800" dirty="0" err="1"/>
              <a:t>введення</a:t>
            </a:r>
            <a:r>
              <a:rPr lang="ru-RU" sz="1800" dirty="0"/>
              <a:t> </a:t>
            </a:r>
            <a:r>
              <a:rPr lang="ru-RU" sz="1800" dirty="0" err="1"/>
              <a:t>громадського</a:t>
            </a:r>
            <a:r>
              <a:rPr lang="ru-RU" sz="1800" dirty="0"/>
              <a:t> бюджету;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4. </a:t>
            </a:r>
            <a:r>
              <a:rPr lang="ru-RU" sz="1800" dirty="0" err="1"/>
              <a:t>Оприлюднення</a:t>
            </a:r>
            <a:r>
              <a:rPr lang="ru-RU" sz="1800" dirty="0"/>
              <a:t> </a:t>
            </a:r>
            <a:r>
              <a:rPr lang="ru-RU" sz="1800" dirty="0" err="1"/>
              <a:t>планів</a:t>
            </a:r>
            <a:r>
              <a:rPr lang="ru-RU" sz="1800" dirty="0"/>
              <a:t> і комплексу </a:t>
            </a:r>
            <a:r>
              <a:rPr lang="ru-RU" sz="1800" dirty="0" err="1"/>
              <a:t>заходів</a:t>
            </a:r>
            <a:r>
              <a:rPr lang="ru-RU" sz="1800" dirty="0"/>
              <a:t> </a:t>
            </a:r>
            <a:r>
              <a:rPr lang="ru-RU" sz="1800" dirty="0" err="1"/>
              <a:t>реалізації</a:t>
            </a:r>
            <a:r>
              <a:rPr lang="ru-RU" sz="1800" dirty="0"/>
              <a:t> </a:t>
            </a:r>
            <a:r>
              <a:rPr lang="ru-RU" sz="1800" dirty="0" err="1"/>
              <a:t>громадського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 бюджету на </a:t>
            </a:r>
            <a:r>
              <a:rPr lang="uk-UA" sz="1800" dirty="0"/>
              <a:t>різних етапах;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5. Бланк-заявка проекту;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6. Форма </a:t>
            </a:r>
            <a:r>
              <a:rPr lang="ru-RU" sz="1800" dirty="0" err="1"/>
              <a:t>бюлетеня</a:t>
            </a:r>
            <a:r>
              <a:rPr lang="ru-RU" sz="1800" dirty="0"/>
              <a:t> для </a:t>
            </a:r>
            <a:r>
              <a:rPr lang="ru-RU" sz="1800" dirty="0" err="1"/>
              <a:t>голосування</a:t>
            </a:r>
            <a:r>
              <a:rPr lang="ru-RU" sz="18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7. </a:t>
            </a:r>
            <a:r>
              <a:rPr lang="ru-RU" sz="1800" dirty="0" err="1"/>
              <a:t>Розпорядження</a:t>
            </a:r>
            <a:r>
              <a:rPr lang="ru-RU" sz="1800" dirty="0"/>
              <a:t> про </a:t>
            </a:r>
            <a:r>
              <a:rPr lang="ru-RU" sz="1800" dirty="0" err="1"/>
              <a:t>призначення</a:t>
            </a:r>
            <a:r>
              <a:rPr lang="ru-RU" sz="1800" dirty="0"/>
              <a:t> </a:t>
            </a:r>
            <a:r>
              <a:rPr lang="ru-RU" sz="1800" dirty="0" err="1"/>
              <a:t>комісії</a:t>
            </a:r>
            <a:r>
              <a:rPr lang="ru-RU" sz="1800" dirty="0"/>
              <a:t> для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err="1"/>
              <a:t>голосування</a:t>
            </a:r>
            <a:r>
              <a:rPr lang="ru-RU" sz="1800" dirty="0"/>
              <a:t> та/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uk-UA" sz="1800" dirty="0"/>
              <a:t>перевірки аналізу проектів;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8. Перелік поданих проектів;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9. </a:t>
            </a:r>
            <a:r>
              <a:rPr lang="ru-RU" sz="1800" dirty="0" err="1"/>
              <a:t>Перелік</a:t>
            </a:r>
            <a:r>
              <a:rPr lang="ru-RU" sz="1800" dirty="0"/>
              <a:t> </a:t>
            </a:r>
            <a:r>
              <a:rPr lang="ru-RU" sz="1800" dirty="0" err="1"/>
              <a:t>проектів</a:t>
            </a:r>
            <a:r>
              <a:rPr lang="ru-RU" sz="1800" dirty="0"/>
              <a:t>, </a:t>
            </a:r>
            <a:r>
              <a:rPr lang="ru-RU" sz="1800" dirty="0" err="1"/>
              <a:t>рекомендованих</a:t>
            </a:r>
            <a:r>
              <a:rPr lang="ru-RU" sz="1800" dirty="0"/>
              <a:t> до </a:t>
            </a:r>
            <a:r>
              <a:rPr lang="ru-RU" sz="1800" dirty="0" err="1"/>
              <a:t>голосування</a:t>
            </a:r>
            <a:r>
              <a:rPr lang="ru-RU" sz="18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10. </a:t>
            </a:r>
            <a:r>
              <a:rPr lang="ru-RU" sz="1800" dirty="0" err="1"/>
              <a:t>Перелік</a:t>
            </a:r>
            <a:r>
              <a:rPr lang="ru-RU" sz="1800" dirty="0"/>
              <a:t> </a:t>
            </a:r>
            <a:r>
              <a:rPr lang="ru-RU" sz="1800" dirty="0" err="1"/>
              <a:t>проектів</a:t>
            </a:r>
            <a:r>
              <a:rPr lang="ru-RU" sz="1800" dirty="0"/>
              <a:t>, </a:t>
            </a:r>
            <a:r>
              <a:rPr lang="ru-RU" sz="1800" dirty="0" err="1"/>
              <a:t>відхилених</a:t>
            </a:r>
            <a:r>
              <a:rPr lang="ru-RU" sz="1800" dirty="0"/>
              <a:t> з </a:t>
            </a:r>
            <a:r>
              <a:rPr lang="ru-RU" sz="1800" dirty="0" err="1"/>
              <a:t>поданням</a:t>
            </a:r>
            <a:r>
              <a:rPr lang="ru-RU" sz="1800" dirty="0"/>
              <a:t> причини </a:t>
            </a:r>
            <a:r>
              <a:rPr lang="ru-RU" sz="1800" dirty="0" err="1"/>
              <a:t>відмови</a:t>
            </a:r>
            <a:r>
              <a:rPr lang="ru-RU" sz="18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11. Протокол про </a:t>
            </a:r>
            <a:r>
              <a:rPr lang="ru-RU" sz="1800" dirty="0" err="1"/>
              <a:t>підсумки</a:t>
            </a:r>
            <a:r>
              <a:rPr lang="ru-RU" sz="1800" dirty="0"/>
              <a:t> </a:t>
            </a:r>
            <a:r>
              <a:rPr lang="ru-RU" sz="1800" dirty="0" err="1"/>
              <a:t>голосування</a:t>
            </a:r>
            <a:r>
              <a:rPr lang="ru-RU" sz="18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12. </a:t>
            </a:r>
            <a:r>
              <a:rPr lang="ru-RU" sz="1800" dirty="0" err="1"/>
              <a:t>Загальний</a:t>
            </a:r>
            <a:r>
              <a:rPr lang="ru-RU" sz="1800" dirty="0"/>
              <a:t> </a:t>
            </a:r>
            <a:r>
              <a:rPr lang="ru-RU" sz="1800" dirty="0" err="1"/>
              <a:t>рейтинговий</a:t>
            </a:r>
            <a:r>
              <a:rPr lang="ru-RU" sz="1800" dirty="0"/>
              <a:t> список </a:t>
            </a:r>
            <a:r>
              <a:rPr lang="ru-RU" sz="1800" dirty="0" err="1"/>
              <a:t>проектів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підрахунку</a:t>
            </a:r>
            <a:r>
              <a:rPr lang="ru-RU" sz="1800" dirty="0"/>
              <a:t> </a:t>
            </a:r>
            <a:r>
              <a:rPr lang="ru-RU" sz="1800" dirty="0" err="1"/>
              <a:t>голосів</a:t>
            </a:r>
            <a:r>
              <a:rPr lang="ru-RU" sz="18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13. </a:t>
            </a:r>
            <a:r>
              <a:rPr lang="ru-RU" sz="1800" dirty="0" err="1"/>
              <a:t>Розпорядження</a:t>
            </a:r>
            <a:r>
              <a:rPr lang="ru-RU" sz="1800" dirty="0"/>
              <a:t> про </a:t>
            </a:r>
            <a:r>
              <a:rPr lang="ru-RU" sz="1800" dirty="0" err="1"/>
              <a:t>визнання</a:t>
            </a:r>
            <a:r>
              <a:rPr lang="ru-RU" sz="1800" dirty="0"/>
              <a:t> </a:t>
            </a:r>
            <a:r>
              <a:rPr lang="ru-RU" sz="1800" dirty="0" err="1"/>
              <a:t>результатів</a:t>
            </a:r>
            <a:r>
              <a:rPr lang="ru-RU" sz="1800" dirty="0"/>
              <a:t> </a:t>
            </a:r>
            <a:r>
              <a:rPr lang="ru-RU" sz="1800" dirty="0" err="1"/>
              <a:t>голосування</a:t>
            </a:r>
            <a:r>
              <a:rPr lang="ru-RU" sz="1800" dirty="0"/>
              <a:t> і </a:t>
            </a:r>
            <a:r>
              <a:rPr lang="ru-RU" sz="1800" dirty="0" err="1"/>
              <a:t>оголошення</a:t>
            </a:r>
            <a:r>
              <a:rPr lang="ru-RU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err="1"/>
              <a:t>результа</a:t>
            </a:r>
            <a:r>
              <a:rPr lang="uk-UA" sz="1800" dirty="0" err="1"/>
              <a:t>тів</a:t>
            </a:r>
            <a:r>
              <a:rPr lang="uk-UA" sz="1800" dirty="0"/>
              <a:t> голосування.</a:t>
            </a:r>
          </a:p>
        </p:txBody>
      </p:sp>
    </p:spTree>
    <p:extLst>
      <p:ext uri="{BB962C8B-B14F-4D97-AF65-F5344CB8AC3E}">
        <p14:creationId xmlns:p14="http://schemas.microsoft.com/office/powerpoint/2010/main" val="99092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46594"/>
          </a:xfrm>
        </p:spPr>
        <p:txBody>
          <a:bodyPr/>
          <a:lstStyle/>
          <a:p>
            <a:pPr marL="0" indent="0" algn="ctr">
              <a:buClr>
                <a:srgbClr val="455E63"/>
              </a:buClr>
              <a:buNone/>
            </a:pPr>
            <a:r>
              <a:rPr lang="uk-UA" dirty="0"/>
              <a:t>= громадський бюджет </a:t>
            </a:r>
            <a:br>
              <a:rPr lang="uk-UA" dirty="0"/>
            </a:br>
            <a:r>
              <a:rPr lang="uk-UA" dirty="0"/>
              <a:t>= бюджет участі =</a:t>
            </a:r>
            <a:br>
              <a:rPr lang="uk-UA" dirty="0"/>
            </a:br>
            <a:endParaRPr lang="uk-UA" dirty="0"/>
          </a:p>
          <a:p>
            <a:pPr marL="0" indent="0" algn="ctr">
              <a:buClr>
                <a:srgbClr val="455E63"/>
              </a:buClr>
              <a:buNone/>
            </a:pP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Партисипаторний бюджет =</a:t>
            </a:r>
            <a:endParaRPr lang="en-US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21401"/>
            <a:ext cx="842493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participatory</a:t>
            </a:r>
            <a:r>
              <a:rPr lang="uk-UA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budgeting</a:t>
            </a:r>
            <a:r>
              <a:rPr lang="uk-UA" sz="32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це інструмент прямої демократії, за допомогою якого громадяни беруть участь у прийнятті рішень щодо розподілу частини бюджетних коштів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0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uk-UA" sz="28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0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err="1"/>
              <a:t>Освітньо-інформаційна</a:t>
            </a:r>
            <a:r>
              <a:rPr lang="uk-UA" sz="3600" dirty="0"/>
              <a:t> </a:t>
            </a:r>
            <a:br>
              <a:rPr lang="uk-UA" sz="3600" dirty="0"/>
            </a:br>
            <a:r>
              <a:rPr lang="uk-UA" sz="3600" dirty="0"/>
              <a:t>кампанія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34019"/>
          </a:xfrm>
        </p:spPr>
        <p:txBody>
          <a:bodyPr/>
          <a:lstStyle/>
          <a:p>
            <a:pPr marL="85725" indent="-85725">
              <a:buFont typeface="Arial" pitchFamily="34" charset="0"/>
              <a:buChar char="•"/>
            </a:pPr>
            <a:r>
              <a:rPr lang="uk-UA" sz="1800" dirty="0"/>
              <a:t>Різноманітні канали комунікації та форми інформаційних матеріалів;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uk-UA" sz="1800" dirty="0"/>
              <a:t>Інтернет, створення спеціальної закладки </a:t>
            </a:r>
            <a:r>
              <a:rPr lang="uk-UA" sz="1800" b="1" dirty="0"/>
              <a:t>на веб-сайті ОМС:</a:t>
            </a:r>
          </a:p>
          <a:p>
            <a:r>
              <a:rPr lang="uk-UA" sz="1800" b="1" dirty="0"/>
              <a:t>				</a:t>
            </a:r>
            <a:r>
              <a:rPr lang="uk-UA" sz="1800" dirty="0"/>
              <a:t>Черкаси 		Чернігів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0820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chart.apis.google.com/chart?cht=qr&amp;chs=230x230&amp;chld=L&amp;choe=UTF-8&amp;chl=http%3A%2F%2Fhttp%3A%2F%2Fwww.rada.cherkasy.ua%2Fua%2Fsections.php%3Fs%3D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02260"/>
            <a:ext cx="2046734" cy="20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chart.apis.google.com/chart?cht=qr&amp;chs=230x230&amp;chld=L&amp;choe=UTF-8&amp;chl=http%3A%2F%2Fhttp%3A%2F%2Fwww.chernigiv-rada.gov.ua%2Fbudget%2F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02260"/>
            <a:ext cx="2046734" cy="20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chart.apis.google.com/chart?cht=qr&amp;chs=230x230&amp;chld=L&amp;choe=UTF-8&amp;chl=http%3A%2Fhttps%3A%2F%2Fsmr.gov.ua%2Fuk%2Fdokumenti%2Fpartitsipatornij-byudzhet.htm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69402"/>
            <a:ext cx="1932781" cy="19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372200" y="4801745"/>
            <a:ext cx="25202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Публікація щодо бюджету участі у місцевій газеті, </a:t>
            </a:r>
          </a:p>
          <a:p>
            <a:r>
              <a:rPr lang="uk-UA" sz="1400" dirty="0"/>
              <a:t>м. Суми </a:t>
            </a:r>
          </a:p>
          <a:p>
            <a:r>
              <a:rPr lang="en-US" sz="1400" dirty="0"/>
              <a:t>https://drive.google.com/file/ d/0B3QpF81SqaDGY1p6b2VJaklEZnA4c2Z6Qk1IcW9wa2xITThB/view</a:t>
            </a:r>
            <a:endParaRPr lang="uk-UA" sz="14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4206254" y="6301178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Суми </a:t>
            </a:r>
          </a:p>
        </p:txBody>
      </p:sp>
    </p:spTree>
    <p:extLst>
      <p:ext uri="{BB962C8B-B14F-4D97-AF65-F5344CB8AC3E}">
        <p14:creationId xmlns:p14="http://schemas.microsoft.com/office/powerpoint/2010/main" val="1616526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err="1"/>
              <a:t>Освітньо-інформаційна</a:t>
            </a:r>
            <a:r>
              <a:rPr lang="uk-UA" sz="3600" dirty="0"/>
              <a:t> </a:t>
            </a:r>
            <a:br>
              <a:rPr lang="uk-UA" sz="3600" dirty="0"/>
            </a:br>
            <a:r>
              <a:rPr lang="uk-UA" sz="3600" dirty="0"/>
              <a:t>кампанія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62011"/>
          </a:xfrm>
        </p:spPr>
        <p:txBody>
          <a:bodyPr/>
          <a:lstStyle/>
          <a:p>
            <a:pPr marL="85725" indent="-85725">
              <a:buFont typeface="Arial" pitchFamily="34" charset="0"/>
              <a:buChar char="•"/>
            </a:pPr>
            <a:r>
              <a:rPr lang="uk-UA" sz="1800" dirty="0"/>
              <a:t>Інформаційні повідомлення,</a:t>
            </a:r>
          </a:p>
          <a:p>
            <a:r>
              <a:rPr lang="uk-UA" sz="1800" dirty="0"/>
              <a:t> орієнтовані на різні групи населення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uk-UA" sz="1800" dirty="0"/>
              <a:t> «</a:t>
            </a:r>
            <a:r>
              <a:rPr lang="uk-UA" sz="1800" dirty="0" err="1"/>
              <a:t>немедійні</a:t>
            </a:r>
            <a:r>
              <a:rPr lang="uk-UA" sz="1800" dirty="0"/>
              <a:t>» канали передачі </a:t>
            </a:r>
          </a:p>
          <a:p>
            <a:r>
              <a:rPr lang="uk-UA" sz="1800" dirty="0"/>
              <a:t>інформації та</a:t>
            </a:r>
          </a:p>
        </p:txBody>
      </p:sp>
      <p:pic>
        <p:nvPicPr>
          <p:cNvPr id="6146" name="Picture 2" descr="Світлина від БЮДЖЕТ УЧАСТІ В МІСТІ БОЯР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1219185"/>
            <a:ext cx="3888432" cy="56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hart.apis.google.com/chart?cht=qr&amp;chs=230x230&amp;chld=L&amp;choe=UTF-8&amp;chl=http%3A%2Fwww.facebook.com%2Fgb.lviv%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074424" y="4437112"/>
            <a:ext cx="3995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Відкрите запрошення до реєстрація до </a:t>
            </a:r>
          </a:p>
          <a:p>
            <a:r>
              <a:rPr lang="uk-UA" sz="1400" dirty="0"/>
              <a:t>Координаційної ради з питань громадського (</a:t>
            </a:r>
            <a:r>
              <a:rPr lang="uk-UA" sz="1400" dirty="0" err="1"/>
              <a:t>партиципаторного</a:t>
            </a:r>
            <a:r>
              <a:rPr lang="uk-UA" sz="1400" dirty="0"/>
              <a:t>) бюджету м. Суми </a:t>
            </a:r>
          </a:p>
          <a:p>
            <a:r>
              <a:rPr lang="en-US" sz="1400" dirty="0"/>
              <a:t>https://docs.google.com/forms/ d/1G9djsIISE7KpgnKgvUVrELboMR8FUqbKQK7Gh_pA1-g/</a:t>
            </a:r>
            <a:r>
              <a:rPr lang="en-US" sz="1400" dirty="0" err="1"/>
              <a:t>viewform?c</a:t>
            </a:r>
            <a:r>
              <a:rPr lang="en-US" sz="1400" dirty="0"/>
              <a:t>=0&amp;w=1&amp;pli=1</a:t>
            </a:r>
            <a:endParaRPr lang="uk-UA" sz="14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2800375" y="2869041"/>
            <a:ext cx="24551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/>
              <a:t>Проморолики</a:t>
            </a:r>
            <a:r>
              <a:rPr lang="uk-UA" sz="1400" dirty="0"/>
              <a:t>:</a:t>
            </a:r>
          </a:p>
          <a:p>
            <a:r>
              <a:rPr lang="en-US" sz="1400" dirty="0"/>
              <a:t>https://www.youtube.com/playlist?list=PL3wEdU8aU0yyDm4zSKvuXdJA2VpDjqCFv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97715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indent="-85725"/>
            <a:r>
              <a:rPr lang="uk-UA" sz="3800" dirty="0"/>
              <a:t>Етап подання проектів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7F7F7F"/>
              </a:buClr>
              <a:buSzPct val="160000"/>
              <a:buNone/>
            </a:pPr>
            <a:r>
              <a:rPr lang="uk-UA" altLang="pl-PL" sz="1900" b="1" i="1" dirty="0"/>
              <a:t>Приклад: Варшава</a:t>
            </a:r>
          </a:p>
          <a:p>
            <a:pPr>
              <a:buClr>
                <a:srgbClr val="7F7F7F"/>
              </a:buClr>
              <a:buSzPct val="160000"/>
              <a:buFont typeface="Wingdings" pitchFamily="2" charset="2"/>
              <a:buChar char="§"/>
            </a:pPr>
            <a:r>
              <a:rPr lang="uk-UA" altLang="pl-PL" sz="1900" dirty="0"/>
              <a:t>Кожний мешканець</a:t>
            </a:r>
            <a:r>
              <a:rPr lang="pl-PL" altLang="pl-PL" sz="1900" dirty="0"/>
              <a:t> (</a:t>
            </a:r>
            <a:r>
              <a:rPr lang="uk-UA" altLang="pl-PL" sz="1900" dirty="0"/>
              <a:t>іноземці також</a:t>
            </a:r>
            <a:r>
              <a:rPr lang="pl-PL" altLang="pl-PL" sz="1900" dirty="0"/>
              <a:t>)</a:t>
            </a:r>
          </a:p>
          <a:p>
            <a:pPr>
              <a:buClr>
                <a:srgbClr val="7F7F7F"/>
              </a:buClr>
              <a:buSzPct val="160000"/>
              <a:buFont typeface="Wingdings" pitchFamily="2" charset="2"/>
              <a:buChar char="§"/>
            </a:pPr>
            <a:r>
              <a:rPr lang="uk-UA" altLang="pl-PL" sz="1900" dirty="0"/>
              <a:t>До уваги береться місце фактичного </a:t>
            </a:r>
          </a:p>
          <a:p>
            <a:pPr>
              <a:buClr>
                <a:srgbClr val="7F7F7F"/>
              </a:buClr>
              <a:buSzPct val="160000"/>
            </a:pPr>
            <a:r>
              <a:rPr lang="uk-UA" altLang="pl-PL" sz="1900" dirty="0"/>
              <a:t>проживання, а не місце прописки</a:t>
            </a:r>
            <a:endParaRPr lang="pl-PL" altLang="pl-PL" sz="1900" dirty="0"/>
          </a:p>
          <a:p>
            <a:pPr>
              <a:buClr>
                <a:srgbClr val="7F7F7F"/>
              </a:buClr>
              <a:buSzPct val="160000"/>
              <a:buFont typeface="Wingdings" pitchFamily="2" charset="2"/>
              <a:buChar char="§"/>
            </a:pPr>
            <a:r>
              <a:rPr lang="uk-UA" altLang="pl-PL" sz="1900" dirty="0"/>
              <a:t>Необхідно отримати підтримку щонайменше 15 осіб</a:t>
            </a:r>
            <a:endParaRPr lang="pl-PL" altLang="pl-PL" sz="1900" dirty="0"/>
          </a:p>
          <a:p>
            <a:pPr>
              <a:buClr>
                <a:srgbClr val="7F7F7F"/>
              </a:buClr>
              <a:buSzPct val="160000"/>
              <a:buFont typeface="Wingdings" pitchFamily="2" charset="2"/>
              <a:buChar char="§"/>
            </a:pPr>
            <a:r>
              <a:rPr lang="uk-UA" altLang="pl-PL" sz="1900" dirty="0"/>
              <a:t>Проектна заявка (заповнення бланку)</a:t>
            </a:r>
            <a:endParaRPr lang="pl-PL" altLang="pl-PL" sz="1900" dirty="0"/>
          </a:p>
          <a:p>
            <a:pPr>
              <a:buClr>
                <a:srgbClr val="7F7F7F"/>
              </a:buClr>
              <a:buSzPct val="160000"/>
            </a:pPr>
            <a:endParaRPr lang="pl-PL" altLang="pl-PL" sz="1900" b="1" dirty="0"/>
          </a:p>
          <a:p>
            <a:endParaRPr lang="uk-UA" altLang="ko-KR" sz="19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3162300" y="3394323"/>
            <a:ext cx="58689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7F7F7F"/>
              </a:buClr>
              <a:buSzPct val="160000"/>
              <a:buFont typeface="Arial" pitchFamily="34" charset="0"/>
              <a:buNone/>
            </a:pPr>
            <a:endParaRPr lang="uk-UA" altLang="pl-PL" sz="22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7F7F7F"/>
              </a:buClr>
              <a:buSzPct val="160000"/>
              <a:buFont typeface="Arial" pitchFamily="34" charset="0"/>
              <a:buNone/>
            </a:pPr>
            <a:r>
              <a:rPr lang="uk-UA" altLang="pl-PL" sz="1900" b="1" dirty="0">
                <a:latin typeface="Arial" pitchFamily="34" charset="0"/>
                <a:cs typeface="Arial" pitchFamily="34" charset="0"/>
              </a:rPr>
              <a:t>Додатково</a:t>
            </a:r>
            <a:r>
              <a:rPr lang="pl-PL" altLang="pl-PL" sz="19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7F7F7F"/>
              </a:buClr>
              <a:buSzPct val="160000"/>
              <a:buFont typeface="Wingdings" pitchFamily="2" charset="2"/>
              <a:buChar char="§"/>
            </a:pPr>
            <a:r>
              <a:rPr lang="uk-UA" altLang="pl-PL" sz="1900" dirty="0">
                <a:latin typeface="Arial" pitchFamily="34" charset="0"/>
                <a:cs typeface="Arial" pitchFamily="34" charset="0"/>
              </a:rPr>
              <a:t>Неповнолітні особи за згодою опікуна</a:t>
            </a:r>
            <a:endParaRPr lang="pl-PL" altLang="pl-PL" sz="19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7F7F7F"/>
              </a:buClr>
              <a:buSzPct val="160000"/>
              <a:buFont typeface="Wingdings" pitchFamily="2" charset="2"/>
              <a:buChar char="§"/>
            </a:pPr>
            <a:r>
              <a:rPr lang="uk-UA" altLang="pl-PL" sz="1900" dirty="0">
                <a:latin typeface="Arial" pitchFamily="34" charset="0"/>
                <a:cs typeface="Arial" pitchFamily="34" charset="0"/>
              </a:rPr>
              <a:t>Можливість внесення змін, доповнень, </a:t>
            </a:r>
          </a:p>
          <a:p>
            <a:pPr eaLnBrk="1" hangingPunct="1">
              <a:lnSpc>
                <a:spcPct val="90000"/>
              </a:lnSpc>
              <a:buClr>
                <a:srgbClr val="7F7F7F"/>
              </a:buClr>
              <a:buSzPct val="160000"/>
              <a:buNone/>
            </a:pPr>
            <a:r>
              <a:rPr lang="uk-UA" altLang="pl-PL" sz="1900" dirty="0">
                <a:latin typeface="Arial" pitchFamily="34" charset="0"/>
                <a:cs typeface="Arial" pitchFamily="34" charset="0"/>
              </a:rPr>
              <a:t>виправлень в проектну заявку, що вже </a:t>
            </a:r>
          </a:p>
          <a:p>
            <a:pPr eaLnBrk="1" hangingPunct="1">
              <a:lnSpc>
                <a:spcPct val="90000"/>
              </a:lnSpc>
              <a:buClr>
                <a:srgbClr val="7F7F7F"/>
              </a:buClr>
              <a:buSzPct val="160000"/>
              <a:buNone/>
            </a:pPr>
            <a:r>
              <a:rPr lang="uk-UA" altLang="pl-PL" sz="1900" dirty="0">
                <a:latin typeface="Arial" pitchFamily="34" charset="0"/>
                <a:cs typeface="Arial" pitchFamily="34" charset="0"/>
              </a:rPr>
              <a:t>була подана</a:t>
            </a:r>
            <a:r>
              <a:rPr lang="pl-PL" altLang="pl-PL" sz="19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Clr>
                <a:srgbClr val="7F7F7F"/>
              </a:buClr>
              <a:buSzPct val="160000"/>
              <a:buFont typeface="Wingdings" pitchFamily="2" charset="2"/>
              <a:buChar char="§"/>
            </a:pPr>
            <a:endParaRPr lang="pl-PL" altLang="pl-PL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94" y="1735138"/>
            <a:ext cx="30099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4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" indent="-85725"/>
            <a:r>
              <a:rPr lang="uk-UA" sz="3800" dirty="0"/>
              <a:t>Етап подання проектів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246594"/>
          </a:xfrm>
        </p:spPr>
        <p:txBody>
          <a:bodyPr/>
          <a:lstStyle/>
          <a:p>
            <a:pPr marL="0" indent="0">
              <a:buClr>
                <a:srgbClr val="7F7F7F"/>
              </a:buClr>
              <a:buSzPct val="160000"/>
              <a:buNone/>
            </a:pPr>
            <a:r>
              <a:rPr lang="uk-UA" altLang="pl-PL" sz="2400" b="1" i="1" dirty="0">
                <a:latin typeface="+mj-lt"/>
                <a:cs typeface="Arial" pitchFamily="34" charset="0"/>
              </a:rPr>
              <a:t>Приклад: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800" dirty="0">
                <a:latin typeface="+mj-lt"/>
                <a:cs typeface="Arial" pitchFamily="34" charset="0"/>
              </a:rPr>
              <a:t> </a:t>
            </a:r>
            <a:r>
              <a:rPr lang="uk-UA" sz="1900" dirty="0"/>
              <a:t>вартість – до 1 </a:t>
            </a:r>
            <a:r>
              <a:rPr lang="uk-UA" sz="1900" dirty="0" err="1"/>
              <a:t>млн.грн</a:t>
            </a:r>
            <a:r>
              <a:rPr lang="uk-UA" sz="1900" dirty="0"/>
              <a:t>./2 </a:t>
            </a:r>
            <a:r>
              <a:rPr lang="uk-UA" sz="1900" dirty="0" err="1"/>
              <a:t>млн</a:t>
            </a:r>
            <a:endParaRPr lang="uk-UA" sz="1900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/>
              <a:t> підтримка – не менше 10 осіб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/>
              <a:t> період реалізації - протягом року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/>
              <a:t> повноваження</a:t>
            </a:r>
            <a:r>
              <a:rPr lang="en-US" sz="1900" dirty="0"/>
              <a:t> </a:t>
            </a:r>
            <a:r>
              <a:rPr lang="uk-UA" sz="1900" dirty="0"/>
              <a:t>щодо реалізації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/>
              <a:t>виконавчі органи Черкаської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/>
              <a:t>міської ради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/>
              <a:t> автор проекту –  вік від 18 років,</a:t>
            </a:r>
            <a:r>
              <a:rPr lang="en-US" sz="1900" dirty="0"/>
              <a:t> </a:t>
            </a:r>
            <a:endParaRPr lang="uk-UA" sz="19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/>
              <a:t>має проживати в м. Черкаси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/>
              <a:t>(зареєстрований, працювати,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/>
              <a:t>навчатися, служити чи ін.)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900" i="1" dirty="0"/>
              <a:t>Загальнодоступність (з 2017)</a:t>
            </a:r>
          </a:p>
          <a:p>
            <a:pPr>
              <a:buClr>
                <a:srgbClr val="7F7F7F"/>
              </a:buClr>
              <a:buSzPct val="160000"/>
            </a:pPr>
            <a:endParaRPr lang="pl-PL" altLang="pl-PL" sz="1800" dirty="0">
              <a:latin typeface="+mj-lt"/>
              <a:cs typeface="Arial" pitchFamily="34" charset="0"/>
            </a:endParaRPr>
          </a:p>
        </p:txBody>
      </p:sp>
      <p:pic>
        <p:nvPicPr>
          <p:cNvPr id="8" name="Содержимое 7" descr="300px-Tscherkassy-Ukraine-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13" y="1196752"/>
            <a:ext cx="4104476" cy="5112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Прямокутник 1"/>
          <p:cNvSpPr/>
          <p:nvPr/>
        </p:nvSpPr>
        <p:spPr>
          <a:xfrm>
            <a:off x="0" y="5085184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F7F7F"/>
              </a:buClr>
              <a:buSzPct val="160000"/>
            </a:pPr>
            <a:r>
              <a:rPr lang="ru-RU" sz="1600" b="1" i="1" dirty="0" err="1"/>
              <a:t>Громадський</a:t>
            </a:r>
            <a:r>
              <a:rPr lang="ru-RU" sz="1600" b="1" i="1" dirty="0"/>
              <a:t> бюджет. </a:t>
            </a:r>
            <a:r>
              <a:rPr lang="ru-RU" sz="1600" b="1" i="1" dirty="0" err="1"/>
              <a:t>Цінник</a:t>
            </a:r>
            <a:r>
              <a:rPr lang="ru-RU" sz="1600" b="1" i="1" dirty="0"/>
              <a:t> </a:t>
            </a:r>
            <a:r>
              <a:rPr lang="ru-RU" sz="1600" b="1" i="1" dirty="0" err="1"/>
              <a:t>типових</a:t>
            </a:r>
            <a:r>
              <a:rPr lang="ru-RU" sz="1600" b="1" i="1" dirty="0"/>
              <a:t> </a:t>
            </a:r>
            <a:r>
              <a:rPr lang="ru-RU" sz="1600" b="1" i="1" dirty="0" err="1"/>
              <a:t>робіт</a:t>
            </a:r>
            <a:r>
              <a:rPr lang="ru-RU" sz="1600" b="1" i="1" dirty="0"/>
              <a:t> </a:t>
            </a:r>
            <a:r>
              <a:rPr lang="ru-RU" sz="1600" dirty="0"/>
              <a:t>- </a:t>
            </a:r>
            <a:r>
              <a:rPr lang="en-US" sz="1600" dirty="0"/>
              <a:t>https://ternopil.pb.org.ua/static/files/documents/14752413622445_cinnik_tipovih_robit.pdf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20593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Етап подання проектів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287016" y="1484784"/>
            <a:ext cx="8856984" cy="48245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000" b="1" dirty="0"/>
              <a:t>Черкаси-2017</a:t>
            </a:r>
            <a:r>
              <a:rPr lang="ru-RU" sz="4000" dirty="0"/>
              <a:t> :     </a:t>
            </a:r>
            <a:r>
              <a:rPr lang="ru-RU" sz="4000" dirty="0" err="1"/>
              <a:t>Залишилися</a:t>
            </a:r>
            <a:r>
              <a:rPr lang="ru-RU" sz="4000" dirty="0"/>
              <a:t> </a:t>
            </a:r>
            <a:r>
              <a:rPr lang="ru-RU" sz="4000" dirty="0" err="1"/>
              <a:t>попередні</a:t>
            </a:r>
            <a:r>
              <a:rPr lang="ru-RU" sz="4000" dirty="0"/>
              <a:t> </a:t>
            </a:r>
            <a:r>
              <a:rPr lang="ru-RU" sz="4000" dirty="0" err="1"/>
              <a:t>умови</a:t>
            </a:r>
            <a:r>
              <a:rPr lang="ru-RU" sz="4000" dirty="0"/>
              <a:t> </a:t>
            </a:r>
            <a:r>
              <a:rPr lang="ru-RU" sz="4000" dirty="0" err="1"/>
              <a:t>програми</a:t>
            </a:r>
            <a:r>
              <a:rPr lang="ru-RU" sz="4000" dirty="0"/>
              <a:t>:</a:t>
            </a:r>
          </a:p>
          <a:p>
            <a:pPr marL="0" indent="0">
              <a:buNone/>
            </a:pPr>
            <a:r>
              <a:rPr lang="ru-RU" sz="4000" dirty="0"/>
              <a:t>- </a:t>
            </a:r>
            <a:r>
              <a:rPr lang="ru-RU" sz="4000" dirty="0" err="1"/>
              <a:t>вимога</a:t>
            </a:r>
            <a:r>
              <a:rPr lang="ru-RU" sz="4000" dirty="0"/>
              <a:t> до проекту </a:t>
            </a:r>
            <a:r>
              <a:rPr lang="ru-RU" sz="4000" dirty="0" err="1"/>
              <a:t>щодо</a:t>
            </a:r>
            <a:r>
              <a:rPr lang="ru-RU" sz="4000" dirty="0"/>
              <a:t> </a:t>
            </a:r>
            <a:r>
              <a:rPr lang="ru-RU" sz="4000" dirty="0" err="1"/>
              <a:t>загальної</a:t>
            </a:r>
            <a:r>
              <a:rPr lang="ru-RU" sz="4000" dirty="0"/>
              <a:t> </a:t>
            </a:r>
            <a:r>
              <a:rPr lang="ru-RU" sz="4000" dirty="0" err="1"/>
              <a:t>доступності</a:t>
            </a:r>
            <a:r>
              <a:rPr lang="ru-RU" sz="4000" dirty="0"/>
              <a:t> </a:t>
            </a:r>
            <a:r>
              <a:rPr lang="ru-RU" sz="4000" dirty="0" err="1"/>
              <a:t>жителів</a:t>
            </a:r>
            <a:r>
              <a:rPr lang="ru-RU" sz="4000" dirty="0"/>
              <a:t> до </a:t>
            </a:r>
            <a:r>
              <a:rPr lang="ru-RU" sz="4000" dirty="0" err="1"/>
              <a:t>виконаного</a:t>
            </a:r>
            <a:r>
              <a:rPr lang="ru-RU" sz="4000" dirty="0"/>
              <a:t> проекту та </a:t>
            </a:r>
            <a:r>
              <a:rPr lang="ru-RU" sz="4000" dirty="0" err="1"/>
              <a:t>мати</a:t>
            </a:r>
            <a:r>
              <a:rPr lang="ru-RU" sz="4000" dirty="0"/>
              <a:t> </a:t>
            </a:r>
            <a:r>
              <a:rPr lang="ru-RU" sz="4000" dirty="0" err="1"/>
              <a:t>конкретне</a:t>
            </a:r>
            <a:r>
              <a:rPr lang="ru-RU" sz="4000" dirty="0"/>
              <a:t> </a:t>
            </a:r>
            <a:r>
              <a:rPr lang="ru-RU" sz="4000" dirty="0" err="1"/>
              <a:t>місце</a:t>
            </a:r>
            <a:r>
              <a:rPr lang="ru-RU" sz="4000" dirty="0"/>
              <a:t> </a:t>
            </a:r>
            <a:r>
              <a:rPr lang="ru-RU" sz="4000" dirty="0" err="1"/>
              <a:t>реалізації</a:t>
            </a:r>
            <a:r>
              <a:rPr lang="ru-RU" sz="4000" dirty="0"/>
              <a:t>;</a:t>
            </a:r>
          </a:p>
          <a:p>
            <a:pPr marL="0" indent="0">
              <a:buNone/>
            </a:pPr>
            <a:r>
              <a:rPr lang="ru-RU" sz="4000" dirty="0"/>
              <a:t>- </a:t>
            </a:r>
            <a:r>
              <a:rPr lang="ru-RU" sz="4000" dirty="0" err="1"/>
              <a:t>уточнення</a:t>
            </a:r>
            <a:r>
              <a:rPr lang="ru-RU" sz="4000" dirty="0"/>
              <a:t> </a:t>
            </a:r>
            <a:r>
              <a:rPr lang="ru-RU" sz="4000" dirty="0" err="1"/>
              <a:t>вже</a:t>
            </a:r>
            <a:r>
              <a:rPr lang="ru-RU" sz="4000" dirty="0"/>
              <a:t> </a:t>
            </a:r>
            <a:r>
              <a:rPr lang="ru-RU" sz="4000" dirty="0" err="1"/>
              <a:t>існуючих</a:t>
            </a:r>
            <a:r>
              <a:rPr lang="ru-RU" sz="4000" dirty="0"/>
              <a:t> </a:t>
            </a:r>
            <a:r>
              <a:rPr lang="ru-RU" sz="4000" dirty="0" err="1"/>
              <a:t>бланків</a:t>
            </a:r>
            <a:r>
              <a:rPr lang="ru-RU" sz="4000" dirty="0"/>
              <a:t> ( бланку-заяви для </a:t>
            </a:r>
            <a:r>
              <a:rPr lang="ru-RU" sz="4000" dirty="0" err="1"/>
              <a:t>подання</a:t>
            </a:r>
            <a:r>
              <a:rPr lang="ru-RU" sz="4000" dirty="0"/>
              <a:t> проекту, </a:t>
            </a:r>
            <a:r>
              <a:rPr lang="ru-RU" sz="4000" dirty="0" err="1"/>
              <a:t>аналізу</a:t>
            </a:r>
            <a:r>
              <a:rPr lang="ru-RU" sz="4000" dirty="0"/>
              <a:t> </a:t>
            </a:r>
            <a:r>
              <a:rPr lang="ru-RU" sz="4000" dirty="0" err="1"/>
              <a:t>координаційною</a:t>
            </a:r>
            <a:r>
              <a:rPr lang="ru-RU" sz="4000" dirty="0"/>
              <a:t> радою та департаментами);</a:t>
            </a:r>
          </a:p>
          <a:p>
            <a:pPr>
              <a:buFontTx/>
              <a:buChar char="-"/>
            </a:pPr>
            <a:r>
              <a:rPr lang="ru-RU" sz="4000" dirty="0" err="1"/>
              <a:t>можливість</a:t>
            </a:r>
            <a:r>
              <a:rPr lang="ru-RU" sz="4000" dirty="0"/>
              <a:t> </a:t>
            </a:r>
            <a:r>
              <a:rPr lang="ru-RU" sz="4000" dirty="0" err="1"/>
              <a:t>голосувати</a:t>
            </a:r>
            <a:r>
              <a:rPr lang="ru-RU" sz="4000" dirty="0"/>
              <a:t> за 4 </a:t>
            </a:r>
            <a:r>
              <a:rPr lang="ru-RU" sz="4000" dirty="0" err="1"/>
              <a:t>проекти</a:t>
            </a:r>
            <a:endParaRPr lang="ru-RU" sz="4000" dirty="0"/>
          </a:p>
          <a:p>
            <a:pPr marL="0" indent="0">
              <a:buNone/>
            </a:pPr>
            <a:r>
              <a:rPr lang="ru-RU" sz="4000" b="1" dirty="0" err="1"/>
              <a:t>Нові</a:t>
            </a:r>
            <a:r>
              <a:rPr lang="ru-RU" sz="4000" b="1" dirty="0"/>
              <a:t> </a:t>
            </a:r>
            <a:r>
              <a:rPr lang="ru-RU" sz="4000" b="1" dirty="0" err="1"/>
              <a:t>умови</a:t>
            </a:r>
            <a:r>
              <a:rPr lang="ru-RU" sz="4000" b="1" dirty="0"/>
              <a:t>:</a:t>
            </a:r>
          </a:p>
          <a:p>
            <a:pPr marL="0" indent="0">
              <a:buNone/>
            </a:pPr>
            <a:r>
              <a:rPr lang="ru-RU" sz="4000" dirty="0"/>
              <a:t>- </a:t>
            </a:r>
            <a:r>
              <a:rPr lang="ru-RU" sz="4000" dirty="0" err="1"/>
              <a:t>визначено</a:t>
            </a:r>
            <a:r>
              <a:rPr lang="ru-RU" sz="4000" dirty="0"/>
              <a:t> </a:t>
            </a:r>
            <a:r>
              <a:rPr lang="ru-RU" sz="4000" dirty="0" err="1"/>
              <a:t>встановлення</a:t>
            </a:r>
            <a:r>
              <a:rPr lang="ru-RU" sz="4000" dirty="0"/>
              <a:t> </a:t>
            </a:r>
            <a:r>
              <a:rPr lang="ru-RU" sz="4000" dirty="0" err="1"/>
              <a:t>підсумків</a:t>
            </a:r>
            <a:r>
              <a:rPr lang="ru-RU" sz="4000" dirty="0"/>
              <a:t> </a:t>
            </a:r>
            <a:r>
              <a:rPr lang="ru-RU" sz="4000" dirty="0" err="1"/>
              <a:t>серед</a:t>
            </a:r>
            <a:r>
              <a:rPr lang="ru-RU" sz="4000" dirty="0"/>
              <a:t> </a:t>
            </a:r>
            <a:r>
              <a:rPr lang="ru-RU" sz="4000" dirty="0" err="1"/>
              <a:t>проектів</a:t>
            </a:r>
            <a:r>
              <a:rPr lang="ru-RU" sz="4000" dirty="0"/>
              <a:t> з </a:t>
            </a:r>
            <a:r>
              <a:rPr lang="ru-RU" sz="4000" dirty="0" err="1"/>
              <a:t>обсягом</a:t>
            </a:r>
            <a:r>
              <a:rPr lang="ru-RU" sz="4000" dirty="0"/>
              <a:t> </a:t>
            </a:r>
            <a:r>
              <a:rPr lang="ru-RU" sz="4000" dirty="0" err="1"/>
              <a:t>коштів</a:t>
            </a:r>
            <a:r>
              <a:rPr lang="ru-RU" sz="4000" dirty="0"/>
              <a:t> до 300 </a:t>
            </a:r>
            <a:r>
              <a:rPr lang="ru-RU" sz="4000" dirty="0" err="1"/>
              <a:t>тис.грн</a:t>
            </a:r>
            <a:r>
              <a:rPr lang="ru-RU" sz="4000" dirty="0"/>
              <a:t>. в межах 10 </a:t>
            </a:r>
            <a:r>
              <a:rPr lang="ru-RU" sz="4000" dirty="0" err="1"/>
              <a:t>відсотків</a:t>
            </a:r>
            <a:r>
              <a:rPr lang="ru-RU" sz="4000" dirty="0"/>
              <a:t> (</a:t>
            </a:r>
            <a:r>
              <a:rPr lang="ru-RU" sz="4000" dirty="0" err="1"/>
              <a:t>було</a:t>
            </a:r>
            <a:r>
              <a:rPr lang="ru-RU" sz="4000" dirty="0"/>
              <a:t> 25%) </a:t>
            </a:r>
            <a:r>
              <a:rPr lang="ru-RU" sz="4000" dirty="0" err="1"/>
              <a:t>загальної</a:t>
            </a:r>
            <a:r>
              <a:rPr lang="ru-RU" sz="4000" dirty="0"/>
              <a:t> </a:t>
            </a:r>
            <a:r>
              <a:rPr lang="ru-RU" sz="4000" dirty="0" err="1"/>
              <a:t>суми</a:t>
            </a:r>
            <a:r>
              <a:rPr lang="ru-RU" sz="4000" dirty="0"/>
              <a:t> </a:t>
            </a:r>
            <a:r>
              <a:rPr lang="ru-RU" sz="4000" dirty="0" err="1"/>
              <a:t>визначеної</a:t>
            </a:r>
            <a:r>
              <a:rPr lang="ru-RU" sz="4000" dirty="0"/>
              <a:t> </a:t>
            </a:r>
            <a:r>
              <a:rPr lang="ru-RU" sz="4000" dirty="0" err="1"/>
              <a:t>Програмою</a:t>
            </a:r>
            <a:r>
              <a:rPr lang="ru-RU" sz="4000" dirty="0"/>
              <a:t> на </a:t>
            </a:r>
            <a:r>
              <a:rPr lang="ru-RU" sz="4000" dirty="0" err="1"/>
              <a:t>наступний</a:t>
            </a:r>
            <a:r>
              <a:rPr lang="ru-RU" sz="4000" dirty="0"/>
              <a:t> </a:t>
            </a:r>
            <a:r>
              <a:rPr lang="ru-RU" sz="4000" dirty="0" err="1"/>
              <a:t>рік</a:t>
            </a:r>
            <a:r>
              <a:rPr lang="ru-RU" sz="4000" dirty="0"/>
              <a:t> та </a:t>
            </a:r>
            <a:r>
              <a:rPr lang="ru-RU" sz="4000" dirty="0" err="1"/>
              <a:t>серед</a:t>
            </a:r>
            <a:r>
              <a:rPr lang="ru-RU" sz="4000" dirty="0"/>
              <a:t> </a:t>
            </a:r>
            <a:r>
              <a:rPr lang="ru-RU" sz="4000" dirty="0" err="1"/>
              <a:t>проектів</a:t>
            </a:r>
            <a:r>
              <a:rPr lang="ru-RU" sz="4000" dirty="0"/>
              <a:t> з </a:t>
            </a:r>
            <a:r>
              <a:rPr lang="ru-RU" sz="4000" dirty="0" err="1"/>
              <a:t>обсягом</a:t>
            </a:r>
            <a:r>
              <a:rPr lang="ru-RU" sz="4000" dirty="0"/>
              <a:t> </a:t>
            </a:r>
            <a:r>
              <a:rPr lang="ru-RU" sz="4000" dirty="0" err="1"/>
              <a:t>коштів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300 до 1000 </a:t>
            </a:r>
            <a:r>
              <a:rPr lang="ru-RU" sz="4000" dirty="0" err="1"/>
              <a:t>тис.грн</a:t>
            </a:r>
            <a:r>
              <a:rPr lang="ru-RU" sz="4000" dirty="0"/>
              <a:t>. (</a:t>
            </a:r>
            <a:r>
              <a:rPr lang="ru-RU" sz="4000" dirty="0" err="1"/>
              <a:t>включно</a:t>
            </a:r>
            <a:r>
              <a:rPr lang="ru-RU" sz="4000" dirty="0"/>
              <a:t>) в межах 90 </a:t>
            </a:r>
            <a:r>
              <a:rPr lang="ru-RU" sz="4000" dirty="0" err="1"/>
              <a:t>відсотків</a:t>
            </a:r>
            <a:r>
              <a:rPr lang="ru-RU" sz="4000" dirty="0"/>
              <a:t> (</a:t>
            </a:r>
            <a:r>
              <a:rPr lang="ru-RU" sz="4000" dirty="0" err="1"/>
              <a:t>було</a:t>
            </a:r>
            <a:r>
              <a:rPr lang="ru-RU" sz="4000" dirty="0"/>
              <a:t> 75%).</a:t>
            </a:r>
          </a:p>
          <a:p>
            <a:pPr marL="0" indent="0">
              <a:buNone/>
            </a:pPr>
            <a:r>
              <a:rPr lang="ru-RU" sz="4000" dirty="0"/>
              <a:t>- </a:t>
            </a:r>
            <a:r>
              <a:rPr lang="ru-RU" sz="4000" dirty="0" err="1"/>
              <a:t>визначено</a:t>
            </a:r>
            <a:r>
              <a:rPr lang="ru-RU" sz="4000" dirty="0"/>
              <a:t> </a:t>
            </a:r>
            <a:r>
              <a:rPr lang="ru-RU" sz="4000" dirty="0" err="1"/>
              <a:t>нижню</a:t>
            </a:r>
            <a:r>
              <a:rPr lang="ru-RU" sz="4000" dirty="0"/>
              <a:t> межу </a:t>
            </a:r>
            <a:r>
              <a:rPr lang="ru-RU" sz="4000" dirty="0" err="1"/>
              <a:t>щодо</a:t>
            </a:r>
            <a:r>
              <a:rPr lang="ru-RU" sz="4000" dirty="0"/>
              <a:t> </a:t>
            </a:r>
            <a:r>
              <a:rPr lang="ru-RU" sz="4000" dirty="0" err="1"/>
              <a:t>вартості</a:t>
            </a:r>
            <a:r>
              <a:rPr lang="ru-RU" sz="4000" dirty="0"/>
              <a:t> проекту 30 </a:t>
            </a:r>
            <a:r>
              <a:rPr lang="ru-RU" sz="4000" dirty="0" err="1"/>
              <a:t>тис.грн</a:t>
            </a:r>
            <a:r>
              <a:rPr lang="ru-RU" sz="4000" dirty="0"/>
              <a:t>. та </a:t>
            </a:r>
            <a:r>
              <a:rPr lang="ru-RU" sz="4000" dirty="0" err="1"/>
              <a:t>збільшено</a:t>
            </a:r>
            <a:r>
              <a:rPr lang="ru-RU" sz="4000" dirty="0"/>
              <a:t> </a:t>
            </a:r>
            <a:r>
              <a:rPr lang="ru-RU" sz="4000" dirty="0" err="1"/>
              <a:t>верхню</a:t>
            </a:r>
            <a:r>
              <a:rPr lang="ru-RU" sz="4000" dirty="0"/>
              <a:t> до 2 </a:t>
            </a:r>
            <a:r>
              <a:rPr lang="ru-RU" sz="4000" dirty="0" err="1"/>
              <a:t>млн.грн</a:t>
            </a:r>
            <a:r>
              <a:rPr lang="ru-RU" sz="4000" dirty="0"/>
              <a:t>. (</a:t>
            </a:r>
            <a:r>
              <a:rPr lang="ru-RU" sz="4000" dirty="0" err="1"/>
              <a:t>було</a:t>
            </a:r>
            <a:r>
              <a:rPr lang="ru-RU" sz="4000" dirty="0"/>
              <a:t> 1 </a:t>
            </a:r>
            <a:r>
              <a:rPr lang="ru-RU" sz="4000" dirty="0" err="1"/>
              <a:t>млн.грн</a:t>
            </a:r>
            <a:r>
              <a:rPr lang="ru-RU" sz="4000" dirty="0"/>
              <a:t>.);</a:t>
            </a:r>
          </a:p>
          <a:p>
            <a:pPr marL="0" indent="0">
              <a:buNone/>
            </a:pPr>
            <a:r>
              <a:rPr lang="ru-RU" sz="4000" dirty="0"/>
              <a:t>- не </a:t>
            </a:r>
            <a:r>
              <a:rPr lang="ru-RU" sz="4000" dirty="0" err="1"/>
              <a:t>може</a:t>
            </a:r>
            <a:r>
              <a:rPr lang="ru-RU" sz="4000" dirty="0"/>
              <a:t> бути </a:t>
            </a:r>
            <a:r>
              <a:rPr lang="ru-RU" sz="4000" dirty="0" err="1"/>
              <a:t>визнано</a:t>
            </a:r>
            <a:r>
              <a:rPr lang="ru-RU" sz="4000" dirty="0"/>
              <a:t> </a:t>
            </a:r>
            <a:r>
              <a:rPr lang="ru-RU" sz="4000" dirty="0" err="1"/>
              <a:t>переможцем</a:t>
            </a:r>
            <a:r>
              <a:rPr lang="ru-RU" sz="4000" dirty="0"/>
              <a:t> проект, </a:t>
            </a:r>
            <a:r>
              <a:rPr lang="ru-RU" sz="4000" dirty="0" err="1"/>
              <a:t>який</a:t>
            </a:r>
            <a:r>
              <a:rPr lang="ru-RU" sz="4000" dirty="0"/>
              <a:t> набрав </a:t>
            </a:r>
            <a:r>
              <a:rPr lang="ru-RU" sz="4000" dirty="0" err="1"/>
              <a:t>менше</a:t>
            </a:r>
            <a:r>
              <a:rPr lang="ru-RU" sz="4000" dirty="0"/>
              <a:t> 100 </a:t>
            </a:r>
            <a:r>
              <a:rPr lang="ru-RU" sz="4000" dirty="0" err="1"/>
              <a:t>голосів</a:t>
            </a:r>
            <a:r>
              <a:rPr lang="ru-RU" sz="4000" dirty="0"/>
              <a:t> (</a:t>
            </a:r>
            <a:r>
              <a:rPr lang="ru-RU" sz="4000" dirty="0" err="1"/>
              <a:t>включно</a:t>
            </a:r>
            <a:r>
              <a:rPr lang="ru-RU" sz="4000" dirty="0"/>
              <a:t>);</a:t>
            </a:r>
          </a:p>
          <a:p>
            <a:pPr marL="0" indent="0">
              <a:buNone/>
            </a:pPr>
            <a:r>
              <a:rPr lang="ru-RU" sz="4000" dirty="0"/>
              <a:t>- додано </a:t>
            </a:r>
            <a:r>
              <a:rPr lang="ru-RU" sz="4000" dirty="0" err="1"/>
              <a:t>можливість</a:t>
            </a:r>
            <a:r>
              <a:rPr lang="ru-RU" sz="4000" dirty="0"/>
              <a:t> автору </a:t>
            </a:r>
            <a:r>
              <a:rPr lang="ru-RU" sz="4000" dirty="0" err="1"/>
              <a:t>подавати</a:t>
            </a:r>
            <a:r>
              <a:rPr lang="ru-RU" sz="4000" dirty="0"/>
              <a:t> </a:t>
            </a:r>
            <a:r>
              <a:rPr lang="ru-RU" sz="4000" dirty="0" err="1"/>
              <a:t>апеляцію</a:t>
            </a:r>
            <a:r>
              <a:rPr lang="ru-RU" sz="4000" dirty="0"/>
              <a:t> у </a:t>
            </a:r>
            <a:r>
              <a:rPr lang="ru-RU" sz="4000" dirty="0" err="1"/>
              <a:t>випадку</a:t>
            </a:r>
            <a:r>
              <a:rPr lang="ru-RU" sz="4000" dirty="0"/>
              <a:t> </a:t>
            </a:r>
            <a:r>
              <a:rPr lang="ru-RU" sz="4000" dirty="0" err="1"/>
              <a:t>непогодження</a:t>
            </a:r>
            <a:r>
              <a:rPr lang="ru-RU" sz="4000" dirty="0"/>
              <a:t> з </a:t>
            </a:r>
            <a:r>
              <a:rPr lang="ru-RU" sz="4000" dirty="0" err="1"/>
              <a:t>позицією</a:t>
            </a:r>
            <a:r>
              <a:rPr lang="ru-RU" sz="4000" dirty="0"/>
              <a:t> структурного </a:t>
            </a:r>
            <a:r>
              <a:rPr lang="ru-RU" sz="4000" dirty="0" err="1"/>
              <a:t>підрозділу</a:t>
            </a:r>
            <a:r>
              <a:rPr lang="ru-RU" sz="4000" dirty="0"/>
              <a:t>, </a:t>
            </a:r>
            <a:r>
              <a:rPr lang="ru-RU" sz="4000" dirty="0" err="1"/>
              <a:t>який</a:t>
            </a:r>
            <a:r>
              <a:rPr lang="ru-RU" sz="4000" dirty="0"/>
              <a:t> </a:t>
            </a:r>
            <a:r>
              <a:rPr lang="ru-RU" sz="4000" dirty="0" err="1"/>
              <a:t>заповнював</a:t>
            </a:r>
            <a:r>
              <a:rPr lang="ru-RU" sz="4000" dirty="0"/>
              <a:t> карту </a:t>
            </a:r>
            <a:r>
              <a:rPr lang="ru-RU" sz="4000" dirty="0" err="1"/>
              <a:t>аналізу</a:t>
            </a:r>
            <a:r>
              <a:rPr lang="ru-RU" sz="4000" dirty="0"/>
              <a:t> проекту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222980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 подання проектів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49309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є </a:t>
            </a:r>
            <a:r>
              <a:rPr lang="ru-RU" dirty="0" err="1"/>
              <a:t>спроможною</a:t>
            </a:r>
            <a:r>
              <a:rPr lang="ru-RU" dirty="0"/>
              <a:t> з </a:t>
            </a:r>
            <a:r>
              <a:rPr lang="ru-RU" dirty="0" err="1"/>
              <a:t>технічної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?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 </a:t>
            </a:r>
            <a:r>
              <a:rPr lang="ru-RU" dirty="0" err="1"/>
              <a:t>ідеї</a:t>
            </a:r>
            <a:r>
              <a:rPr lang="ru-RU" dirty="0"/>
              <a:t> в </a:t>
            </a:r>
            <a:r>
              <a:rPr lang="ru-RU" dirty="0" err="1"/>
              <a:t>повноваженнях</a:t>
            </a:r>
            <a:r>
              <a:rPr lang="ru-RU" dirty="0"/>
              <a:t> органу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 err="1"/>
              <a:t>самоврядування</a:t>
            </a:r>
            <a:r>
              <a:rPr lang="ru-RU" dirty="0"/>
              <a:t>, де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проекту?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запропоноване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 (</a:t>
            </a:r>
            <a:r>
              <a:rPr lang="ru-RU" dirty="0" err="1"/>
              <a:t>земельна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, 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 err="1"/>
              <a:t>майно</a:t>
            </a:r>
            <a:r>
              <a:rPr lang="ru-RU" dirty="0"/>
              <a:t>)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комунальній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?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бар’єри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подолані</a:t>
            </a:r>
            <a:r>
              <a:rPr lang="ru-RU" dirty="0"/>
              <a:t>?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випробовувалися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і </a:t>
            </a:r>
            <a:r>
              <a:rPr lang="ru-RU" dirty="0" err="1"/>
              <a:t>чому</a:t>
            </a:r>
            <a:r>
              <a:rPr lang="ru-RU" dirty="0"/>
              <a:t> вони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?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проект </a:t>
            </a:r>
            <a:r>
              <a:rPr lang="ru-RU" dirty="0" err="1"/>
              <a:t>становити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?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/>
              <a:t>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конкурентна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проекту?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умов, у </a:t>
            </a:r>
            <a:r>
              <a:rPr lang="ru-RU" dirty="0" err="1"/>
              <a:t>яких</a:t>
            </a:r>
            <a:r>
              <a:rPr lang="ru-RU" dirty="0"/>
              <a:t> буде  </a:t>
            </a:r>
            <a:r>
              <a:rPr lang="ru-RU" dirty="0" err="1"/>
              <a:t>реалізовуватися</a:t>
            </a:r>
            <a:r>
              <a:rPr lang="ru-RU" dirty="0"/>
              <a:t> 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/>
              <a:t>проект?</a:t>
            </a:r>
          </a:p>
          <a:p>
            <a:pPr>
              <a:spcBef>
                <a:spcPts val="800"/>
              </a:spcBef>
              <a:tabLst>
                <a:tab pos="180975" algn="l"/>
              </a:tabLst>
            </a:pP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над </a:t>
            </a:r>
            <a:r>
              <a:rPr lang="ru-RU" dirty="0" err="1"/>
              <a:t>подібними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суміжними</a:t>
            </a:r>
            <a:r>
              <a:rPr lang="ru-RU" dirty="0"/>
              <a:t> </a:t>
            </a:r>
            <a:r>
              <a:rPr lang="ru-RU" dirty="0" err="1"/>
              <a:t>ідеями</a:t>
            </a:r>
            <a:r>
              <a:rPr lang="ru-RU" dirty="0"/>
              <a:t>, проектами?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90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" indent="-85725"/>
            <a:r>
              <a:rPr lang="uk-UA" sz="3600" dirty="0"/>
              <a:t>Голосування - вибір </a:t>
            </a:r>
            <a:br>
              <a:rPr lang="uk-UA" sz="3600" dirty="0"/>
            </a:br>
            <a:r>
              <a:rPr lang="uk-UA" sz="3600" dirty="0"/>
              <a:t>проектів до реалізації</a:t>
            </a:r>
            <a:endParaRPr lang="uk-UA" sz="3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412776"/>
            <a:ext cx="8723312" cy="4246594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uk-UA" altLang="pl-PL" sz="8000" dirty="0"/>
              <a:t>Право на голосування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altLang="pl-PL" sz="8000" dirty="0"/>
              <a:t>Висловлення підтримки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160000"/>
              <a:buFont typeface="Wingdings" pitchFamily="2" charset="2"/>
              <a:buChar char="§"/>
            </a:pPr>
            <a:r>
              <a:rPr lang="uk-UA" altLang="pl-PL" sz="7600" b="1" dirty="0"/>
              <a:t>Познань</a:t>
            </a:r>
            <a:r>
              <a:rPr lang="pl-PL" altLang="pl-PL" sz="7600" dirty="0"/>
              <a:t>: </a:t>
            </a:r>
            <a:r>
              <a:rPr lang="uk-UA" altLang="pl-PL" sz="7600" dirty="0"/>
              <a:t>один мешканець</a:t>
            </a:r>
            <a:r>
              <a:rPr lang="pl-PL" altLang="pl-PL" sz="7600" dirty="0"/>
              <a:t> = 5</a:t>
            </a:r>
            <a:r>
              <a:rPr lang="uk-UA" altLang="pl-PL" sz="7600" dirty="0"/>
              <a:t> голосів</a:t>
            </a:r>
            <a:endParaRPr lang="pl-PL" altLang="pl-PL" sz="76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160000"/>
              <a:buFont typeface="Wingdings" pitchFamily="2" charset="2"/>
              <a:buChar char="§"/>
            </a:pPr>
            <a:r>
              <a:rPr lang="uk-UA" altLang="pl-PL" sz="7600" b="1" dirty="0"/>
              <a:t>Варшава</a:t>
            </a:r>
            <a:r>
              <a:rPr lang="pl-PL" altLang="pl-PL" sz="7600" dirty="0"/>
              <a:t>: </a:t>
            </a:r>
            <a:r>
              <a:rPr lang="uk-UA" altLang="pl-PL" sz="7600" dirty="0"/>
              <a:t>залежно від мікрорайону</a:t>
            </a:r>
            <a:r>
              <a:rPr lang="pl-PL" altLang="pl-PL" sz="7600" dirty="0"/>
              <a:t>: 5</a:t>
            </a:r>
            <a:r>
              <a:rPr lang="uk-UA" altLang="pl-PL" sz="7600" dirty="0"/>
              <a:t> голосів в мікрорайонах з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160000"/>
            </a:pPr>
            <a:r>
              <a:rPr lang="uk-UA" altLang="pl-PL" sz="7600" dirty="0"/>
              <a:t>одним видом проектів </a:t>
            </a:r>
            <a:r>
              <a:rPr lang="pl-PL" altLang="pl-PL" sz="7600" dirty="0"/>
              <a:t>(</a:t>
            </a:r>
            <a:r>
              <a:rPr lang="uk-UA" altLang="pl-PL" sz="7600" dirty="0"/>
              <a:t>місцеві або загальноміські) або ж </a:t>
            </a:r>
            <a:r>
              <a:rPr lang="pl-PL" altLang="pl-PL" sz="7600" dirty="0"/>
              <a:t>10</a:t>
            </a:r>
            <a:r>
              <a:rPr lang="uk-UA" altLang="pl-PL" sz="7600" dirty="0"/>
              <a:t> голосів в районах з двома видами проектів</a:t>
            </a:r>
            <a:r>
              <a:rPr lang="pl-PL" altLang="pl-PL" sz="7600" dirty="0"/>
              <a:t>: 5</a:t>
            </a:r>
            <a:r>
              <a:rPr lang="uk-UA" altLang="pl-PL" sz="7600" dirty="0"/>
              <a:t> на місцеві проекти та 5 на загальноміські проекти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160000"/>
              <a:buFont typeface="Arial" pitchFamily="34" charset="0"/>
              <a:buChar char="•"/>
            </a:pPr>
            <a:r>
              <a:rPr lang="uk-UA" altLang="pl-PL" sz="7600" b="1" dirty="0"/>
              <a:t>Київ: </a:t>
            </a:r>
            <a:r>
              <a:rPr lang="uk-UA" altLang="pl-PL" sz="7600" dirty="0"/>
              <a:t>1 особа може проголосувати не більше ніж за 5 проектів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160000"/>
              <a:buFont typeface="Arial" pitchFamily="34" charset="0"/>
              <a:buChar char="•"/>
            </a:pPr>
            <a:r>
              <a:rPr lang="uk-UA" altLang="pl-PL" sz="7600" b="1" dirty="0"/>
              <a:t>Львів: </a:t>
            </a:r>
            <a:r>
              <a:rPr lang="uk-UA" altLang="pl-PL" sz="7600" dirty="0"/>
              <a:t>за 1 малий і за 1 великий проект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SzPct val="160000"/>
              <a:buFont typeface="Arial" pitchFamily="34" charset="0"/>
              <a:buChar char="•"/>
            </a:pPr>
            <a:r>
              <a:rPr lang="uk-UA" altLang="pl-PL" sz="7600" b="1" dirty="0"/>
              <a:t>Чернігів: </a:t>
            </a:r>
            <a:r>
              <a:rPr lang="uk-UA" sz="7600" dirty="0"/>
              <a:t>На бланках для голосування громадяни України, які належать до територіальної громади Чернігова,  досягли 16 років і отримали паспорт громадянина України, можуть вибрати 1 пропозицію (проект) серед  малих проектів та 1 пропозицію  (проект) серед великих проектів. </a:t>
            </a:r>
            <a:endParaRPr lang="uk-UA" altLang="pl-PL" sz="7600" b="1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160000"/>
              <a:buFont typeface="Wingdings" pitchFamily="2" charset="2"/>
              <a:buChar char="Ø"/>
            </a:pPr>
            <a:r>
              <a:rPr lang="uk-UA" sz="8000" dirty="0"/>
              <a:t>Встановлення підсумків голосування </a:t>
            </a:r>
            <a:endParaRPr lang="uk-UA" altLang="pl-PL" sz="8000" dirty="0"/>
          </a:p>
          <a:p>
            <a:pPr>
              <a:lnSpc>
                <a:spcPct val="80000"/>
              </a:lnSpc>
              <a:buClr>
                <a:srgbClr val="7F7F7F"/>
              </a:buClr>
              <a:buSzPct val="160000"/>
            </a:pPr>
            <a:endParaRPr lang="uk-UA" altLang="pl-PL" sz="8000" dirty="0"/>
          </a:p>
          <a:p>
            <a:pPr>
              <a:lnSpc>
                <a:spcPct val="80000"/>
              </a:lnSpc>
              <a:buClr>
                <a:srgbClr val="7F7F7F"/>
              </a:buClr>
              <a:buSzPct val="160000"/>
              <a:buFont typeface="Wingdings" pitchFamily="2" charset="2"/>
              <a:buChar char="§"/>
            </a:pPr>
            <a:endParaRPr lang="pl-PL" altLang="pl-PL" sz="80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endParaRPr lang="uk-UA" altLang="pl-PL" sz="80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endParaRPr lang="uk-UA" altLang="pl-PL" sz="8000" dirty="0"/>
          </a:p>
          <a:p>
            <a:pPr>
              <a:lnSpc>
                <a:spcPct val="90000"/>
              </a:lnSpc>
            </a:pPr>
            <a:endParaRPr lang="uk-UA" altLang="pl-PL" sz="8000" dirty="0"/>
          </a:p>
          <a:p>
            <a:pPr>
              <a:lnSpc>
                <a:spcPct val="90000"/>
              </a:lnSpc>
            </a:pPr>
            <a:r>
              <a:rPr lang="uk-UA" altLang="pl-PL" sz="8000" dirty="0"/>
              <a:t> </a:t>
            </a:r>
            <a:endParaRPr lang="pl-PL" altLang="pl-PL" sz="8000" dirty="0">
              <a:solidFill>
                <a:srgbClr val="17375E"/>
              </a:solidFill>
            </a:endParaRPr>
          </a:p>
          <a:p>
            <a:pPr>
              <a:buClr>
                <a:srgbClr val="7F7F7F"/>
              </a:buClr>
              <a:buSzPct val="160000"/>
            </a:pPr>
            <a:endParaRPr lang="pl-PL" altLang="pl-PL" sz="2000" b="1" dirty="0">
              <a:latin typeface="Arial" pitchFamily="34" charset="0"/>
              <a:cs typeface="Arial" pitchFamily="34" charset="0"/>
            </a:endParaRPr>
          </a:p>
          <a:p>
            <a:endParaRPr lang="uk-UA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46625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" indent="-85725"/>
            <a:r>
              <a:rPr lang="uk-UA" sz="3600" dirty="0"/>
              <a:t>Голосування - вибір </a:t>
            </a:r>
            <a:br>
              <a:rPr lang="uk-UA" sz="3600" dirty="0"/>
            </a:br>
            <a:r>
              <a:rPr lang="uk-UA" sz="3600" dirty="0"/>
              <a:t>проектів до реалізації</a:t>
            </a:r>
            <a:endParaRPr lang="uk-UA" sz="3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7F7F7F"/>
              </a:buClr>
              <a:buSzPct val="160000"/>
              <a:tabLst>
                <a:tab pos="3676650" algn="l"/>
              </a:tabLst>
            </a:pPr>
            <a:r>
              <a:rPr lang="uk-UA" altLang="pl-PL" sz="2000" b="1" i="1" dirty="0"/>
              <a:t>Стандарти для голосування: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rgbClr val="7F7F7F"/>
              </a:buClr>
              <a:buSzPct val="160000"/>
              <a:buNone/>
            </a:pPr>
            <a:r>
              <a:rPr lang="uk-UA" altLang="pl-PL" sz="2000" dirty="0"/>
              <a:t> </a:t>
            </a:r>
            <a:r>
              <a:rPr lang="uk-UA" altLang="pl-PL" sz="2200" dirty="0"/>
              <a:t>Загальність</a:t>
            </a:r>
          </a:p>
          <a:p>
            <a:pPr marL="0" indent="0">
              <a:buNone/>
            </a:pPr>
            <a:r>
              <a:rPr lang="uk-UA" altLang="pl-PL" sz="2200" dirty="0"/>
              <a:t> М</a:t>
            </a:r>
            <a:r>
              <a:rPr lang="ru-RU" sz="2200" dirty="0" err="1"/>
              <a:t>ожливість</a:t>
            </a:r>
            <a:r>
              <a:rPr lang="ru-RU" sz="2200" dirty="0"/>
              <a:t> </a:t>
            </a:r>
            <a:r>
              <a:rPr lang="ru-RU" sz="2200" dirty="0" err="1"/>
              <a:t>голосувати</a:t>
            </a:r>
            <a:r>
              <a:rPr lang="ru-RU" sz="2200" dirty="0"/>
              <a:t> </a:t>
            </a:r>
            <a:r>
              <a:rPr lang="ru-RU" sz="2200" dirty="0" err="1"/>
              <a:t>традиційним</a:t>
            </a:r>
            <a:r>
              <a:rPr lang="ru-RU" sz="2200" dirty="0"/>
              <a:t> способом </a:t>
            </a:r>
            <a:r>
              <a:rPr lang="uk-UA" sz="2200" dirty="0"/>
              <a:t>шляхом особистого </a:t>
            </a:r>
          </a:p>
          <a:p>
            <a:pPr marL="0" indent="0">
              <a:buNone/>
            </a:pPr>
            <a:r>
              <a:rPr lang="uk-UA" sz="2200" dirty="0"/>
              <a:t>голосування в спеціально визначених для цього заходу пунктах </a:t>
            </a:r>
          </a:p>
          <a:p>
            <a:pPr marL="0" indent="0">
              <a:buNone/>
            </a:pPr>
            <a:r>
              <a:rPr lang="uk-UA" sz="2200" dirty="0"/>
              <a:t>голосування</a:t>
            </a:r>
            <a:r>
              <a:rPr lang="ru-RU" sz="2200" dirty="0"/>
              <a:t> </a:t>
            </a:r>
          </a:p>
          <a:p>
            <a:pPr marL="0" indent="0">
              <a:buNone/>
            </a:pPr>
            <a:r>
              <a:rPr lang="uk-UA" sz="2200" dirty="0"/>
              <a:t>Під час зборів мешканців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Через </a:t>
            </a:r>
            <a:r>
              <a:rPr lang="ru-RU" sz="2200" dirty="0" err="1"/>
              <a:t>Інтернет</a:t>
            </a:r>
            <a:r>
              <a:rPr lang="uk-UA" sz="2200" dirty="0"/>
              <a:t>, заповнивши електронну форму</a:t>
            </a:r>
          </a:p>
          <a:p>
            <a:pPr marL="0" indent="0">
              <a:buNone/>
            </a:pPr>
            <a:r>
              <a:rPr lang="ru-RU" sz="2200" dirty="0"/>
              <a:t>Т</a:t>
            </a:r>
            <a:r>
              <a:rPr lang="uk-UA" sz="2200" dirty="0" err="1"/>
              <a:t>ермін</a:t>
            </a:r>
            <a:r>
              <a:rPr lang="uk-UA" sz="2200" dirty="0"/>
              <a:t>  - кілька днів, щоб віддати голоси(мінімум  7 днів) </a:t>
            </a:r>
          </a:p>
          <a:p>
            <a:endParaRPr lang="uk-UA" sz="2000" dirty="0"/>
          </a:p>
          <a:p>
            <a:pPr marL="0" indent="0">
              <a:buNone/>
            </a:pPr>
            <a:r>
              <a:rPr lang="uk-UA" sz="2000" b="1" dirty="0"/>
              <a:t>Правила голосування мають бути сформульовані прозоро</a:t>
            </a:r>
            <a:r>
              <a:rPr lang="uk-UA" sz="2000" dirty="0"/>
              <a:t>!</a:t>
            </a:r>
          </a:p>
          <a:p>
            <a:pPr>
              <a:spcBef>
                <a:spcPts val="1200"/>
              </a:spcBef>
            </a:pPr>
            <a:endParaRPr lang="uk-UA" sz="2000" dirty="0"/>
          </a:p>
          <a:p>
            <a:pPr marL="0" indent="0">
              <a:lnSpc>
                <a:spcPct val="90000"/>
              </a:lnSpc>
              <a:buNone/>
            </a:pPr>
            <a:r>
              <a:rPr lang="uk-UA" altLang="pl-PL" sz="2000" dirty="0"/>
              <a:t> </a:t>
            </a:r>
            <a:endParaRPr lang="pl-PL" altLang="pl-PL" sz="2000" dirty="0">
              <a:solidFill>
                <a:srgbClr val="17375E"/>
              </a:solidFill>
            </a:endParaRPr>
          </a:p>
          <a:p>
            <a:pPr>
              <a:buClr>
                <a:srgbClr val="7F7F7F"/>
              </a:buClr>
              <a:buSzPct val="160000"/>
            </a:pPr>
            <a:endParaRPr lang="pl-PL" altLang="pl-PL" sz="2000" b="1" dirty="0">
              <a:latin typeface="Arial" pitchFamily="34" charset="0"/>
              <a:cs typeface="Arial" pitchFamily="34" charset="0"/>
            </a:endParaRPr>
          </a:p>
          <a:p>
            <a:endParaRPr lang="uk-UA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055107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561" y="238418"/>
            <a:ext cx="8229600" cy="1143000"/>
          </a:xfrm>
        </p:spPr>
        <p:txBody>
          <a:bodyPr>
            <a:noAutofit/>
          </a:bodyPr>
          <a:lstStyle/>
          <a:p>
            <a:pPr marL="985838"/>
            <a:r>
              <a:rPr lang="uk-UA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 голосування по ПБ у </a:t>
            </a:r>
            <a:r>
              <a:rPr lang="uk-UA" sz="3200" b="1" cap="all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м.Чернігів</a:t>
            </a:r>
            <a:r>
              <a:rPr lang="uk-UA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(5-19 жовтня 2015 р.)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663804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Всього </a:t>
            </a:r>
            <a:r>
              <a:rPr lang="uk-UA" dirty="0" err="1"/>
              <a:t>бюлетнів</a:t>
            </a:r>
            <a:r>
              <a:rPr lang="uk-UA" dirty="0"/>
              <a:t>: </a:t>
            </a:r>
          </a:p>
          <a:p>
            <a:r>
              <a:rPr lang="uk-UA" dirty="0"/>
              <a:t>поточні – 5326; капітальні – 6307.</a:t>
            </a:r>
          </a:p>
          <a:p>
            <a:r>
              <a:rPr lang="uk-UA" dirty="0"/>
              <a:t>Визнані недійсними (48 і 76, відповідно).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760" y="1663804"/>
            <a:ext cx="4302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Подано 73 проекти, 56 допущені до голосування, з яких 32 стосувалися капітальних видатків і 24 – поточних.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60" y="2598003"/>
            <a:ext cx="919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Переможцями визначено 17 проектів, 13 – з поточних витрат, 4 – з капітальних витрат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3410420"/>
            <a:ext cx="2788013" cy="217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89218" y="5610394"/>
            <a:ext cx="3617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«Інформаційно-культурний центр</a:t>
            </a:r>
          </a:p>
          <a:p>
            <a:pPr algn="ctr"/>
            <a:r>
              <a:rPr lang="uk-UA" sz="1400" dirty="0"/>
              <a:t> «</a:t>
            </a:r>
            <a:r>
              <a:rPr lang="uk-UA" sz="1400" dirty="0" err="1"/>
              <a:t>Файнбук</a:t>
            </a:r>
            <a:r>
              <a:rPr lang="uk-UA" sz="1400" dirty="0"/>
              <a:t>» </a:t>
            </a:r>
          </a:p>
          <a:p>
            <a:pPr algn="ctr"/>
            <a:endParaRPr lang="uk-UA" sz="1400" dirty="0"/>
          </a:p>
          <a:p>
            <a:pPr algn="r"/>
            <a:r>
              <a:rPr lang="uk-UA" sz="1400" dirty="0"/>
              <a:t>Академія креативності ЧІКС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" y="332656"/>
            <a:ext cx="1656184" cy="103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chernigiv-rada.gov.ua/files/Pressa/14.02.2017/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512915"/>
            <a:ext cx="3636962" cy="23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Місце для вмісту 4" descr="http://pik.cn.ua/storage/10/09/20/21/300_190_57b174828c9f1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05" y="2864133"/>
            <a:ext cx="338437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кутник 7"/>
          <p:cNvSpPr/>
          <p:nvPr/>
        </p:nvSpPr>
        <p:spPr>
          <a:xfrm>
            <a:off x="7006906" y="4611489"/>
            <a:ext cx="2166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Зовнішня безпека </a:t>
            </a:r>
          </a:p>
          <a:p>
            <a:r>
              <a:rPr lang="uk-UA" sz="1400" dirty="0"/>
              <a:t>ЗОШ № 7</a:t>
            </a:r>
          </a:p>
        </p:txBody>
      </p:sp>
      <p:pic>
        <p:nvPicPr>
          <p:cNvPr id="13" name="Picture 2" descr="http://www.chernigiv-rada.gov.ua/files/Pressa/14.02.2017/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59" y="5242798"/>
            <a:ext cx="2331029" cy="16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41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Моніторинг і оцінювання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412776"/>
            <a:ext cx="8507288" cy="4246594"/>
          </a:xfrm>
        </p:spPr>
        <p:txBody>
          <a:bodyPr>
            <a:noAutofit/>
          </a:bodyPr>
          <a:lstStyle/>
          <a:p>
            <a:r>
              <a:rPr lang="uk-UA" sz="2000" dirty="0"/>
              <a:t>Моніторинг повинен відбуватись на двох рівнях: </a:t>
            </a:r>
          </a:p>
          <a:p>
            <a:pPr marL="0" indent="0">
              <a:buNone/>
            </a:pPr>
            <a:r>
              <a:rPr lang="uk-UA" sz="2000" dirty="0"/>
              <a:t>безпосередньо на рівні перебігу </a:t>
            </a:r>
            <a:r>
              <a:rPr lang="uk-UA" sz="2000" dirty="0" err="1"/>
              <a:t>партисипативного</a:t>
            </a:r>
            <a:r>
              <a:rPr lang="uk-UA" sz="2000" dirty="0"/>
              <a:t> бюджетування </a:t>
            </a:r>
          </a:p>
          <a:p>
            <a:pPr marL="0" indent="0">
              <a:buNone/>
            </a:pPr>
            <a:r>
              <a:rPr lang="uk-UA" sz="2000" dirty="0"/>
              <a:t>(в робочому порядку, в процесі реалізації чергових етапів процедури),</a:t>
            </a:r>
          </a:p>
          <a:p>
            <a:pPr marL="0" indent="0">
              <a:buNone/>
            </a:pPr>
            <a:r>
              <a:rPr lang="uk-UA" sz="2000" dirty="0"/>
              <a:t>на рівні реалізації проектів, обраних в рамках процедури ПБ.</a:t>
            </a:r>
          </a:p>
          <a:p>
            <a:pPr>
              <a:spcBef>
                <a:spcPts val="1200"/>
              </a:spcBef>
            </a:pPr>
            <a:r>
              <a:rPr lang="uk-UA" sz="2000" dirty="0"/>
              <a:t>Оцінювання:</a:t>
            </a:r>
          </a:p>
          <a:p>
            <a:pPr marL="0" indent="0">
              <a:buClr>
                <a:srgbClr val="7F7F7F"/>
              </a:buClr>
              <a:buSzPct val="160000"/>
              <a:buNone/>
            </a:pPr>
            <a:r>
              <a:rPr lang="uk-UA" altLang="pl-PL" sz="2000" dirty="0">
                <a:solidFill>
                  <a:srgbClr val="000000"/>
                </a:solidFill>
              </a:rPr>
              <a:t>Здійснюється щороку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marL="0" indent="0">
              <a:buClr>
                <a:srgbClr val="7F7F7F"/>
              </a:buClr>
              <a:buSzPct val="160000"/>
              <a:buNone/>
            </a:pPr>
            <a:r>
              <a:rPr lang="uk-UA" altLang="pl-PL" sz="2000" dirty="0">
                <a:solidFill>
                  <a:srgbClr val="000000"/>
                </a:solidFill>
              </a:rPr>
              <a:t>Безпосередньо в управлінні/відділі міськради та за участю мешканців у вигляді громадських слухань, зустрічей 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marL="0" indent="0">
              <a:buClr>
                <a:srgbClr val="7F7F7F"/>
              </a:buClr>
              <a:buSzPct val="160000"/>
              <a:buNone/>
            </a:pPr>
            <a:r>
              <a:rPr lang="uk-UA" altLang="pl-PL" sz="2000" dirty="0">
                <a:solidFill>
                  <a:srgbClr val="000000"/>
                </a:solidFill>
              </a:rPr>
              <a:t>Створюються тимчасові робочі групи за участю різних зацікавлених </a:t>
            </a:r>
          </a:p>
          <a:p>
            <a:pPr marL="0" indent="0">
              <a:buClr>
                <a:srgbClr val="7F7F7F"/>
              </a:buClr>
              <a:buSzPct val="160000"/>
              <a:buNone/>
            </a:pPr>
            <a:r>
              <a:rPr lang="uk-UA" altLang="pl-PL" sz="2000" dirty="0">
                <a:solidFill>
                  <a:srgbClr val="000000"/>
                </a:solidFill>
              </a:rPr>
              <a:t>сторін з метою здійснення оцінки </a:t>
            </a:r>
            <a:r>
              <a:rPr lang="uk-UA" altLang="pl-PL" sz="2000" dirty="0"/>
              <a:t>бюджетів</a:t>
            </a:r>
            <a:r>
              <a:rPr lang="uk-UA" altLang="pl-PL" sz="2000" dirty="0">
                <a:solidFill>
                  <a:srgbClr val="002060"/>
                </a:solidFill>
              </a:rPr>
              <a:t> </a:t>
            </a:r>
            <a:r>
              <a:rPr lang="uk-UA" altLang="pl-PL" sz="2000" dirty="0">
                <a:solidFill>
                  <a:srgbClr val="000000"/>
                </a:solidFill>
              </a:rPr>
              <a:t>за попередні роки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marL="0" indent="0">
              <a:buClr>
                <a:srgbClr val="7F7F7F"/>
              </a:buClr>
              <a:buSzPct val="160000"/>
              <a:buNone/>
            </a:pPr>
            <a:r>
              <a:rPr lang="uk-UA" altLang="pl-PL" sz="2000" dirty="0">
                <a:solidFill>
                  <a:srgbClr val="000000"/>
                </a:solidFill>
              </a:rPr>
              <a:t>Щороку процедура зазнає змін, розмір яких залежать від результатів </a:t>
            </a:r>
          </a:p>
          <a:p>
            <a:pPr marL="0" indent="0">
              <a:buClr>
                <a:srgbClr val="7F7F7F"/>
              </a:buClr>
              <a:buSzPct val="160000"/>
              <a:buNone/>
            </a:pPr>
            <a:r>
              <a:rPr lang="uk-UA" altLang="pl-PL" sz="2000" dirty="0">
                <a:solidFill>
                  <a:srgbClr val="000000"/>
                </a:solidFill>
              </a:rPr>
              <a:t>переговорів та зустрічей мешканців з представниками ОМС</a:t>
            </a:r>
            <a:endParaRPr lang="uk-UA" sz="20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165304"/>
            <a:ext cx="2133600" cy="365125"/>
          </a:xfrm>
        </p:spPr>
        <p:txBody>
          <a:bodyPr/>
          <a:lstStyle/>
          <a:p>
            <a:fld id="{AFF3B619-E758-4A27-ACBF-A5AD662677B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3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248472" cy="37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7543" y="2420888"/>
            <a:ext cx="3602153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sz="2800" b="1" dirty="0"/>
              <a:t>  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Учасницький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бюджет —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часу.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Як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Фейсбук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Твіттер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797152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Ганна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Гронкевич-Вальц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Варшави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фестивалі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ProМісто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Києві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01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М. КИЇВ</a:t>
            </a:r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988674"/>
              </p:ext>
            </p:extLst>
          </p:nvPr>
        </p:nvGraphicFramePr>
        <p:xfrm>
          <a:off x="457200" y="1196752"/>
          <a:ext cx="8316416" cy="4705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2296">
                  <a:extLst>
                    <a:ext uri="{9D8B030D-6E8A-4147-A177-3AD203B41FA5}">
                      <a16:colId xmlns:a16="http://schemas.microsoft.com/office/drawing/2014/main" xmlns="" val="3971200427"/>
                    </a:ext>
                  </a:extLst>
                </a:gridCol>
                <a:gridCol w="1431245">
                  <a:extLst>
                    <a:ext uri="{9D8B030D-6E8A-4147-A177-3AD203B41FA5}">
                      <a16:colId xmlns:a16="http://schemas.microsoft.com/office/drawing/2014/main" xmlns="" val="1094705920"/>
                    </a:ext>
                  </a:extLst>
                </a:gridCol>
                <a:gridCol w="1675274">
                  <a:extLst>
                    <a:ext uri="{9D8B030D-6E8A-4147-A177-3AD203B41FA5}">
                      <a16:colId xmlns:a16="http://schemas.microsoft.com/office/drawing/2014/main" xmlns="" val="4204642427"/>
                    </a:ext>
                  </a:extLst>
                </a:gridCol>
                <a:gridCol w="1407601">
                  <a:extLst>
                    <a:ext uri="{9D8B030D-6E8A-4147-A177-3AD203B41FA5}">
                      <a16:colId xmlns:a16="http://schemas.microsoft.com/office/drawing/2014/main" xmlns="" val="3032648249"/>
                    </a:ext>
                  </a:extLst>
                </a:gridCol>
              </a:tblGrid>
              <a:tr h="562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3146526"/>
                  </a:ext>
                </a:extLst>
              </a:tr>
              <a:tr h="1159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Розмір фінансування ГБ,  </a:t>
                      </a:r>
                      <a:r>
                        <a:rPr lang="uk-UA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млн.грн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6389428"/>
                  </a:ext>
                </a:extLst>
              </a:tr>
              <a:tr h="562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Поданих проектів, од.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1137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2970274"/>
                  </a:ext>
                </a:extLst>
              </a:tr>
              <a:tr h="1159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Загальний бюджет поданих проектів, тис. грн.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328 616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1 002 415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734 677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1533137"/>
                  </a:ext>
                </a:extLst>
              </a:tr>
              <a:tr h="1159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осіб, що проголосували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50 813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131 449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154 603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330896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21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Київ: проекти – переможці за категоріями</a:t>
            </a:r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199589"/>
              </p:ext>
            </p:extLst>
          </p:nvPr>
        </p:nvGraphicFramePr>
        <p:xfrm>
          <a:off x="251520" y="1417638"/>
          <a:ext cx="8686799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8673">
                  <a:extLst>
                    <a:ext uri="{9D8B030D-6E8A-4147-A177-3AD203B41FA5}">
                      <a16:colId xmlns:a16="http://schemas.microsoft.com/office/drawing/2014/main" xmlns="" val="3704873787"/>
                    </a:ext>
                  </a:extLst>
                </a:gridCol>
                <a:gridCol w="1249911">
                  <a:extLst>
                    <a:ext uri="{9D8B030D-6E8A-4147-A177-3AD203B41FA5}">
                      <a16:colId xmlns:a16="http://schemas.microsoft.com/office/drawing/2014/main" xmlns="" val="3079238892"/>
                    </a:ext>
                  </a:extLst>
                </a:gridCol>
                <a:gridCol w="1058635">
                  <a:extLst>
                    <a:ext uri="{9D8B030D-6E8A-4147-A177-3AD203B41FA5}">
                      <a16:colId xmlns:a16="http://schemas.microsoft.com/office/drawing/2014/main" xmlns="" val="2907834225"/>
                    </a:ext>
                  </a:extLst>
                </a:gridCol>
                <a:gridCol w="2159580">
                  <a:extLst>
                    <a:ext uri="{9D8B030D-6E8A-4147-A177-3AD203B41FA5}">
                      <a16:colId xmlns:a16="http://schemas.microsoft.com/office/drawing/2014/main" xmlns="" val="53738075"/>
                    </a:ext>
                  </a:extLst>
                </a:gridCol>
              </a:tblGrid>
              <a:tr h="29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Категорія\роки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5185191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Спорт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13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31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41 (12%)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8809182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Освіта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18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58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144 (42%)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7972025"/>
                  </a:ext>
                </a:extLst>
              </a:tr>
              <a:tr h="34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Культура, туризм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15 (4%)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8524867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Екологія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8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13 (4%)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1172295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Охорона здоров’я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11 (3%)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7996237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Соціальний захист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8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16 (5%)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1270202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Дороги, транспорт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 (1%)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0554806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Безпека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 (1%)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2732836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ІТ (інформаційні технології)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 (1%)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7882421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Громадянське суспільство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47 (14%)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6078510"/>
                  </a:ext>
                </a:extLst>
              </a:tr>
              <a:tr h="588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Комунальне господарство, енергозбереження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21 (6%)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6521065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Публічний простір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18 (5%)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7728986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Інше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6 (2%)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206327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31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Всеукраїнський громадський бюджет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Закон «Про </a:t>
            </a:r>
            <a:r>
              <a:rPr lang="ru-RU" sz="2400" dirty="0" err="1"/>
              <a:t>державний</a:t>
            </a:r>
            <a:r>
              <a:rPr lang="ru-RU" sz="2400" dirty="0"/>
              <a:t> бюджет </a:t>
            </a:r>
            <a:r>
              <a:rPr lang="ru-RU" sz="2400" dirty="0" err="1"/>
              <a:t>України</a:t>
            </a:r>
            <a:r>
              <a:rPr lang="ru-RU" sz="2400" dirty="0"/>
              <a:t> на 2019 </a:t>
            </a:r>
            <a:r>
              <a:rPr lang="ru-RU" sz="2400" dirty="0" err="1"/>
              <a:t>рік</a:t>
            </a:r>
            <a:r>
              <a:rPr lang="ru-RU" sz="2400" dirty="0"/>
              <a:t>» </a:t>
            </a:r>
          </a:p>
          <a:p>
            <a:pPr marL="0" indent="0">
              <a:buNone/>
            </a:pPr>
            <a:r>
              <a:rPr lang="ru-RU" sz="2400" dirty="0" err="1"/>
              <a:t>стаття</a:t>
            </a:r>
            <a:r>
              <a:rPr lang="ru-RU" sz="2400" dirty="0"/>
              <a:t>: «</a:t>
            </a:r>
            <a:r>
              <a:rPr lang="ru-RU" sz="2400" b="1" dirty="0" err="1"/>
              <a:t>Стаття</a:t>
            </a:r>
            <a:r>
              <a:rPr lang="ru-RU" sz="2400" b="1" dirty="0"/>
              <a:t> 27.</a:t>
            </a:r>
            <a:r>
              <a:rPr lang="ru-RU" sz="2400" dirty="0"/>
              <a:t> </a:t>
            </a:r>
            <a:r>
              <a:rPr lang="ru-RU" sz="2400" dirty="0" err="1"/>
              <a:t>Установити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кошти</a:t>
            </a:r>
            <a:r>
              <a:rPr lang="ru-RU" sz="2400" dirty="0"/>
              <a:t> державного фонду </a:t>
            </a:r>
            <a:r>
              <a:rPr lang="ru-RU" sz="2400" dirty="0" err="1"/>
              <a:t>регіонального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(код 2761070) у </a:t>
            </a:r>
            <a:r>
              <a:rPr lang="ru-RU" sz="2400" dirty="0" err="1"/>
              <a:t>сумі</a:t>
            </a:r>
            <a:r>
              <a:rPr lang="ru-RU" sz="2400" dirty="0"/>
              <a:t> 500.000 тис. </a:t>
            </a:r>
            <a:r>
              <a:rPr lang="ru-RU" sz="2400" dirty="0" err="1"/>
              <a:t>гривень</a:t>
            </a:r>
            <a:r>
              <a:rPr lang="ru-RU" sz="2400" dirty="0"/>
              <a:t> </a:t>
            </a:r>
            <a:r>
              <a:rPr lang="ru-RU" sz="2400" dirty="0" err="1"/>
              <a:t>спрямовуються</a:t>
            </a:r>
            <a:r>
              <a:rPr lang="ru-RU" sz="2400" dirty="0"/>
              <a:t> на </a:t>
            </a:r>
            <a:r>
              <a:rPr lang="ru-RU" sz="2400" dirty="0" err="1"/>
              <a:t>фінансове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проектів</a:t>
            </a:r>
            <a:r>
              <a:rPr lang="ru-RU" sz="2400" dirty="0"/>
              <a:t> – </a:t>
            </a:r>
            <a:r>
              <a:rPr lang="ru-RU" sz="2400" dirty="0" err="1"/>
              <a:t>переможців</a:t>
            </a:r>
            <a:r>
              <a:rPr lang="ru-RU" sz="2400" dirty="0"/>
              <a:t> “</a:t>
            </a:r>
            <a:r>
              <a:rPr lang="ru-RU" sz="2400" dirty="0" err="1"/>
              <a:t>Всеукраїнського</a:t>
            </a:r>
            <a:r>
              <a:rPr lang="ru-RU" sz="2400" dirty="0"/>
              <a:t> </a:t>
            </a:r>
            <a:r>
              <a:rPr lang="ru-RU" sz="2400" dirty="0" err="1"/>
              <a:t>громадського</a:t>
            </a:r>
            <a:r>
              <a:rPr lang="ru-RU" sz="2400" dirty="0"/>
              <a:t> бюджету”».</a:t>
            </a: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2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622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err="1"/>
              <a:t>Відповідно</a:t>
            </a:r>
            <a:r>
              <a:rPr lang="ru-RU" sz="2400" dirty="0"/>
              <a:t> до ст. 22 Закону «Про засади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регіональної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» та ст.24-1 Бюджетного кодексу </a:t>
            </a:r>
            <a:r>
              <a:rPr lang="ru-RU" sz="2400" dirty="0" err="1"/>
              <a:t>України</a:t>
            </a:r>
            <a:r>
              <a:rPr lang="ru-RU" sz="2400" dirty="0"/>
              <a:t> :</a:t>
            </a:r>
            <a:br>
              <a:rPr lang="ru-RU" sz="2400" dirty="0"/>
            </a:b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441032"/>
          </a:xfrm>
        </p:spPr>
        <p:txBody>
          <a:bodyPr>
            <a:normAutofit lnSpcReduction="10000"/>
          </a:bodyPr>
          <a:lstStyle/>
          <a:p>
            <a:pPr fontAlgn="base">
              <a:spcBef>
                <a:spcPts val="600"/>
              </a:spcBef>
            </a:pPr>
            <a:r>
              <a:rPr lang="uk-UA" sz="1900" dirty="0"/>
              <a:t>500 млн. гривень ВГБ розподіляються між регіонами, за загальною схемою 80% та 20% (регіони, де ВВП на душу населення менше 75% від загальноукраїнського показника, отримують 2 транші, решта – 1).</a:t>
            </a:r>
          </a:p>
          <a:p>
            <a:pPr fontAlgn="base">
              <a:spcBef>
                <a:spcPts val="600"/>
              </a:spcBef>
            </a:pPr>
            <a:r>
              <a:rPr lang="uk-UA" sz="1900" dirty="0"/>
              <a:t>Проекти «Всеукраїнського громадського бюджету» є проектами регіонального розвитку, які в свою чергу мають відповідати регіональним стратегіями/чи радше випливати з них.</a:t>
            </a:r>
          </a:p>
          <a:p>
            <a:pPr fontAlgn="base">
              <a:spcBef>
                <a:spcPts val="600"/>
              </a:spcBef>
            </a:pPr>
            <a:r>
              <a:rPr lang="uk-UA" sz="1900" dirty="0"/>
              <a:t>Відбір проектів у регіонах має </a:t>
            </a:r>
            <a:r>
              <a:rPr lang="uk-UA" sz="1900" dirty="0" err="1"/>
              <a:t>здійснюватись</a:t>
            </a:r>
            <a:r>
              <a:rPr lang="uk-UA" sz="1900" dirty="0"/>
              <a:t> регіональними комісіями.</a:t>
            </a:r>
          </a:p>
          <a:p>
            <a:pPr fontAlgn="base">
              <a:spcBef>
                <a:spcPts val="600"/>
              </a:spcBef>
            </a:pPr>
            <a:r>
              <a:rPr lang="uk-UA" sz="1900" dirty="0"/>
              <a:t>Загалом такі проекти на 2019 рік мали б бути уже відібраними до 1.05.2018.</a:t>
            </a:r>
          </a:p>
          <a:p>
            <a:pPr fontAlgn="base">
              <a:spcBef>
                <a:spcPts val="600"/>
              </a:spcBef>
            </a:pPr>
            <a:r>
              <a:rPr lang="uk-UA" sz="1900" dirty="0"/>
              <a:t>Проекти для отримання коштів з ДФРР мають мати </a:t>
            </a:r>
            <a:r>
              <a:rPr lang="uk-UA" sz="1900" dirty="0" err="1"/>
              <a:t>співфінансування</a:t>
            </a:r>
            <a:r>
              <a:rPr lang="uk-UA" sz="1900" dirty="0"/>
              <a:t> з місцевих бюджетів у розмірі 10% від вартості проекту;</a:t>
            </a:r>
          </a:p>
          <a:p>
            <a:pPr fontAlgn="base">
              <a:spcBef>
                <a:spcPts val="600"/>
              </a:spcBef>
            </a:pPr>
            <a:r>
              <a:rPr lang="uk-UA" sz="1900" dirty="0"/>
              <a:t>Включення проектів у перелік для фінансування здійснюється комісією при </a:t>
            </a:r>
            <a:r>
              <a:rPr lang="uk-UA" sz="1900" dirty="0" err="1"/>
              <a:t>Мінрегіоні</a:t>
            </a:r>
            <a:r>
              <a:rPr lang="uk-UA" sz="1900" dirty="0"/>
              <a:t>, у складі якої народні депутати України складають не </a:t>
            </a:r>
            <a:r>
              <a:rPr lang="en-US" sz="1900" dirty="0"/>
              <a:t>&lt; </a:t>
            </a:r>
            <a:r>
              <a:rPr lang="uk-UA" sz="1900" dirty="0"/>
              <a:t>50%</a:t>
            </a:r>
            <a:r>
              <a:rPr lang="en-US" sz="1900" dirty="0"/>
              <a:t>/</a:t>
            </a:r>
            <a:endParaRPr lang="uk-UA" sz="1900" dirty="0"/>
          </a:p>
          <a:p>
            <a:pPr fontAlgn="base">
              <a:spcBef>
                <a:spcPts val="600"/>
              </a:spcBef>
            </a:pPr>
            <a:r>
              <a:rPr lang="uk-UA" sz="1900" dirty="0"/>
              <a:t>Остаточне рішення щодо фінансування проекту ухвалюється Урядом за погодженням з бюджетним комітетом Верховної Ради України.</a:t>
            </a:r>
          </a:p>
          <a:p>
            <a:endParaRPr lang="uk-UA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17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ВИМОГИ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579296" cy="4246594"/>
          </a:xfrm>
        </p:spPr>
        <p:txBody>
          <a:bodyPr>
            <a:noAutofit/>
          </a:bodyPr>
          <a:lstStyle/>
          <a:p>
            <a:pPr fontAlgn="base">
              <a:spcBef>
                <a:spcPts val="1200"/>
              </a:spcBef>
            </a:pPr>
            <a:r>
              <a:rPr lang="ru-RU" sz="2000" dirty="0" err="1">
                <a:solidFill>
                  <a:schemeClr val="tx1"/>
                </a:solidFill>
              </a:rPr>
              <a:t>Проекти-переможці</a:t>
            </a:r>
            <a:r>
              <a:rPr lang="ru-RU" sz="2000" dirty="0">
                <a:solidFill>
                  <a:schemeClr val="tx1"/>
                </a:solidFill>
              </a:rPr>
              <a:t> ВГБ  –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стартапи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будуть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реалізовуватися</a:t>
            </a:r>
            <a:r>
              <a:rPr lang="ru-RU" sz="2000" dirty="0">
                <a:solidFill>
                  <a:schemeClr val="tx1"/>
                </a:solidFill>
              </a:rPr>
              <a:t> в громадах за </a:t>
            </a:r>
            <a:r>
              <a:rPr lang="ru-RU" sz="2000" dirty="0" err="1">
                <a:solidFill>
                  <a:schemeClr val="tx1"/>
                </a:solidFill>
              </a:rPr>
              <a:t>рахунок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співфінансування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ДФРР і </a:t>
            </a:r>
            <a:r>
              <a:rPr lang="ru-RU" sz="2000" dirty="0" err="1">
                <a:solidFill>
                  <a:schemeClr val="tx1"/>
                </a:solidFill>
              </a:rPr>
              <a:t>місцевих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бюджетів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розмірі</a:t>
            </a:r>
            <a:r>
              <a:rPr lang="ru-RU" sz="2000" dirty="0">
                <a:solidFill>
                  <a:schemeClr val="tx1"/>
                </a:solidFill>
              </a:rPr>
              <a:t> 10%. </a:t>
            </a:r>
          </a:p>
          <a:p>
            <a:pPr fontAlgn="base">
              <a:spcBef>
                <a:spcPts val="1200"/>
              </a:spcBef>
            </a:pPr>
            <a:r>
              <a:rPr lang="ru-RU" sz="2000" dirty="0" err="1">
                <a:solidFill>
                  <a:schemeClr val="tx1"/>
                </a:solidFill>
              </a:rPr>
              <a:t>Відбір</a:t>
            </a:r>
            <a:r>
              <a:rPr lang="ru-RU" sz="2000" dirty="0">
                <a:solidFill>
                  <a:schemeClr val="tx1"/>
                </a:solidFill>
              </a:rPr>
              <a:t> - на </a:t>
            </a:r>
            <a:r>
              <a:rPr lang="ru-RU" sz="2000" b="1" dirty="0" err="1">
                <a:solidFill>
                  <a:schemeClr val="tx1"/>
                </a:solidFill>
              </a:rPr>
              <a:t>конкурсній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основі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fontAlgn="base">
              <a:spcBef>
                <a:spcPts val="1200"/>
              </a:spcBef>
            </a:pPr>
            <a:r>
              <a:rPr lang="ru-RU" sz="2000" b="1" dirty="0" err="1">
                <a:solidFill>
                  <a:schemeClr val="tx1"/>
                </a:solidFill>
              </a:rPr>
              <a:t>Заявники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-  </a:t>
            </a:r>
            <a:r>
              <a:rPr lang="ru-RU" sz="2000" dirty="0" err="1">
                <a:solidFill>
                  <a:schemeClr val="tx1"/>
                </a:solidFill>
              </a:rPr>
              <a:t>центральні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місцеві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виконавчої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влади</a:t>
            </a:r>
            <a:r>
              <a:rPr lang="ru-RU" sz="2000" dirty="0">
                <a:solidFill>
                  <a:schemeClr val="tx1"/>
                </a:solidFill>
              </a:rPr>
              <a:t>, </a:t>
            </a:r>
            <a:r>
              <a:rPr lang="ru-RU" sz="2000" b="1" dirty="0" err="1">
                <a:solidFill>
                  <a:schemeClr val="tx1"/>
                </a:solidFill>
              </a:rPr>
              <a:t>органи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місцевого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самоврядування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агенції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регіонального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розвитку</a:t>
            </a:r>
            <a:r>
              <a:rPr lang="ru-RU" sz="2000" dirty="0">
                <a:solidFill>
                  <a:schemeClr val="tx1"/>
                </a:solidFill>
              </a:rPr>
              <a:t>. 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  <a:p>
            <a:pPr fontAlgn="base">
              <a:spcBef>
                <a:spcPts val="1200"/>
              </a:spcBef>
            </a:pPr>
            <a:r>
              <a:rPr lang="ru-RU" sz="2000" b="1" dirty="0" err="1">
                <a:solidFill>
                  <a:schemeClr val="tx1"/>
                </a:solidFill>
              </a:rPr>
              <a:t>Ініціатори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подання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участі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конкурсі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проектів</a:t>
            </a:r>
            <a:r>
              <a:rPr lang="ru-RU" sz="2000" dirty="0">
                <a:solidFill>
                  <a:schemeClr val="tx1"/>
                </a:solidFill>
              </a:rPr>
              <a:t>  ВГБ  - </a:t>
            </a:r>
            <a:r>
              <a:rPr lang="ru-RU" sz="2000" dirty="0" err="1">
                <a:solidFill>
                  <a:schemeClr val="tx1"/>
                </a:solidFill>
              </a:rPr>
              <a:t>громадяни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віком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18 </a:t>
            </a:r>
            <a:r>
              <a:rPr lang="ru-RU" sz="2000" dirty="0" err="1">
                <a:solidFill>
                  <a:schemeClr val="tx1"/>
                </a:solidFill>
              </a:rPr>
              <a:t>років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заявники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наукові</a:t>
            </a:r>
            <a:r>
              <a:rPr lang="ru-RU" sz="2000" dirty="0">
                <a:solidFill>
                  <a:schemeClr val="tx1"/>
                </a:solidFill>
              </a:rPr>
              <a:t> установи та ГО.</a:t>
            </a:r>
          </a:p>
          <a:p>
            <a:pPr fontAlgn="base">
              <a:spcBef>
                <a:spcPts val="1200"/>
              </a:spcBef>
            </a:pPr>
            <a:r>
              <a:rPr lang="ru-RU" sz="2000" dirty="0" err="1">
                <a:solidFill>
                  <a:schemeClr val="tx1"/>
                </a:solidFill>
              </a:rPr>
              <a:t>Проекти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відповідати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Державній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стратегії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регіонального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розвитку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період</a:t>
            </a:r>
            <a:r>
              <a:rPr lang="ru-RU" sz="2000" dirty="0">
                <a:solidFill>
                  <a:schemeClr val="tx1"/>
                </a:solidFill>
              </a:rPr>
              <a:t> до 2020 року та </a:t>
            </a:r>
            <a:r>
              <a:rPr lang="ru-RU" sz="2000" dirty="0" err="1">
                <a:solidFill>
                  <a:schemeClr val="tx1"/>
                </a:solidFill>
              </a:rPr>
              <a:t>відповідним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стратегіям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розвитку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регіонів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05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392" y="0"/>
            <a:ext cx="9252520" cy="1143000"/>
          </a:xfrm>
        </p:spPr>
        <p:txBody>
          <a:bodyPr>
            <a:normAutofit/>
          </a:bodyPr>
          <a:lstStyle/>
          <a:p>
            <a:r>
              <a:rPr lang="uk-UA" dirty="0"/>
              <a:t>Таким чином </a:t>
            </a:r>
            <a:r>
              <a:rPr lang="ru-RU" dirty="0"/>
              <a:t>ОДА і КМДА: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6120754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 err="1"/>
              <a:t>Визначають</a:t>
            </a:r>
            <a:r>
              <a:rPr lang="ru-RU" sz="1800" b="1" dirty="0"/>
              <a:t> </a:t>
            </a:r>
            <a:r>
              <a:rPr lang="ru-RU" sz="1800" b="1" dirty="0" err="1"/>
              <a:t>пріоритетні</a:t>
            </a:r>
            <a:r>
              <a:rPr lang="ru-RU" sz="1800" b="1" dirty="0"/>
              <a:t> </a:t>
            </a:r>
            <a:r>
              <a:rPr lang="ru-RU" sz="1800" b="1" dirty="0" err="1"/>
              <a:t>цілі</a:t>
            </a:r>
            <a:r>
              <a:rPr lang="ru-RU" sz="1800" b="1" dirty="0"/>
              <a:t>, </a:t>
            </a:r>
          </a:p>
          <a:p>
            <a:pPr fontAlgn="base"/>
            <a:r>
              <a:rPr lang="ru-RU" sz="1800" b="1" dirty="0" err="1"/>
              <a:t>затверджують</a:t>
            </a:r>
            <a:r>
              <a:rPr lang="ru-RU" sz="1800" b="1" dirty="0"/>
              <a:t> </a:t>
            </a:r>
            <a:r>
              <a:rPr lang="ru-RU" sz="1800" b="1" dirty="0" err="1"/>
              <a:t>положення</a:t>
            </a:r>
            <a:r>
              <a:rPr lang="ru-RU" sz="1800" b="1" dirty="0"/>
              <a:t>: порядок </a:t>
            </a:r>
            <a:r>
              <a:rPr lang="ru-RU" sz="1800" b="1" dirty="0" err="1"/>
              <a:t>ініціювання</a:t>
            </a:r>
            <a:r>
              <a:rPr lang="ru-RU" sz="1800" b="1" dirty="0"/>
              <a:t> та </a:t>
            </a:r>
            <a:r>
              <a:rPr lang="ru-RU" sz="1800" b="1" dirty="0" err="1"/>
              <a:t>подання</a:t>
            </a:r>
            <a:r>
              <a:rPr lang="ru-RU" sz="1800" b="1" dirty="0"/>
              <a:t> </a:t>
            </a:r>
            <a:r>
              <a:rPr lang="ru-RU" sz="1800" b="1" dirty="0" err="1"/>
              <a:t>проектів</a:t>
            </a:r>
            <a:r>
              <a:rPr lang="ru-RU" sz="1800" b="1" dirty="0"/>
              <a:t>, </a:t>
            </a:r>
            <a:r>
              <a:rPr lang="ru-RU" sz="1800" b="1" dirty="0" err="1"/>
              <a:t>обсяг</a:t>
            </a:r>
            <a:r>
              <a:rPr lang="ru-RU" sz="1800" b="1" dirty="0"/>
              <a:t> </a:t>
            </a:r>
            <a:r>
              <a:rPr lang="ru-RU" sz="1800" b="1" dirty="0" err="1"/>
              <a:t>співфінансування</a:t>
            </a:r>
            <a:r>
              <a:rPr lang="ru-RU" sz="1800" b="1" dirty="0"/>
              <a:t> з МБ, </a:t>
            </a:r>
            <a:r>
              <a:rPr lang="ru-RU" sz="1800" b="1" dirty="0" err="1"/>
              <a:t>проведення</a:t>
            </a:r>
            <a:r>
              <a:rPr lang="ru-RU" sz="1800" b="1" dirty="0"/>
              <a:t> </a:t>
            </a:r>
            <a:r>
              <a:rPr lang="ru-RU" sz="1800" b="1" dirty="0" err="1"/>
              <a:t>ел.голосування</a:t>
            </a:r>
            <a:r>
              <a:rPr lang="ru-RU" sz="1800" b="1" dirty="0"/>
              <a:t>;</a:t>
            </a:r>
          </a:p>
          <a:p>
            <a:pPr fontAlgn="base"/>
            <a:r>
              <a:rPr lang="ru-RU" sz="1800" b="1" dirty="0" err="1"/>
              <a:t>проводять</a:t>
            </a:r>
            <a:r>
              <a:rPr lang="ru-RU" sz="1800" b="1" dirty="0"/>
              <a:t> ел. </a:t>
            </a:r>
            <a:r>
              <a:rPr lang="ru-RU" sz="1800" b="1" dirty="0" err="1"/>
              <a:t>голосування</a:t>
            </a:r>
            <a:r>
              <a:rPr lang="ru-RU" sz="1800" b="1" dirty="0"/>
              <a:t> за </a:t>
            </a:r>
            <a:r>
              <a:rPr lang="ru-RU" sz="1800" b="1" dirty="0" err="1"/>
              <a:t>допомогою</a:t>
            </a:r>
            <a:r>
              <a:rPr lang="ru-RU" sz="1800" b="1" dirty="0"/>
              <a:t> </a:t>
            </a:r>
            <a:r>
              <a:rPr lang="ru-RU" sz="1800" b="1" dirty="0" err="1"/>
              <a:t>системи</a:t>
            </a:r>
            <a:r>
              <a:rPr lang="ru-RU" sz="1800" b="1" dirty="0"/>
              <a:t>, яка </a:t>
            </a:r>
            <a:r>
              <a:rPr lang="ru-RU" sz="1800" b="1" dirty="0" err="1"/>
              <a:t>забезпечує</a:t>
            </a:r>
            <a:r>
              <a:rPr lang="ru-RU" sz="1800" b="1" dirty="0"/>
              <a:t> </a:t>
            </a:r>
            <a:r>
              <a:rPr lang="ru-RU" sz="1800" b="1" dirty="0" err="1"/>
              <a:t>точну</a:t>
            </a:r>
            <a:r>
              <a:rPr lang="ru-RU" sz="1800" b="1" dirty="0"/>
              <a:t> </a:t>
            </a:r>
            <a:r>
              <a:rPr lang="ru-RU" sz="1800" b="1" dirty="0" err="1"/>
              <a:t>ідентифікацію</a:t>
            </a:r>
            <a:r>
              <a:rPr lang="ru-RU" sz="1800" b="1" dirty="0"/>
              <a:t> </a:t>
            </a:r>
            <a:r>
              <a:rPr lang="ru-RU" sz="1800" b="1" dirty="0" err="1"/>
              <a:t>голосуючих</a:t>
            </a:r>
            <a:r>
              <a:rPr lang="ru-RU" sz="1800" b="1" dirty="0"/>
              <a:t>;</a:t>
            </a:r>
          </a:p>
          <a:p>
            <a:pPr fontAlgn="base"/>
            <a:r>
              <a:rPr lang="ru-RU" sz="1800" b="1" dirty="0" err="1"/>
              <a:t>оприлюднюють</a:t>
            </a:r>
            <a:r>
              <a:rPr lang="ru-RU" sz="1800" b="1" dirty="0"/>
              <a:t> на </a:t>
            </a:r>
            <a:r>
              <a:rPr lang="ru-RU" sz="1800" b="1" dirty="0" err="1"/>
              <a:t>своїх</a:t>
            </a:r>
            <a:r>
              <a:rPr lang="ru-RU" sz="1800" b="1" dirty="0"/>
              <a:t> </a:t>
            </a:r>
            <a:r>
              <a:rPr lang="ru-RU" sz="1800" b="1" dirty="0" err="1"/>
              <a:t>офіційних</a:t>
            </a:r>
            <a:r>
              <a:rPr lang="ru-RU" sz="1800" b="1" dirty="0"/>
              <a:t> сайтах </a:t>
            </a:r>
            <a:r>
              <a:rPr lang="ru-RU" sz="1800" b="1" dirty="0" err="1"/>
              <a:t>результати</a:t>
            </a:r>
            <a:r>
              <a:rPr lang="ru-RU" sz="1800" b="1" dirty="0"/>
              <a:t> </a:t>
            </a:r>
            <a:r>
              <a:rPr lang="ru-RU" sz="1800" b="1" dirty="0" err="1"/>
              <a:t>голосування</a:t>
            </a:r>
            <a:r>
              <a:rPr lang="ru-RU" sz="1800" b="1" dirty="0"/>
              <a:t>;</a:t>
            </a:r>
          </a:p>
          <a:p>
            <a:pPr fontAlgn="base"/>
            <a:r>
              <a:rPr lang="ru-RU" sz="1800" b="1" u="sng" dirty="0" err="1"/>
              <a:t>отримують</a:t>
            </a:r>
            <a:r>
              <a:rPr lang="ru-RU" sz="1800" b="1" u="sng" dirty="0"/>
              <a:t> </a:t>
            </a:r>
            <a:r>
              <a:rPr lang="ru-RU" sz="1800" b="1" u="sng" dirty="0" err="1"/>
              <a:t>від</a:t>
            </a:r>
            <a:r>
              <a:rPr lang="ru-RU" sz="1800" b="1" u="sng" dirty="0"/>
              <a:t> ОМС</a:t>
            </a:r>
            <a:r>
              <a:rPr lang="ru-RU" sz="1800" b="1" dirty="0"/>
              <a:t>, на </a:t>
            </a:r>
            <a:r>
              <a:rPr lang="ru-RU" sz="1800" b="1" dirty="0" err="1"/>
              <a:t>території</a:t>
            </a:r>
            <a:r>
              <a:rPr lang="ru-RU" sz="1800" b="1" dirty="0"/>
              <a:t> </a:t>
            </a:r>
            <a:r>
              <a:rPr lang="ru-RU" sz="1800" b="1" dirty="0" err="1"/>
              <a:t>якого</a:t>
            </a:r>
            <a:r>
              <a:rPr lang="ru-RU" sz="1800" b="1" dirty="0"/>
              <a:t> </a:t>
            </a:r>
            <a:r>
              <a:rPr lang="ru-RU" sz="1800" b="1" dirty="0" err="1"/>
              <a:t>планується</a:t>
            </a:r>
            <a:r>
              <a:rPr lang="ru-RU" sz="1800" b="1" dirty="0"/>
              <a:t> </a:t>
            </a:r>
            <a:r>
              <a:rPr lang="ru-RU" sz="1800" b="1" dirty="0" err="1"/>
              <a:t>реалізація</a:t>
            </a:r>
            <a:r>
              <a:rPr lang="ru-RU" sz="1800" b="1" dirty="0"/>
              <a:t> проекту, </a:t>
            </a:r>
            <a:r>
              <a:rPr lang="ru-RU" sz="1800" b="1" dirty="0" err="1"/>
              <a:t>який</a:t>
            </a:r>
            <a:r>
              <a:rPr lang="ru-RU" sz="1800" b="1" dirty="0"/>
              <a:t> за результатами </a:t>
            </a:r>
            <a:r>
              <a:rPr lang="ru-RU" sz="1800" b="1" dirty="0" err="1"/>
              <a:t>голосування</a:t>
            </a:r>
            <a:r>
              <a:rPr lang="ru-RU" sz="1800" b="1" dirty="0"/>
              <a:t> набрав не </a:t>
            </a:r>
            <a:r>
              <a:rPr lang="ru-RU" sz="1800" b="1" dirty="0" err="1"/>
              <a:t>менше</a:t>
            </a:r>
            <a:r>
              <a:rPr lang="ru-RU" sz="1800" b="1" dirty="0"/>
              <a:t> 30% </a:t>
            </a:r>
            <a:r>
              <a:rPr lang="ru-RU" sz="1800" b="1" dirty="0" err="1"/>
              <a:t>голосів</a:t>
            </a:r>
            <a:r>
              <a:rPr lang="ru-RU" sz="1800" b="1" dirty="0"/>
              <a:t> </a:t>
            </a:r>
            <a:r>
              <a:rPr lang="ru-RU" sz="1800" b="1" dirty="0" err="1"/>
              <a:t>від</a:t>
            </a:r>
            <a:r>
              <a:rPr lang="ru-RU" sz="1800" b="1" dirty="0"/>
              <a:t> </a:t>
            </a:r>
            <a:r>
              <a:rPr lang="ru-RU" sz="1800" b="1" dirty="0" err="1"/>
              <a:t>кількості</a:t>
            </a:r>
            <a:r>
              <a:rPr lang="ru-RU" sz="1800" b="1" dirty="0"/>
              <a:t> </a:t>
            </a:r>
            <a:r>
              <a:rPr lang="ru-RU" sz="1800" b="1" dirty="0" err="1"/>
              <a:t>голосуючих</a:t>
            </a:r>
            <a:r>
              <a:rPr lang="ru-RU" sz="1800" b="1" dirty="0"/>
              <a:t>, </a:t>
            </a:r>
            <a:r>
              <a:rPr lang="ru-RU" sz="1800" b="1" dirty="0" err="1"/>
              <a:t>висновок</a:t>
            </a:r>
            <a:r>
              <a:rPr lang="ru-RU" sz="1800" b="1" dirty="0"/>
              <a:t> </a:t>
            </a:r>
            <a:r>
              <a:rPr lang="ru-RU" sz="1800" b="1" dirty="0" err="1"/>
              <a:t>щодо</a:t>
            </a:r>
            <a:r>
              <a:rPr lang="ru-RU" sz="1800" b="1" dirty="0"/>
              <a:t> </a:t>
            </a:r>
            <a:r>
              <a:rPr lang="ru-RU" sz="1800" b="1" dirty="0" err="1"/>
              <a:t>відповідності</a:t>
            </a:r>
            <a:r>
              <a:rPr lang="ru-RU" sz="1800" b="1" dirty="0"/>
              <a:t> проекту </a:t>
            </a:r>
            <a:r>
              <a:rPr lang="ru-RU" sz="1800" b="1" dirty="0" err="1"/>
              <a:t>вимогам</a:t>
            </a:r>
            <a:r>
              <a:rPr lang="ru-RU" sz="1800" b="1" dirty="0"/>
              <a:t> та </a:t>
            </a:r>
            <a:r>
              <a:rPr lang="ru-RU" sz="1800" b="1" dirty="0" err="1"/>
              <a:t>щодо</a:t>
            </a:r>
            <a:r>
              <a:rPr lang="ru-RU" sz="1800" b="1" dirty="0"/>
              <a:t> </a:t>
            </a:r>
            <a:r>
              <a:rPr lang="ru-RU" sz="1800" b="1" dirty="0" err="1"/>
              <a:t>спроможності</a:t>
            </a:r>
            <a:r>
              <a:rPr lang="ru-RU" sz="1800" b="1" dirty="0"/>
              <a:t> </a:t>
            </a:r>
            <a:r>
              <a:rPr lang="ru-RU" sz="1800" b="1" dirty="0" err="1"/>
              <a:t>його</a:t>
            </a:r>
            <a:r>
              <a:rPr lang="ru-RU" sz="1800" b="1" dirty="0"/>
              <a:t> </a:t>
            </a:r>
            <a:r>
              <a:rPr lang="ru-RU" sz="1800" b="1" dirty="0" err="1"/>
              <a:t>реалізації</a:t>
            </a:r>
            <a:r>
              <a:rPr lang="ru-RU" sz="1800" b="1" dirty="0"/>
              <a:t> </a:t>
            </a:r>
            <a:r>
              <a:rPr lang="ru-RU" sz="1800" b="1" dirty="0" err="1"/>
              <a:t>відповідним</a:t>
            </a:r>
            <a:r>
              <a:rPr lang="ru-RU" sz="1800" b="1" dirty="0"/>
              <a:t> ОМС з </a:t>
            </a:r>
            <a:r>
              <a:rPr lang="ru-RU" sz="1800" b="1" dirty="0" err="1"/>
              <a:t>інформацією</a:t>
            </a:r>
            <a:r>
              <a:rPr lang="ru-RU" sz="1800" b="1" dirty="0"/>
              <a:t> </a:t>
            </a:r>
            <a:r>
              <a:rPr lang="ru-RU" sz="1800" b="1" dirty="0" err="1"/>
              <a:t>щодо</a:t>
            </a:r>
            <a:r>
              <a:rPr lang="ru-RU" sz="1800" b="1" dirty="0"/>
              <a:t> </a:t>
            </a:r>
            <a:r>
              <a:rPr lang="ru-RU" sz="1800" b="1" dirty="0" err="1"/>
              <a:t>його</a:t>
            </a:r>
            <a:r>
              <a:rPr lang="ru-RU" sz="1800" b="1" dirty="0"/>
              <a:t> </a:t>
            </a:r>
            <a:r>
              <a:rPr lang="ru-RU" sz="1800" b="1" dirty="0" err="1"/>
              <a:t>згоди</a:t>
            </a:r>
            <a:r>
              <a:rPr lang="ru-RU" sz="1800" b="1" dirty="0"/>
              <a:t> </a:t>
            </a:r>
            <a:r>
              <a:rPr lang="ru-RU" sz="1800" b="1" dirty="0" err="1"/>
              <a:t>виступати</a:t>
            </a:r>
            <a:r>
              <a:rPr lang="ru-RU" sz="1800" b="1" dirty="0"/>
              <a:t> </a:t>
            </a:r>
            <a:r>
              <a:rPr lang="ru-RU" sz="1800" b="1" dirty="0" err="1"/>
              <a:t>заявником</a:t>
            </a:r>
            <a:r>
              <a:rPr lang="ru-RU" sz="1800" b="1" dirty="0"/>
              <a:t> проекту (для </a:t>
            </a:r>
            <a:r>
              <a:rPr lang="ru-RU" sz="1800" b="1" dirty="0" err="1"/>
              <a:t>проектів</a:t>
            </a:r>
            <a:r>
              <a:rPr lang="ru-RU" sz="1800" b="1" dirty="0"/>
              <a:t>, </a:t>
            </a:r>
            <a:r>
              <a:rPr lang="ru-RU" sz="1800" b="1" dirty="0" err="1"/>
              <a:t>ініціатором</a:t>
            </a:r>
            <a:r>
              <a:rPr lang="ru-RU" sz="1800" b="1" dirty="0"/>
              <a:t> </a:t>
            </a:r>
            <a:r>
              <a:rPr lang="ru-RU" sz="1800" b="1" dirty="0" err="1"/>
              <a:t>якого</a:t>
            </a:r>
            <a:r>
              <a:rPr lang="ru-RU" sz="1800" b="1" dirty="0"/>
              <a:t> є </a:t>
            </a:r>
            <a:r>
              <a:rPr lang="ru-RU" sz="1800" b="1" dirty="0" err="1"/>
              <a:t>громадяни</a:t>
            </a:r>
            <a:r>
              <a:rPr lang="ru-RU" sz="1800" b="1" dirty="0"/>
              <a:t> </a:t>
            </a:r>
            <a:r>
              <a:rPr lang="ru-RU" sz="1800" b="1" dirty="0" err="1"/>
              <a:t>України</a:t>
            </a:r>
            <a:r>
              <a:rPr lang="ru-RU" sz="1800" b="1" dirty="0"/>
              <a:t> </a:t>
            </a:r>
            <a:r>
              <a:rPr lang="ru-RU" sz="1800" b="1" dirty="0" err="1"/>
              <a:t>віком</a:t>
            </a:r>
            <a:r>
              <a:rPr lang="ru-RU" sz="1800" b="1" dirty="0"/>
              <a:t> </a:t>
            </a:r>
            <a:r>
              <a:rPr lang="ru-RU" sz="1800" b="1" dirty="0" err="1"/>
              <a:t>від</a:t>
            </a:r>
            <a:r>
              <a:rPr lang="ru-RU" sz="1800" b="1" dirty="0"/>
              <a:t> 18 </a:t>
            </a:r>
            <a:r>
              <a:rPr lang="ru-RU" sz="1800" b="1" dirty="0" err="1"/>
              <a:t>років</a:t>
            </a:r>
            <a:r>
              <a:rPr lang="ru-RU" sz="1800" b="1" dirty="0"/>
              <a:t>, </a:t>
            </a:r>
            <a:r>
              <a:rPr lang="ru-RU" sz="1800" b="1" dirty="0" err="1"/>
              <a:t>наукові</a:t>
            </a:r>
            <a:r>
              <a:rPr lang="ru-RU" sz="1800" b="1" dirty="0"/>
              <a:t> установи та ГО);</a:t>
            </a:r>
          </a:p>
          <a:p>
            <a:pPr fontAlgn="base"/>
            <a:r>
              <a:rPr lang="ru-RU" sz="1800" b="1" dirty="0" err="1"/>
              <a:t>подають</a:t>
            </a:r>
            <a:r>
              <a:rPr lang="ru-RU" sz="1800" b="1" dirty="0"/>
              <a:t> </a:t>
            </a:r>
            <a:r>
              <a:rPr lang="ru-RU" sz="1800" b="1" dirty="0" err="1"/>
              <a:t>відповідним</a:t>
            </a:r>
            <a:r>
              <a:rPr lang="ru-RU" sz="1800" b="1" dirty="0"/>
              <a:t> </a:t>
            </a:r>
            <a:r>
              <a:rPr lang="ru-RU" sz="1800" b="1" dirty="0" err="1"/>
              <a:t>регіональним</a:t>
            </a:r>
            <a:r>
              <a:rPr lang="ru-RU" sz="1800" b="1" dirty="0"/>
              <a:t> </a:t>
            </a:r>
            <a:r>
              <a:rPr lang="ru-RU" sz="1800" b="1" dirty="0" err="1"/>
              <a:t>комісіям</a:t>
            </a:r>
            <a:r>
              <a:rPr lang="ru-RU" sz="1800" b="1" dirty="0"/>
              <a:t> для </a:t>
            </a:r>
            <a:r>
              <a:rPr lang="ru-RU" sz="1800" b="1" dirty="0" err="1"/>
              <a:t>проведення</a:t>
            </a:r>
            <a:r>
              <a:rPr lang="ru-RU" sz="1800" b="1" dirty="0"/>
              <a:t> </a:t>
            </a:r>
            <a:r>
              <a:rPr lang="ru-RU" sz="1800" b="1" dirty="0" err="1"/>
              <a:t>попереднього</a:t>
            </a:r>
            <a:r>
              <a:rPr lang="ru-RU" sz="1800" b="1" dirty="0"/>
              <a:t> конкурсного </a:t>
            </a:r>
            <a:r>
              <a:rPr lang="ru-RU" sz="1800" b="1" dirty="0" err="1"/>
              <a:t>відбору</a:t>
            </a:r>
            <a:r>
              <a:rPr lang="ru-RU" sz="1800" b="1" dirty="0"/>
              <a:t> </a:t>
            </a:r>
            <a:r>
              <a:rPr lang="ru-RU" sz="1800" b="1" dirty="0" err="1"/>
              <a:t>рейтинговий</a:t>
            </a:r>
            <a:r>
              <a:rPr lang="ru-RU" sz="1800" b="1" dirty="0"/>
              <a:t> список </a:t>
            </a:r>
            <a:r>
              <a:rPr lang="ru-RU" sz="1800" b="1" dirty="0" err="1"/>
              <a:t>проектів</a:t>
            </a:r>
            <a:r>
              <a:rPr lang="ru-RU" sz="1800" b="1" dirty="0"/>
              <a:t>, </a:t>
            </a:r>
            <a:r>
              <a:rPr lang="ru-RU" sz="1800" b="1" u="sng" dirty="0"/>
              <a:t>разом з </a:t>
            </a:r>
            <a:r>
              <a:rPr lang="ru-RU" sz="1800" b="1" u="sng" dirty="0" err="1"/>
              <a:t>позитивним</a:t>
            </a:r>
            <a:r>
              <a:rPr lang="ru-RU" sz="1800" b="1" u="sng" dirty="0"/>
              <a:t> </a:t>
            </a:r>
            <a:r>
              <a:rPr lang="ru-RU" sz="1800" b="1" u="sng" dirty="0" err="1"/>
              <a:t>висновком</a:t>
            </a:r>
            <a:r>
              <a:rPr lang="ru-RU" sz="1800" b="1" u="sng" dirty="0"/>
              <a:t> ОМС, </a:t>
            </a:r>
            <a:r>
              <a:rPr lang="ru-RU" sz="1800" b="1" dirty="0"/>
              <a:t>на </a:t>
            </a:r>
            <a:r>
              <a:rPr lang="ru-RU" sz="1800" b="1" dirty="0" err="1"/>
              <a:t>території</a:t>
            </a:r>
            <a:r>
              <a:rPr lang="ru-RU" sz="1800" b="1" dirty="0"/>
              <a:t> </a:t>
            </a:r>
            <a:r>
              <a:rPr lang="ru-RU" sz="1800" b="1" dirty="0" err="1"/>
              <a:t>якого</a:t>
            </a:r>
            <a:r>
              <a:rPr lang="ru-RU" sz="1800" b="1" dirty="0"/>
              <a:t> </a:t>
            </a:r>
            <a:r>
              <a:rPr lang="ru-RU" sz="1800" b="1" dirty="0" err="1"/>
              <a:t>планується</a:t>
            </a:r>
            <a:r>
              <a:rPr lang="ru-RU" sz="1800" b="1" dirty="0"/>
              <a:t> </a:t>
            </a:r>
            <a:r>
              <a:rPr lang="ru-RU" sz="1800" b="1" dirty="0" err="1"/>
              <a:t>реалізація</a:t>
            </a:r>
            <a:r>
              <a:rPr lang="ru-RU" sz="1800" b="1" dirty="0"/>
              <a:t> </a:t>
            </a:r>
            <a:r>
              <a:rPr lang="ru-RU" sz="1800" b="1" dirty="0" err="1"/>
              <a:t>цього</a:t>
            </a:r>
            <a:r>
              <a:rPr lang="ru-RU" sz="1800" b="1" dirty="0"/>
              <a:t> проекту.</a:t>
            </a:r>
          </a:p>
          <a:p>
            <a:endParaRPr lang="en-US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01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ПРАКТИЧНЕ ЗАВДАННЯ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1. Встановити  етапи бюджету участі</a:t>
            </a:r>
          </a:p>
          <a:p>
            <a:pPr marL="0" indent="0">
              <a:buNone/>
            </a:pPr>
            <a:r>
              <a:rPr lang="uk-UA" dirty="0"/>
              <a:t>2. Визначити відповідальних і учасників на кожному етапі</a:t>
            </a:r>
          </a:p>
          <a:p>
            <a:pPr marL="0" indent="0">
              <a:buNone/>
            </a:pPr>
            <a:r>
              <a:rPr lang="uk-UA" dirty="0"/>
              <a:t>3. Відповісти на питання:</a:t>
            </a:r>
          </a:p>
          <a:p>
            <a:r>
              <a:rPr lang="uk-UA" i="1" dirty="0"/>
              <a:t>1 група: Паперове голосування: бути чи не бути?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   	       </a:t>
            </a:r>
            <a:r>
              <a:rPr lang="uk-UA" i="1" dirty="0"/>
              <a:t>Доцільність </a:t>
            </a:r>
            <a:r>
              <a:rPr lang="uk-UA" i="1" dirty="0" err="1"/>
              <a:t>співфінансування</a:t>
            </a:r>
            <a:r>
              <a:rPr lang="uk-UA" i="1" dirty="0"/>
              <a:t> проектів.</a:t>
            </a:r>
          </a:p>
          <a:p>
            <a:r>
              <a:rPr lang="uk-UA" i="1" dirty="0"/>
              <a:t>2 група: Як запобігти використанню </a:t>
            </a:r>
            <a:r>
              <a:rPr lang="uk-UA" i="1" dirty="0" err="1"/>
              <a:t>адмін.ресурсу</a:t>
            </a:r>
            <a:r>
              <a:rPr lang="uk-UA" i="1" dirty="0"/>
              <a:t>?</a:t>
            </a:r>
          </a:p>
          <a:p>
            <a:pPr marL="0" indent="0">
              <a:buNone/>
            </a:pPr>
            <a:r>
              <a:rPr lang="uk-UA" i="1" dirty="0"/>
              <a:t> 	       Чи варто визначати пріоритети в БУ?</a:t>
            </a:r>
          </a:p>
          <a:p>
            <a:r>
              <a:rPr lang="uk-UA" i="1" dirty="0"/>
              <a:t>3 група: Інструменти залучення громадян (підвищення 	       довіри до БУ)</a:t>
            </a:r>
          </a:p>
          <a:p>
            <a:pPr marL="1371600" lvl="3" indent="0">
              <a:buNone/>
            </a:pPr>
            <a:r>
              <a:rPr lang="uk-UA" i="1" dirty="0"/>
              <a:t>   </a:t>
            </a:r>
            <a:r>
              <a:rPr lang="uk-UA" sz="3100" i="1" dirty="0"/>
              <a:t>Вирішення спірних питань у процесі БУ</a:t>
            </a:r>
          </a:p>
          <a:p>
            <a:r>
              <a:rPr lang="uk-UA" i="1" dirty="0"/>
              <a:t>4 група: Якими можуть бути стандарти БУ (чи взагалі 	       вони потрібні?)</a:t>
            </a:r>
          </a:p>
          <a:p>
            <a:pPr marL="1371600" lvl="3" indent="0">
              <a:buNone/>
            </a:pPr>
            <a:r>
              <a:rPr lang="uk-UA" sz="3100" i="1" dirty="0"/>
              <a:t>Законодавче забезпечення процесу БУ?</a:t>
            </a:r>
            <a:endParaRPr lang="en-US" sz="31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64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 чого складається ПБ: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Google Shape;153;p22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04" y="1556792"/>
            <a:ext cx="892899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779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" indent="-85725"/>
            <a:r>
              <a:rPr lang="uk-UA" sz="3600" dirty="0"/>
              <a:t>Голосування - вибір </a:t>
            </a:r>
            <a:br>
              <a:rPr lang="uk-UA" sz="3600" dirty="0"/>
            </a:br>
            <a:r>
              <a:rPr lang="uk-UA" sz="3600" dirty="0"/>
              <a:t>проектів до реалізації</a:t>
            </a:r>
            <a:endParaRPr lang="uk-UA" sz="3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246594"/>
          </a:xfrm>
        </p:spPr>
        <p:txBody>
          <a:bodyPr/>
          <a:lstStyle/>
          <a:p>
            <a:r>
              <a:rPr lang="uk-UA" sz="2000" b="1" i="1" dirty="0"/>
              <a:t>Добра практика: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uk-UA" sz="2000" dirty="0"/>
              <a:t>численні пункти, розташовані по всьому місту: в бібліотеках, школах, офісах, торгових центрах, місцях надання соціальної  допомоги та ін.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err="1"/>
              <a:t>комбінування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голосування</a:t>
            </a:r>
            <a:r>
              <a:rPr lang="ru-RU" sz="2000" dirty="0"/>
              <a:t>: </a:t>
            </a:r>
            <a:r>
              <a:rPr lang="ru-RU" sz="2000" dirty="0" err="1"/>
              <a:t>традиційний</a:t>
            </a:r>
            <a:r>
              <a:rPr lang="ru-RU" sz="2000" dirty="0"/>
              <a:t>, в </a:t>
            </a:r>
            <a:r>
              <a:rPr lang="ru-RU" sz="2000" dirty="0" err="1"/>
              <a:t>електронному</a:t>
            </a:r>
            <a:r>
              <a:rPr lang="ru-RU" sz="2000" dirty="0"/>
              <a:t> </a:t>
            </a:r>
            <a:r>
              <a:rPr lang="ru-RU" sz="2000" dirty="0" err="1"/>
              <a:t>вигляді</a:t>
            </a:r>
            <a:r>
              <a:rPr lang="ru-RU" sz="2000" dirty="0"/>
              <a:t>, по </a:t>
            </a:r>
            <a:r>
              <a:rPr lang="ru-RU" sz="2000" dirty="0" err="1"/>
              <a:t>електронній</a:t>
            </a:r>
            <a:r>
              <a:rPr lang="ru-RU" sz="2000" dirty="0"/>
              <a:t> </a:t>
            </a:r>
            <a:r>
              <a:rPr lang="ru-RU" sz="2000" dirty="0" err="1"/>
              <a:t>пошті</a:t>
            </a:r>
            <a:r>
              <a:rPr lang="ru-RU" sz="2000" dirty="0"/>
              <a:t>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uk-UA" sz="2000" dirty="0"/>
              <a:t>належна безпека електронного голосування, щоб запобігти  відправку кількох голосів з однієї </a:t>
            </a:r>
            <a:r>
              <a:rPr lang="en-US" sz="2000" dirty="0"/>
              <a:t>IP-</a:t>
            </a:r>
            <a:r>
              <a:rPr lang="uk-UA" sz="2000" dirty="0"/>
              <a:t>адреси, за допомогою системи, яка забезпечує ідентифікацію мешканця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pl-PL" altLang="pl-PL" sz="1800" dirty="0">
              <a:solidFill>
                <a:srgbClr val="17375E"/>
              </a:solidFill>
              <a:cs typeface="Arial" pitchFamily="34" charset="0"/>
            </a:endParaRPr>
          </a:p>
          <a:p>
            <a:pPr>
              <a:buClr>
                <a:srgbClr val="7F7F7F"/>
              </a:buClr>
              <a:buSzPct val="160000"/>
            </a:pPr>
            <a:endParaRPr lang="pl-PL" altLang="pl-PL" sz="2000" b="1" dirty="0">
              <a:latin typeface="Arial" pitchFamily="34" charset="0"/>
              <a:cs typeface="Arial" pitchFamily="34" charset="0"/>
            </a:endParaRPr>
          </a:p>
          <a:p>
            <a:endParaRPr lang="uk-UA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966796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altLang="pl-PL" sz="2800" dirty="0"/>
              <a:t>ПІДСУМКИ: КЛЮЧОВІ Принципи ПБ</a:t>
            </a:r>
            <a:endParaRPr lang="pl-PL" altLang="pl-PL" sz="2800" dirty="0"/>
          </a:p>
        </p:txBody>
      </p: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  <a:defRPr/>
            </a:pPr>
            <a:endParaRPr lang="pl-PL" sz="2600" b="1" dirty="0"/>
          </a:p>
          <a:p>
            <a:pPr marL="0" indent="0">
              <a:buClr>
                <a:schemeClr val="bg1">
                  <a:lumMod val="50000"/>
                </a:schemeClr>
              </a:buClr>
              <a:buSzPct val="160000"/>
              <a:buNone/>
              <a:defRPr/>
            </a:pPr>
            <a:endParaRPr lang="pl-PL" sz="2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3126" name="Symbol zastępczy zawartości 2"/>
          <p:cNvSpPr txBox="1">
            <a:spLocks/>
          </p:cNvSpPr>
          <p:nvPr/>
        </p:nvSpPr>
        <p:spPr bwMode="auto">
          <a:xfrm>
            <a:off x="251618" y="1412776"/>
            <a:ext cx="86407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5600" indent="-355600" eaLnBrk="1" hangingPunct="1">
              <a:spcBef>
                <a:spcPts val="1200"/>
              </a:spcBef>
              <a:buClr>
                <a:srgbClr val="678C94"/>
              </a:buClr>
              <a:buSzPct val="100000"/>
              <a:buFont typeface="Wingdings" pitchFamily="2" charset="2"/>
              <a:buChar char="§"/>
            </a:pPr>
            <a:r>
              <a:rPr lang="uk-UA" altLang="pl-PL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Чітке визначення суми коштів ПБ </a:t>
            </a:r>
          </a:p>
          <a:p>
            <a:pPr marL="355600" indent="-355600" eaLnBrk="1" hangingPunct="1">
              <a:spcBef>
                <a:spcPts val="1200"/>
              </a:spcBef>
              <a:buClr>
                <a:srgbClr val="678C94"/>
              </a:buClr>
              <a:buSzPct val="100000"/>
              <a:buFont typeface="Wingdings" pitchFamily="2" charset="2"/>
              <a:buChar char="§"/>
            </a:pPr>
            <a:r>
              <a:rPr lang="uk-UA" altLang="pl-PL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Обов‘язковість реалізації обраних мешканцями проектів</a:t>
            </a:r>
          </a:p>
          <a:p>
            <a:pPr marL="355600" indent="-355600" eaLnBrk="1" hangingPunct="1">
              <a:spcBef>
                <a:spcPts val="1200"/>
              </a:spcBef>
              <a:buClr>
                <a:srgbClr val="678C94"/>
              </a:buClr>
              <a:buSzPct val="100000"/>
              <a:buFont typeface="Wingdings" pitchFamily="2" charset="2"/>
              <a:buChar char="§"/>
            </a:pPr>
            <a:r>
              <a:rPr lang="uk-UA" altLang="pl-PL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Прозорість та відкритість процедур</a:t>
            </a:r>
          </a:p>
          <a:p>
            <a:pPr marL="355600" indent="-355600" eaLnBrk="1" hangingPunct="1">
              <a:spcBef>
                <a:spcPts val="1200"/>
              </a:spcBef>
              <a:buClr>
                <a:srgbClr val="678C94"/>
              </a:buClr>
              <a:buSzPct val="100000"/>
              <a:buFont typeface="Wingdings" pitchFamily="2" charset="2"/>
              <a:buChar char="§"/>
            </a:pPr>
            <a:r>
              <a:rPr lang="uk-UA" altLang="pl-PL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Циклічний і повторюваний характер процесу </a:t>
            </a:r>
          </a:p>
          <a:p>
            <a:pPr marL="355600" indent="-355600" eaLnBrk="1" hangingPunct="1">
              <a:spcBef>
                <a:spcPts val="1200"/>
              </a:spcBef>
              <a:buClr>
                <a:srgbClr val="678C94"/>
              </a:buClr>
              <a:buSzPct val="100000"/>
              <a:buFont typeface="Wingdings" pitchFamily="2" charset="2"/>
              <a:buChar char="§"/>
            </a:pPr>
            <a:r>
              <a:rPr lang="uk-UA" altLang="pl-PL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Врахування місцевої специфіки при розробці основних положень та принципів процесу складання  ПБ</a:t>
            </a:r>
          </a:p>
          <a:p>
            <a:pPr marL="355600" indent="-355600" eaLnBrk="1" hangingPunct="1">
              <a:spcBef>
                <a:spcPts val="1200"/>
              </a:spcBef>
              <a:buClr>
                <a:srgbClr val="678C94"/>
              </a:buClr>
              <a:buSzPct val="100000"/>
              <a:buFont typeface="Wingdings" pitchFamily="2" charset="2"/>
              <a:buChar char="§"/>
            </a:pP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простору для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обговорення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дебатів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 за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участю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мешканців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підтримка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їх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активності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55600" indent="-355600" eaLnBrk="1" hangingPunct="1">
              <a:spcBef>
                <a:spcPts val="1200"/>
              </a:spcBef>
              <a:buClr>
                <a:srgbClr val="678C94"/>
              </a:buClr>
              <a:buSzPct val="100000"/>
              <a:buFont typeface="Wingdings" pitchFamily="2" charset="2"/>
              <a:buChar char="§"/>
            </a:pP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Стратегічне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довгострокове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мислення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 eaLnBrk="1" hangingPunct="1">
              <a:spcBef>
                <a:spcPts val="1200"/>
              </a:spcBef>
              <a:buClr>
                <a:srgbClr val="678C94"/>
              </a:buClr>
              <a:buSzPct val="100000"/>
              <a:buFont typeface="Wingdings" pitchFamily="2" charset="2"/>
              <a:buChar char="§"/>
            </a:pPr>
            <a:endParaRPr lang="uk-UA" altLang="pl-PL" sz="2400" dirty="0">
              <a:solidFill>
                <a:srgbClr val="0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6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556792"/>
            <a:ext cx="8435280" cy="424847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5" name="object 32"/>
          <p:cNvSpPr txBox="1">
            <a:spLocks noGrp="1"/>
          </p:cNvSpPr>
          <p:nvPr>
            <p:ph type="title"/>
          </p:nvPr>
        </p:nvSpPr>
        <p:spPr>
          <a:xfrm>
            <a:off x="0" y="415251"/>
            <a:ext cx="9144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spcBef>
                <a:spcPts val="0"/>
              </a:spcBef>
              <a:defRPr/>
            </a:pPr>
            <a:r>
              <a:rPr lang="uk-UA" sz="2800" dirty="0"/>
              <a:t>Країни, де є міста, в яких застосовується партисипаторне бюджетування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101" y="5517232"/>
            <a:ext cx="4572000" cy="93871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ts val="2163"/>
              </a:lnSpc>
            </a:pPr>
            <a:r>
              <a:rPr lang="uk-UA" dirty="0">
                <a:solidFill>
                  <a:srgbClr val="870038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Сьогодні партисипаторний бюджет використовується </a:t>
            </a:r>
            <a:r>
              <a:rPr lang="uk-UA" dirty="0">
                <a:solidFill>
                  <a:srgbClr val="231F2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більш ніж у 3 тис. міст </a:t>
            </a:r>
            <a:r>
              <a:rPr lang="uk-UA" dirty="0">
                <a:solidFill>
                  <a:srgbClr val="870038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 всіх континентах Землі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ПІДСУМКИ: Переваги громадського бюджету</a:t>
            </a:r>
            <a:endParaRPr lang="ru-RU" sz="280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355600" indent="-355600">
              <a:spcBef>
                <a:spcPts val="1200"/>
              </a:spcBef>
              <a:buSzPct val="100000"/>
            </a:pPr>
            <a:r>
              <a:rPr lang="uk-UA" sz="2400" dirty="0">
                <a:solidFill>
                  <a:srgbClr val="000000"/>
                </a:solidFill>
                <a:ea typeface="Tahoma" pitchFamily="34" charset="0"/>
              </a:rPr>
              <a:t>Участь у прийнятті рішень громадян, що покращує соціальну інтеграцію міської громади.</a:t>
            </a:r>
          </a:p>
          <a:p>
            <a:pPr marL="355600" indent="-355600">
              <a:spcBef>
                <a:spcPts val="1200"/>
              </a:spcBef>
              <a:buSzPct val="100000"/>
            </a:pPr>
            <a:r>
              <a:rPr lang="uk-UA" sz="2400" dirty="0">
                <a:solidFill>
                  <a:srgbClr val="000000"/>
                </a:solidFill>
                <a:ea typeface="Tahoma" pitchFamily="34" charset="0"/>
              </a:rPr>
              <a:t>Новий майданчик для діалогу мешканців і влади.</a:t>
            </a:r>
          </a:p>
          <a:p>
            <a:pPr marL="355600" indent="-355600">
              <a:spcBef>
                <a:spcPts val="1200"/>
              </a:spcBef>
              <a:buSzPct val="100000"/>
            </a:pPr>
            <a:r>
              <a:rPr lang="uk-UA" sz="2400" dirty="0">
                <a:solidFill>
                  <a:srgbClr val="000000"/>
                </a:solidFill>
                <a:ea typeface="Tahoma" pitchFamily="34" charset="0"/>
              </a:rPr>
              <a:t>Досвід проектної роботи.</a:t>
            </a:r>
          </a:p>
          <a:p>
            <a:pPr marL="355600" indent="-355600">
              <a:spcBef>
                <a:spcPts val="1200"/>
              </a:spcBef>
              <a:buSzPct val="100000"/>
            </a:pPr>
            <a:r>
              <a:rPr lang="uk-UA" sz="2400" dirty="0">
                <a:solidFill>
                  <a:srgbClr val="000000"/>
                </a:solidFill>
                <a:ea typeface="Tahoma" pitchFamily="34" charset="0"/>
              </a:rPr>
              <a:t>Вирішення проблем, «до яких не доходять руки». Учасницьке бюджетування порушує проблеми, які можуть вважатися другорядними або відкладатися з року в рік.</a:t>
            </a:r>
          </a:p>
          <a:p>
            <a:pPr marL="355600" indent="-355600">
              <a:spcBef>
                <a:spcPts val="1200"/>
              </a:spcBef>
              <a:buSzPct val="100000"/>
            </a:pPr>
            <a:r>
              <a:rPr lang="uk-UA" sz="2400" b="1" dirty="0">
                <a:solidFill>
                  <a:srgbClr val="870038"/>
                </a:solidFill>
                <a:ea typeface="Tahoma" pitchFamily="34" charset="0"/>
              </a:rPr>
              <a:t>Нові ідеї і нові люди</a:t>
            </a:r>
            <a:r>
              <a:rPr lang="uk-UA" sz="2400" dirty="0">
                <a:solidFill>
                  <a:srgbClr val="000000"/>
                </a:solidFill>
                <a:ea typeface="Tahoma" pitchFamily="34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9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dirty="0"/>
              <a:t>ТЕНДЕНЦІЇ І НАСЛІДКИ </a:t>
            </a:r>
            <a:r>
              <a:rPr lang="uk-UA" sz="3100" dirty="0"/>
              <a:t>впровадження ПБ</a:t>
            </a:r>
            <a:endParaRPr lang="ru-RU" sz="31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786058"/>
            <a:ext cx="871540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3500438"/>
            <a:ext cx="8786842" cy="335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uk-UA" sz="2600" b="1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uk-UA" sz="2600" b="1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4282" y="1375062"/>
            <a:ext cx="8786842" cy="45365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solidFill>
                  <a:srgbClr val="0070C0"/>
                </a:solidFill>
                <a:ea typeface="Tahoma" pitchFamily="34" charset="0"/>
              </a:rPr>
              <a:t>Зростання кількості територіальних громад, що використовують ПБ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solidFill>
                  <a:srgbClr val="0070C0"/>
                </a:solidFill>
                <a:ea typeface="Tahoma" pitchFamily="34" charset="0"/>
              </a:rPr>
              <a:t>Зростання масштабів ПБ </a:t>
            </a:r>
            <a:r>
              <a:rPr lang="uk-UA" sz="1900" dirty="0">
                <a:solidFill>
                  <a:schemeClr val="tx1"/>
                </a:solidFill>
                <a:ea typeface="Tahoma" pitchFamily="34" charset="0"/>
              </a:rPr>
              <a:t>(виділення коштів у місцевих бюджетах)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dirty="0">
                <a:solidFill>
                  <a:srgbClr val="0070C0"/>
                </a:solidFill>
                <a:ea typeface="Tahoma" pitchFamily="34" charset="0"/>
              </a:rPr>
              <a:t>Налаштування</a:t>
            </a:r>
            <a:r>
              <a:rPr lang="uk-UA" sz="1900" dirty="0">
                <a:solidFill>
                  <a:schemeClr val="accent6">
                    <a:lumMod val="75000"/>
                  </a:schemeClr>
                </a:solidFill>
                <a:ea typeface="Tahoma" pitchFamily="34" charset="0"/>
              </a:rPr>
              <a:t> </a:t>
            </a:r>
            <a:r>
              <a:rPr lang="uk-UA" sz="1900" dirty="0">
                <a:solidFill>
                  <a:srgbClr val="0070C0"/>
                </a:solidFill>
                <a:ea typeface="Tahoma" pitchFamily="34" charset="0"/>
              </a:rPr>
              <a:t>діалогу </a:t>
            </a:r>
            <a:r>
              <a:rPr lang="uk-UA" sz="1900" dirty="0">
                <a:ea typeface="Tahoma" pitchFamily="34" charset="0"/>
              </a:rPr>
              <a:t>між громадськістю та посадовцями як інструмент демократії для вирішення конфліктів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uk-UA" sz="1900" dirty="0">
                <a:solidFill>
                  <a:srgbClr val="0070C0"/>
                </a:solidFill>
                <a:ea typeface="Tahoma" pitchFamily="34" charset="0"/>
              </a:rPr>
              <a:t>Створення </a:t>
            </a:r>
            <a:r>
              <a:rPr lang="uk-UA" sz="1900" dirty="0">
                <a:ea typeface="Tahoma" pitchFamily="34" charset="0"/>
              </a:rPr>
              <a:t>ефективного і зрозумілого  механізму взаємодії влади та громадян в бюджетному процесі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uk-UA" sz="1900" dirty="0">
                <a:solidFill>
                  <a:srgbClr val="0070C0"/>
                </a:solidFill>
                <a:ea typeface="Tahoma" pitchFamily="34" charset="0"/>
              </a:rPr>
              <a:t>Залучення </a:t>
            </a:r>
            <a:r>
              <a:rPr lang="uk-UA" sz="1900" dirty="0">
                <a:ea typeface="Tahoma" pitchFamily="34" charset="0"/>
              </a:rPr>
              <a:t>населення до процесу прийняття рішень на місцевому рівні (кількості осіб, що подають проекти і голосують)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uk-UA" sz="1900" dirty="0">
                <a:ea typeface="Tahoma" pitchFamily="34" charset="0"/>
              </a:rPr>
              <a:t>Зростання </a:t>
            </a:r>
            <a:r>
              <a:rPr lang="uk-UA" sz="1900" dirty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</a:rPr>
              <a:t>вимог </a:t>
            </a:r>
            <a:r>
              <a:rPr lang="uk-UA" sz="1900" dirty="0">
                <a:ea typeface="Tahoma" pitchFamily="34" charset="0"/>
              </a:rPr>
              <a:t>до проектів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uk-UA" sz="1900" dirty="0">
                <a:solidFill>
                  <a:srgbClr val="0070C0"/>
                </a:solidFill>
                <a:ea typeface="Tahoma" pitchFamily="34" charset="0"/>
              </a:rPr>
              <a:t>Формування </a:t>
            </a:r>
            <a:r>
              <a:rPr lang="uk-UA" sz="1900" dirty="0">
                <a:ea typeface="Tahoma" pitchFamily="34" charset="0"/>
              </a:rPr>
              <a:t>довіри громадян до місцевої влади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uk-UA" sz="1900" dirty="0">
                <a:solidFill>
                  <a:srgbClr val="0070C0"/>
                </a:solidFill>
                <a:ea typeface="Tahoma" pitchFamily="34" charset="0"/>
              </a:rPr>
              <a:t>Підвищення </a:t>
            </a:r>
            <a:r>
              <a:rPr lang="uk-UA" sz="1900" dirty="0">
                <a:ea typeface="Tahoma" pitchFamily="34" charset="0"/>
              </a:rPr>
              <a:t>рівня прозорості процесу прийняття рішень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uk-UA" sz="1900" dirty="0">
                <a:solidFill>
                  <a:srgbClr val="0070C0"/>
                </a:solidFill>
                <a:ea typeface="Tahoma" pitchFamily="34" charset="0"/>
              </a:rPr>
              <a:t>Вирішення </a:t>
            </a:r>
            <a:r>
              <a:rPr lang="uk-UA" sz="1900" dirty="0">
                <a:ea typeface="Tahoma" pitchFamily="34" charset="0"/>
              </a:rPr>
              <a:t>проблем, які найбільше хвилюють жителів міста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uk-UA" altLang="pl-PL" sz="1900" dirty="0">
                <a:solidFill>
                  <a:srgbClr val="000000"/>
                </a:solidFill>
              </a:rPr>
              <a:t>Сприяння </a:t>
            </a:r>
            <a:r>
              <a:rPr lang="uk-UA" altLang="pl-PL" sz="1900" dirty="0">
                <a:solidFill>
                  <a:srgbClr val="0070C0"/>
                </a:solidFill>
                <a:ea typeface="Tahoma" pitchFamily="34" charset="0"/>
              </a:rPr>
              <a:t>децентралізації влади </a:t>
            </a:r>
            <a:r>
              <a:rPr lang="uk-UA" altLang="pl-PL" sz="1900" dirty="0">
                <a:ea typeface="Tahoma" pitchFamily="34" charset="0"/>
              </a:rPr>
              <a:t>та</a:t>
            </a:r>
            <a:r>
              <a:rPr lang="uk-UA" altLang="pl-PL" sz="1900" dirty="0">
                <a:solidFill>
                  <a:srgbClr val="0070C0"/>
                </a:solidFill>
                <a:ea typeface="Tahoma" pitchFamily="34" charset="0"/>
              </a:rPr>
              <a:t> розвитку громадянського суспільства</a:t>
            </a:r>
            <a:endParaRPr lang="pl-PL" altLang="pl-PL" sz="1900" dirty="0">
              <a:solidFill>
                <a:srgbClr val="0070C0"/>
              </a:solidFill>
              <a:ea typeface="Tahoma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Ø"/>
              <a:defRPr/>
            </a:pP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44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95" y="484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Raleway"/>
                <a:ea typeface="Raleway"/>
                <a:cs typeface="Raleway"/>
                <a:sym typeface="Raleway"/>
              </a:rPr>
              <a:t>Як </a:t>
            </a:r>
            <a:r>
              <a:rPr lang="ru-RU" dirty="0" err="1">
                <a:latin typeface="Raleway"/>
                <a:ea typeface="Raleway"/>
                <a:cs typeface="Raleway"/>
                <a:sym typeface="Raleway"/>
              </a:rPr>
              <a:t>розкрити</a:t>
            </a:r>
            <a:r>
              <a:rPr lang="ru-RU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потенціал</a:t>
            </a:r>
            <a:r>
              <a:rPr lang="ru-RU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участі</a:t>
            </a:r>
            <a:r>
              <a:rPr lang="ru-RU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dirty="0" err="1">
                <a:latin typeface="Raleway"/>
                <a:ea typeface="Raleway"/>
                <a:cs typeface="Raleway"/>
                <a:sym typeface="Raleway"/>
              </a:rPr>
              <a:t>мешканців</a:t>
            </a:r>
            <a:r>
              <a:rPr lang="ru-RU" dirty="0">
                <a:latin typeface="Raleway"/>
                <a:ea typeface="Raleway"/>
                <a:cs typeface="Raleway"/>
                <a:sym typeface="Raleway"/>
              </a:rPr>
              <a:t> у </a:t>
            </a:r>
            <a:r>
              <a:rPr lang="ru-RU" dirty="0" err="1">
                <a:latin typeface="Raleway"/>
                <a:ea typeface="Raleway"/>
                <a:cs typeface="Raleway"/>
                <a:sym typeface="Raleway"/>
              </a:rPr>
              <a:t>житті</a:t>
            </a:r>
            <a:r>
              <a:rPr lang="ru-RU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dirty="0" err="1">
                <a:latin typeface="Raleway"/>
                <a:ea typeface="Raleway"/>
                <a:cs typeface="Raleway"/>
                <a:sym typeface="Raleway"/>
              </a:rPr>
              <a:t>міста</a:t>
            </a:r>
            <a:r>
              <a:rPr lang="ru-RU" dirty="0">
                <a:latin typeface="Raleway"/>
                <a:ea typeface="Raleway"/>
                <a:cs typeface="Raleway"/>
                <a:sym typeface="Raleway"/>
              </a:rPr>
              <a:t> та </a:t>
            </a:r>
            <a:r>
              <a:rPr lang="ru-RU" dirty="0" err="1">
                <a:latin typeface="Raleway"/>
                <a:ea typeface="Raleway"/>
                <a:cs typeface="Raleway"/>
                <a:sym typeface="Raleway"/>
              </a:rPr>
              <a:t>підтримувати</a:t>
            </a:r>
            <a:r>
              <a:rPr lang="ru-RU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dirty="0" err="1">
                <a:latin typeface="Raleway"/>
                <a:ea typeface="Raleway"/>
                <a:cs typeface="Raleway"/>
                <a:sym typeface="Raleway"/>
              </a:rPr>
              <a:t>їх</a:t>
            </a:r>
            <a:r>
              <a:rPr lang="ru-RU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dirty="0" err="1">
                <a:latin typeface="Raleway"/>
                <a:ea typeface="Raleway"/>
                <a:cs typeface="Raleway"/>
                <a:sym typeface="Raleway"/>
              </a:rPr>
              <a:t>активність</a:t>
            </a:r>
            <a:r>
              <a:rPr lang="ru-RU" dirty="0">
                <a:latin typeface="Raleway"/>
                <a:ea typeface="Raleway"/>
                <a:cs typeface="Raleway"/>
                <a:sym typeface="Raleway"/>
              </a:rPr>
              <a:t> ?</a:t>
            </a:r>
            <a:br>
              <a:rPr lang="ru-RU" dirty="0">
                <a:latin typeface="Raleway"/>
                <a:ea typeface="Raleway"/>
                <a:cs typeface="Raleway"/>
                <a:sym typeface="Raleway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Google Shape;139;p20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59632" y="1484784"/>
            <a:ext cx="6984776" cy="4565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6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МОДЕЛІ ПБ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Місце для вмісту 4" descr="D:\ПАУСІ\Новая папка (2)\Журнал _Муниципальная экономика и управление_ - Партисипативный бюджет_ разнообразие форм и моделей_files\img_3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0" y="1461269"/>
            <a:ext cx="8172400" cy="506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chart.apis.google.com/chart?cht=qr&amp;chs=230x230&amp;chld=L&amp;choe=UTF-8&amp;chl=http%3A%2F%2Fhttp%3A%2F%2Fmunicipal.uapa.ru%2Fru%2Fissue%2F2013%2F02%2F01%2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41168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4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uk-UA" dirty="0"/>
              <a:t>Моделі ПБ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37222"/>
              </p:ext>
            </p:extLst>
          </p:nvPr>
        </p:nvGraphicFramePr>
        <p:xfrm>
          <a:off x="71500" y="754883"/>
          <a:ext cx="9001000" cy="542754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3812589202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2745284219"/>
                    </a:ext>
                  </a:extLst>
                </a:gridCol>
              </a:tblGrid>
              <a:tr h="75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ПБ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 прийняття рішення</a:t>
                      </a:r>
                      <a:endParaRPr lang="uk-UA" sz="1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Хто встановлює правила гри?</a:t>
                      </a:r>
                      <a:endParaRPr lang="uk-UA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555454"/>
                  </a:ext>
                </a:extLst>
              </a:tr>
              <a:tr h="2267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Участь</a:t>
                      </a:r>
                      <a:endParaRPr lang="uk-UA" sz="1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Яким чином обираються учасники?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 типи механізмів участі використовуються (публічні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зустрічі, фокус групи, моделювання, консультативні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комітети, опитування і ін.)?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 громадяни беруть участь (пряма чи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опосередкована участь)?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 організовуються зустрічі (територіальна або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тематична логіка, місто, район, або рівень кварталу?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9036327"/>
                  </a:ext>
                </a:extLst>
              </a:tr>
              <a:tr h="101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Обговорювання</a:t>
                      </a:r>
                      <a:endParaRPr lang="uk-UA" sz="1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 буде обговорюватись? (інвестиції чи надання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послуг, проекти чи загальні питання?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 учасники спілкуються (взаємодіють) і приймають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рішення?</a:t>
                      </a:r>
                      <a:endParaRPr lang="uk-UA" sz="1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927969"/>
                  </a:ext>
                </a:extLst>
              </a:tr>
              <a:tr h="49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Надання повноважень</a:t>
                      </a:r>
                      <a:endParaRPr lang="uk-UA" sz="1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Яку роль відіграє громадянське суспільство?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 рішення учасників зобов’язують до чогось владу?</a:t>
                      </a:r>
                      <a:endParaRPr lang="uk-UA" sz="1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2802020"/>
                  </a:ext>
                </a:extLst>
              </a:tr>
              <a:tr h="499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і моніторинг</a:t>
                      </a:r>
                      <a:endParaRPr lang="uk-UA" sz="1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Хто контролює реалізацію ПБ?</a:t>
                      </a:r>
                      <a:endParaRPr lang="uk-UA" sz="1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3184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13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uk-UA" sz="2800" dirty="0"/>
              <a:t>Визначення бюджету участі в Україні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766233"/>
              </p:ext>
            </p:extLst>
          </p:nvPr>
        </p:nvGraphicFramePr>
        <p:xfrm>
          <a:off x="0" y="836712"/>
          <a:ext cx="9036496" cy="601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9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0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56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Процес взаємодії ОМС з громадськістю, 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направлений на включення жителів, які постійно проживають у межах міста, </a:t>
                      </a:r>
                      <a:r>
                        <a:rPr lang="uk-UA" sz="18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прийняття рішень 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щодо розподілу, визначеної міською радою частини міського бюджету, залучення їх до участі у бюджетному процесі та надання можливості для вільного доступу до інформації, а також забезпечення відкритості та прозорості міської ради та її виконавчих органів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Процес взаємодії міської ради та її виконавчого органу з громадськістю, направлений на залучення жителів міста </a:t>
                      </a:r>
                      <a:r>
                        <a:rPr lang="uk-UA" sz="18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участі у бюджетному процесі шляхом прийняття рішень щодо розподілу частини міського бюджету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визначеної міською радою, шляхом подання відповідних ініціативних проектів розвитку, спрямованих на вирішення пріоритетних проблем міста та його жителів, та проведення відкритого громадського голосування за такі проекти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Частина бюджету міста</a:t>
                      </a: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з якої здійснюються видатки, визначені безпосередньо членами територіальної громади міста, відповідно до Положення та за відповідною процедурою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2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Баранівська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ОТГ, Білгород-Дністровський, Дніпро, Жовті Води, Івано- Франківськ, Канів, Київ, Нікополь, Покров, Полтава, Суми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Бахмут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Великосеверинівська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ОТГ, </a:t>
                      </a:r>
                      <a:r>
                        <a:rPr lang="uk-UA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Вугледар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Новопсковська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ОТГ, Охтирка, Первомайськ, Славутич, Хмельницький, Хмільник, Чортків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Біла Церква, </a:t>
                      </a:r>
                      <a:r>
                        <a:rPr lang="uk-UA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Білозірська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ОТГ, Бровари, Броди, Житомир, </a:t>
                      </a:r>
                      <a:r>
                        <a:rPr lang="uk-UA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Жовква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Каховка, Кременчук, Первомайський, Тернопіль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5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ПБ в Україні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Google Shape;100;p15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124744"/>
            <a:ext cx="8229600" cy="460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95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Влада </a:t>
            </a:r>
            <a:r>
              <a:rPr lang="ru-RU" sz="2700" dirty="0" err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гарантує</a:t>
            </a:r>
            <a:r>
              <a:rPr lang="ru-RU" sz="27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700" dirty="0" err="1">
                <a:latin typeface="Raleway"/>
                <a:ea typeface="Raleway"/>
                <a:cs typeface="Raleway"/>
                <a:sym typeface="Raleway"/>
              </a:rPr>
              <a:t>гроші</a:t>
            </a:r>
            <a:r>
              <a:rPr lang="ru-RU" sz="2700" dirty="0">
                <a:latin typeface="Raleway"/>
                <a:ea typeface="Raleway"/>
                <a:cs typeface="Raleway"/>
                <a:sym typeface="Raleway"/>
              </a:rPr>
              <a:t> на </a:t>
            </a:r>
            <a:r>
              <a:rPr lang="ru-RU" sz="2700" dirty="0" err="1">
                <a:latin typeface="Raleway"/>
                <a:ea typeface="Raleway"/>
                <a:cs typeface="Raleway"/>
                <a:sym typeface="Raleway"/>
              </a:rPr>
              <a:t>реалізацію</a:t>
            </a:r>
            <a:r>
              <a:rPr lang="ru-RU" sz="27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700" dirty="0" err="1">
                <a:latin typeface="Raleway"/>
                <a:ea typeface="Raleway"/>
                <a:cs typeface="Raleway"/>
                <a:sym typeface="Raleway"/>
              </a:rPr>
              <a:t>проектів</a:t>
            </a:r>
            <a:r>
              <a:rPr lang="ru-RU" sz="2700" dirty="0">
                <a:latin typeface="Raleway"/>
                <a:ea typeface="Raleway"/>
                <a:cs typeface="Raleway"/>
                <a:sym typeface="Raleway"/>
              </a:rPr>
              <a:t> та </a:t>
            </a:r>
            <a:r>
              <a:rPr lang="ru-RU" sz="2700" dirty="0" err="1">
                <a:latin typeface="Raleway"/>
                <a:ea typeface="Raleway"/>
                <a:cs typeface="Raleway"/>
                <a:sym typeface="Raleway"/>
              </a:rPr>
              <a:t>залучення</a:t>
            </a:r>
            <a:r>
              <a:rPr lang="ru-RU" sz="2700" dirty="0">
                <a:latin typeface="Raleway"/>
                <a:ea typeface="Raleway"/>
                <a:cs typeface="Raleway"/>
                <a:sym typeface="Raleway"/>
              </a:rPr>
              <a:t>, А </a:t>
            </a:r>
            <a:r>
              <a:rPr lang="ru-RU" sz="2700" dirty="0" err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мешканці</a:t>
            </a:r>
            <a:r>
              <a:rPr lang="ru-RU" sz="2700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гарантують</a:t>
            </a:r>
            <a:r>
              <a:rPr lang="ru-RU" sz="27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700" dirty="0" err="1">
                <a:latin typeface="Raleway"/>
                <a:ea typeface="Raleway"/>
                <a:cs typeface="Raleway"/>
                <a:sym typeface="Raleway"/>
              </a:rPr>
              <a:t>ідеї</a:t>
            </a:r>
            <a:r>
              <a:rPr lang="ru-RU" sz="2700" dirty="0">
                <a:latin typeface="Raleway"/>
                <a:ea typeface="Raleway"/>
                <a:cs typeface="Raleway"/>
                <a:sym typeface="Raleway"/>
              </a:rPr>
              <a:t> та участь у </a:t>
            </a:r>
            <a:r>
              <a:rPr lang="ru-RU" sz="2700" dirty="0" err="1">
                <a:latin typeface="Raleway"/>
                <a:ea typeface="Raleway"/>
                <a:cs typeface="Raleway"/>
                <a:sym typeface="Raleway"/>
              </a:rPr>
              <a:t>їх</a:t>
            </a:r>
            <a:r>
              <a:rPr lang="ru-RU" sz="27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2700" dirty="0" err="1">
                <a:latin typeface="Raleway"/>
                <a:ea typeface="Raleway"/>
                <a:cs typeface="Raleway"/>
                <a:sym typeface="Raleway"/>
              </a:rPr>
              <a:t>реалізації</a:t>
            </a:r>
            <a:r>
              <a:rPr lang="ru-RU" sz="27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dirty="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-RU" dirty="0">
                <a:latin typeface="Raleway"/>
                <a:ea typeface="Raleway"/>
                <a:cs typeface="Raleway"/>
                <a:sym typeface="Raleway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B619-E758-4A27-ACBF-A5AD662677B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Google Shape;93;p14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68" y="1412776"/>
            <a:ext cx="820891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683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іальне оформлення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3107</Words>
  <Application>Microsoft Office PowerPoint</Application>
  <PresentationFormat>Экран (4:3)</PresentationFormat>
  <Paragraphs>481</Paragraphs>
  <Slides>43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Спеціальне оформлення</vt:lpstr>
      <vt:lpstr>Презентация PowerPoint</vt:lpstr>
      <vt:lpstr>Партисипаторний бюджет =</vt:lpstr>
      <vt:lpstr>Презентация PowerPoint</vt:lpstr>
      <vt:lpstr>Країни, де є міста, в яких застосовується партисипаторне бюджетування </vt:lpstr>
      <vt:lpstr>МОДЕЛІ ПБ</vt:lpstr>
      <vt:lpstr>Моделі ПБ</vt:lpstr>
      <vt:lpstr>Визначення бюджету участі в Україні</vt:lpstr>
      <vt:lpstr>ПБ в Україні</vt:lpstr>
      <vt:lpstr>Влада гарантує гроші на реалізацію проектів та залучення, А мешканці гарантують ідеї та участь у їх реалізації  </vt:lpstr>
      <vt:lpstr>Результати: що свідчить про стабільність розвитку партиципації?</vt:lpstr>
      <vt:lpstr>Принципи доброго ПБ (І)</vt:lpstr>
      <vt:lpstr>Принципи доброго ПБ (ІІ)</vt:lpstr>
      <vt:lpstr>Складові процесу розробки партисипаторного бюджету,  тобто, цикл ПБ </vt:lpstr>
      <vt:lpstr>Підготовчий етап</vt:lpstr>
      <vt:lpstr>Підготовчий етап</vt:lpstr>
      <vt:lpstr>Підготовчий етап: виклики</vt:lpstr>
      <vt:lpstr>Підготовчий етап: виклики</vt:lpstr>
      <vt:lpstr>Підготовчий етап: виклики</vt:lpstr>
      <vt:lpstr>Нормативне забезпечення процесу ПБ</vt:lpstr>
      <vt:lpstr>Освітньо-інформаційна  кампанія</vt:lpstr>
      <vt:lpstr>Освітньо-інформаційна  кампанія</vt:lpstr>
      <vt:lpstr>Етап подання проектів</vt:lpstr>
      <vt:lpstr>Етап подання проектів</vt:lpstr>
      <vt:lpstr>Етап подання проектів</vt:lpstr>
      <vt:lpstr>Етап подання проектів</vt:lpstr>
      <vt:lpstr>Голосування - вибір  проектів до реалізації</vt:lpstr>
      <vt:lpstr>Голосування - вибір  проектів до реалізації</vt:lpstr>
      <vt:lpstr>Результати голосування по ПБ у м.Чернігів (5-19 жовтня 2015 р.)</vt:lpstr>
      <vt:lpstr>Моніторинг і оцінювання</vt:lpstr>
      <vt:lpstr>М. КИЇВ</vt:lpstr>
      <vt:lpstr>Київ: проекти – переможці за категоріями</vt:lpstr>
      <vt:lpstr>Всеукраїнський громадський бюджет</vt:lpstr>
      <vt:lpstr>Відповідно до ст. 22 Закону «Про засади державної регіональної політики» та ст.24-1 Бюджетного кодексу України : </vt:lpstr>
      <vt:lpstr>ВИМОГИ</vt:lpstr>
      <vt:lpstr>Таким чином ОДА і КМДА:</vt:lpstr>
      <vt:lpstr>ПРАКТИЧНЕ ЗАВДАННЯ</vt:lpstr>
      <vt:lpstr>З чого складається ПБ:</vt:lpstr>
      <vt:lpstr>Голосування - вибір  проектів до реалізації</vt:lpstr>
      <vt:lpstr>ПІДСУМКИ: КЛЮЧОВІ Принципи ПБ</vt:lpstr>
      <vt:lpstr>ПІДСУМКИ: Переваги громадського бюджету</vt:lpstr>
      <vt:lpstr> ТЕНДЕНЦІЇ І НАСЛІДКИ впровадження ПБ</vt:lpstr>
      <vt:lpstr>Як розкрити потенціал участі мешканців у житті міста та підтримувати їх активність ?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 Mazurenko MLED UA</dc:creator>
  <cp:lastModifiedBy>Владелец</cp:lastModifiedBy>
  <cp:revision>127</cp:revision>
  <cp:lastPrinted>2017-07-14T15:30:14Z</cp:lastPrinted>
  <dcterms:created xsi:type="dcterms:W3CDTF">2015-09-24T10:53:48Z</dcterms:created>
  <dcterms:modified xsi:type="dcterms:W3CDTF">2022-01-25T16:32:09Z</dcterms:modified>
</cp:coreProperties>
</file>