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7" r:id="rId3"/>
    <p:sldMasterId id="2147483705" r:id="rId4"/>
    <p:sldMasterId id="2147483723" r:id="rId5"/>
    <p:sldMasterId id="2147483741" r:id="rId6"/>
    <p:sldMasterId id="2147483759" r:id="rId7"/>
    <p:sldMasterId id="2147483777" r:id="rId8"/>
    <p:sldMasterId id="2147483795" r:id="rId9"/>
  </p:sldMasterIdLst>
  <p:sldIdLst>
    <p:sldId id="256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71" r:id="rId20"/>
    <p:sldId id="272" r:id="rId21"/>
    <p:sldId id="279" r:id="rId22"/>
    <p:sldId id="280" r:id="rId23"/>
    <p:sldId id="281" r:id="rId24"/>
    <p:sldId id="282" r:id="rId25"/>
    <p:sldId id="273" r:id="rId26"/>
    <p:sldId id="274" r:id="rId27"/>
    <p:sldId id="275" r:id="rId28"/>
    <p:sldId id="283" r:id="rId29"/>
    <p:sldId id="277" r:id="rId30"/>
    <p:sldId id="261" r:id="rId31"/>
    <p:sldId id="260" r:id="rId32"/>
    <p:sldId id="259" r:id="rId33"/>
    <p:sldId id="278" r:id="rId34"/>
    <p:sldId id="276" r:id="rId35"/>
    <p:sldId id="258" r:id="rId36"/>
    <p:sldId id="257" r:id="rId37"/>
    <p:sldId id="285" r:id="rId38"/>
    <p:sldId id="28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834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5919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99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533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924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5528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424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5536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4845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116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145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702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176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596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955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208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053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328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63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528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816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9867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14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2806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293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40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14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937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7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289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401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2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3157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3455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2881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5497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0015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724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03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04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519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2490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121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8062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610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407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074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1534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6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869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210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533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51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38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1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1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32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842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1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44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910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24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86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0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3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4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65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805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005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650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39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89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03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93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50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00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12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471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77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25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86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917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48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51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18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04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17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36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9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713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06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0535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662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77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1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52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22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74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10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38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551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9933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0361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28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07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50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588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190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58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04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773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249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3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87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705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444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6410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267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185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8469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129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841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6234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8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100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08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697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641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768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830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6063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281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989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4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 defTabSz="914400"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275CDBC8-8454-4B87-AD77-8E2F89490005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9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 defTabSz="914400"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275CDBC8-8454-4B87-AD77-8E2F89490005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 defTabSz="914400"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275CDBC8-8454-4B87-AD77-8E2F89490005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7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 defTabSz="914400"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275CDBC8-8454-4B87-AD77-8E2F89490005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4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 defTabSz="914400"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275CDBC8-8454-4B87-AD77-8E2F89490005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6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 defTabSz="914400"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275CDBC8-8454-4B87-AD77-8E2F89490005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3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 defTabSz="914400"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275CDBC8-8454-4B87-AD77-8E2F89490005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5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3CEBE4D-C348-49CA-9F98-6588CD70C80D}" type="datetimeFigureOut">
              <a:rPr lang="ru-RU" smtClean="0">
                <a:solidFill>
                  <a:prstClr val="black"/>
                </a:solidFill>
              </a:rPr>
              <a:pPr defTabSz="914400"/>
              <a:t>15.09.2025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275CDBC8-8454-4B87-AD77-8E2F89490005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6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200" y="279401"/>
            <a:ext cx="11303000" cy="736599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3.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Психофізичний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</a:t>
            </a:r>
            <a:r>
              <a:rPr lang="ru-RU" sz="24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200" y="1219200"/>
            <a:ext cx="11303000" cy="5219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сенсорного,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емоційно-вольового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Затримка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мовленнєвого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Вторинні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виникають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внаслідок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втрати слуху. 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Взаємозв’язок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слуху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0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0501"/>
            <a:ext cx="10706725" cy="9017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</a:t>
            </a:r>
            <a:r>
              <a:rPr lang="ru-RU" sz="3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психічного</a:t>
            </a: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08100"/>
            <a:ext cx="10706726" cy="5219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</a:t>
            </a:r>
            <a:r>
              <a:rPr lang="uk-UA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еннєві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процеси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невідповідність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наочно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-образного та словесно-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переважанням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Соціальна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взаємодія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самосвідомості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особистісних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Емоційна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сфера: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спостерігатися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спрощення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вразливість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агресивність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апатія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мотиваційної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сфери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Затримка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мотиваційного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зосередженість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побутових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аспектах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узагальнення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34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06400"/>
            <a:ext cx="9601196" cy="60960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lang="ru-RU" sz="2400" b="1" kern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1" kern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слуху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44600"/>
            <a:ext cx="9601196" cy="46312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ступінь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--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гірше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гірше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говорить;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час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--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виникло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важким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розлад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розпочинаються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заходи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нормального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кращі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слабочуючої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міцна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повноцінна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активна, буде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володіти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розвиненим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ослаблена,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пасивна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неповноцінна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сформованість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міжособистісних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13464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36601"/>
            <a:ext cx="9601196" cy="762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Основні 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аспекти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теорії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Л.С. 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Виготського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01800"/>
            <a:ext cx="9601196" cy="41740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Первинний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дефект: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безпосереднє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ураження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слухового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аналізатора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спричинене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біологічними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причинами (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аномалії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інфекційні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захворювання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вагітності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Вторинні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відхилення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виникають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наслідок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первинного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дефекту в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Вони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включати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Ускладнення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мовленням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розвитком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лексичного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запасу,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артикуляцією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прямо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пов'язано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недостатнім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слуховим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сприйняттям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Когнітивні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Порушення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обмежений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доступ до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мовної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встановленні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контактів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розлади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виникати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ізоляцію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3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1200"/>
            <a:ext cx="9601196" cy="673101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Основні </a:t>
            </a:r>
            <a:r>
              <a:rPr lang="ru-RU" sz="28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аспекти</a:t>
            </a:r>
            <a:r>
              <a:rPr lang="ru-RU" sz="28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теорії</a:t>
            </a:r>
            <a:r>
              <a:rPr lang="ru-RU" sz="28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Л.С. </a:t>
            </a:r>
            <a:r>
              <a:rPr lang="ru-RU" sz="28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Виготського</a:t>
            </a:r>
            <a:r>
              <a:rPr lang="ru-RU" sz="28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62100"/>
            <a:ext cx="9601196" cy="4597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факторів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Біологічні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прояви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складній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взаємодії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впливають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на одного.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Теорія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компенсації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Виготський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наголошував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компенсації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порушеної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рахунок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опори на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означає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корекційна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робота повинна бути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посилення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певних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функцій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повністю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замістити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зорової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губах).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36600"/>
            <a:ext cx="9601196" cy="749301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Обмеження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сенсорного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досвіду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слухова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депривація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25600"/>
            <a:ext cx="9601196" cy="44577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При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зниженні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дитячому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тривала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сенсорно-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перцептивна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депривація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грубих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аналізуючої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міжнейрональних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зв’язків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первинних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рецепторних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полях,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нейрональних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зв’язків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вторинними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третинними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корковими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зонами.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ервинний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дефект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слухової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неодмінно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призведе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вторинних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інтелекту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цілому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83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7700"/>
            <a:ext cx="9740898" cy="787401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Психічний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розвиток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дітей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з ПС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549400"/>
            <a:ext cx="9740899" cy="4470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Становлення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новоутворень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проходить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простежуються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новоутворень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словникового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запасу,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слухового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фонематичного слуху,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наочно-дієвого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наочно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-образного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триваліший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80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3101"/>
            <a:ext cx="9855198" cy="2540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079500"/>
            <a:ext cx="9855199" cy="500380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порушеннями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слуху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менш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адаптовані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суспільстві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однолітки;</a:t>
            </a:r>
          </a:p>
          <a:p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відзначаються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труднощі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уявлень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нечіткість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розпливчастість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еталонних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уявлень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закріплених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слові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головним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провідним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пізнанні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оволодінні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прушенням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слуху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зоровий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аналізатор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внаслідок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розладів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акустичного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спектру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нормального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навколишнім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середовищем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значно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ускладнюється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засвоєння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досвіду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Порушення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слуху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затримують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темп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дитини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сприяють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формуванню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емоційних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особистісних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відхилень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313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7700"/>
            <a:ext cx="9601196" cy="850901"/>
          </a:xfrm>
        </p:spPr>
        <p:txBody>
          <a:bodyPr>
            <a:noAutofit/>
          </a:bodyPr>
          <a:lstStyle/>
          <a:p>
            <a:pPr indent="9017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емоційно-вольової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</a:t>
            </a:r>
            <a:r>
              <a:rPr lang="ru-RU" sz="2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98601"/>
            <a:ext cx="9601195" cy="4377267"/>
          </a:xfrm>
        </p:spPr>
        <p:txBody>
          <a:bodyPr/>
          <a:lstStyle/>
          <a:p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соціальна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глуха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відіграє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важливу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роль у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виникненні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рис </a:t>
            </a: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особистості</a:t>
            </a:r>
            <a:endParaRPr lang="ru-RU" dirty="0" smtClean="0">
              <a:solidFill>
                <a:srgbClr val="373D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словесного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спілкування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частково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ізолює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глухого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оточуючих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</a:p>
          <a:p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глухим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дітям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недоступне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сприйняття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виразної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сторони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мовлення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музики</a:t>
            </a:r>
            <a:endParaRPr lang="ru-RU" dirty="0" smtClean="0">
              <a:solidFill>
                <a:srgbClr val="373D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пізнє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художньою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літературою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збіднює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переживань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21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9600"/>
            <a:ext cx="9601196" cy="825501"/>
          </a:xfrm>
        </p:spPr>
        <p:txBody>
          <a:bodyPr>
            <a:normAutofit fontScale="90000"/>
          </a:bodyPr>
          <a:lstStyle/>
          <a:p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емоційно-вольової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</a:t>
            </a:r>
            <a:r>
              <a:rPr lang="ru-RU" sz="2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300" y="1435101"/>
            <a:ext cx="10210800" cy="4440767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Сприятливо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особистісну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емоційну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сферу глухих </a:t>
            </a: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виражені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міміки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виразних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жестової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Значний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емоційно-вольової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сфери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особистості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глухих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міжособистісних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сімейного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виховання</a:t>
            </a:r>
            <a:endParaRPr lang="ru-RU" dirty="0" smtClean="0">
              <a:solidFill>
                <a:srgbClr val="373D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Важливим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фактором,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особистості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є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слуху в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батьків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705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8300"/>
            <a:ext cx="9766298" cy="825500"/>
          </a:xfrm>
        </p:spPr>
        <p:txBody>
          <a:bodyPr>
            <a:normAutofit fontScale="90000"/>
          </a:bodyPr>
          <a:lstStyle/>
          <a:p>
            <a:pPr indent="90170">
              <a:lnSpc>
                <a:spcPct val="150000"/>
              </a:lnSpc>
              <a:spcAft>
                <a:spcPts val="800"/>
              </a:spcAft>
            </a:pPr>
            <a:r>
              <a:rPr lang="uk-UA" sz="2700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Прояви </a:t>
            </a:r>
            <a:r>
              <a:rPr lang="uk-UA" sz="2200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емоційного неблагополуччя у дітей з </a:t>
            </a:r>
            <a:r>
              <a:rPr lang="uk-UA" sz="2200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 слуху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300" y="1397000"/>
            <a:ext cx="9766297" cy="4478868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Емоційні 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порушення: 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гнів, страх, боязкість, тривога;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порушення поведінки: негативізм, агресивність, жорстокість у відношенні до однолітків;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80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вестибулярні розлади: запаморочення голови, порушення рівноваги;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80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моторні розлади: гіперактивність, психомоторне збудження, нервові тики;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80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шкідливі звички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90170" algn="just">
              <a:lnSpc>
                <a:spcPct val="150000"/>
              </a:lnSpc>
              <a:spcAft>
                <a:spcPts val="800"/>
              </a:spcAft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Сенсорна </a:t>
            </a:r>
            <a:r>
              <a:rPr lang="uk-UA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депривація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uk-UA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психотравмою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для дитини переважно у ситуації соціальних контактів з </a:t>
            </a:r>
            <a:r>
              <a:rPr lang="uk-UA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чуючими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людьми, у своєму ж </a:t>
            </a:r>
            <a:r>
              <a:rPr lang="uk-UA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мікросоціумі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глухі не відчувають нервово-психічного напруження.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732125" cy="7746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68400"/>
            <a:ext cx="10732126" cy="5346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Сурдопсихологія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розділ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(глухих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слабочуючих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 Вона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шляхи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через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таких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571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5800"/>
            <a:ext cx="9601196" cy="546101"/>
          </a:xfrm>
        </p:spPr>
        <p:txBody>
          <a:bodyPr>
            <a:normAutofit/>
          </a:bodyPr>
          <a:lstStyle/>
          <a:p>
            <a:r>
              <a:rPr lang="uk-UA" sz="28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Сенсорна </a:t>
            </a:r>
            <a:r>
              <a:rPr lang="uk-UA" sz="280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депривація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73200"/>
            <a:ext cx="9601196" cy="4402668"/>
          </a:xfrm>
        </p:spPr>
        <p:txBody>
          <a:bodyPr>
            <a:normAutofit/>
          </a:bodyPr>
          <a:lstStyle/>
          <a:p>
            <a:pPr lvl="0" indent="90170" algn="just">
              <a:lnSpc>
                <a:spcPct val="150000"/>
              </a:lnSpc>
              <a:spcAft>
                <a:spcPts val="800"/>
              </a:spcAft>
              <a:buClr>
                <a:srgbClr val="D9B247"/>
              </a:buClr>
            </a:pPr>
            <a:r>
              <a:rPr lang="uk-UA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Сенсорна </a:t>
            </a:r>
            <a:r>
              <a:rPr lang="uk-UA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депривація</a:t>
            </a:r>
            <a:r>
              <a:rPr lang="uk-UA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uk-UA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психотравмою</a:t>
            </a:r>
            <a:r>
              <a:rPr lang="uk-UA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дитини переважно у ситуації соціальних контактів з </a:t>
            </a:r>
            <a:r>
              <a:rPr lang="uk-UA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чуючими</a:t>
            </a:r>
            <a:r>
              <a:rPr lang="uk-UA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людьми, у своєму ж </a:t>
            </a:r>
            <a:r>
              <a:rPr lang="uk-UA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мікросоціумі</a:t>
            </a:r>
            <a:r>
              <a:rPr lang="uk-UA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глухі не відчувають нервово-психічного напруження.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Особливу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увагу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 приділяти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питанням: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Характер відношення дитини до сенсорного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дефекту.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Взаємовідносини з матір'ю, іншими членами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родини.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Ставлення сім'ї, оточуючих до дефекту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Характер спілкування дитини із колективом у спеціальному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Залучення дитини до </a:t>
            </a:r>
            <a:r>
              <a:rPr lang="uk-UA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мікросоціуму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глухих.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Виявлення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дитини супроводжуючих розладів та їх рання корекція та лікування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5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635000"/>
            <a:ext cx="9766298" cy="6477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Психологічні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ПС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300" y="1536700"/>
            <a:ext cx="9766297" cy="43391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отримує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свідомості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глухої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помітно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звужений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не­можливість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словесним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примітивніші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недостатньо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різнобічні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Тому тут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за­тримку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Справді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система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орга­нів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чуття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завдяки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школяр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від­чуває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сукупну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інфор­мацію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змінена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середо­вище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впливає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психіку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зовсім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ін­ших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співвідношеннях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тому самому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обсязі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у тих,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чує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меншому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як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зов­сім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незначні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Отже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глухих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розвиваються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людьми з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нормальним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слухом,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пропорціях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746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41301"/>
            <a:ext cx="10871825" cy="863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70000"/>
            <a:ext cx="10871826" cy="5283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враховувати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слабочуючі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сприймають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звуки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спотворено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особливо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початкові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 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кінцеві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звуки у словах. В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дещо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гучніше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чіткіше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добираючи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прийнятну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гучність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випадках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знизити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висоту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голосу,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не в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змозі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слух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будь-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ознайомитися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 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медичною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карткою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проконсультуватися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шкільним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лікарем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отоларингологом, сурдопедагогом, логопедом, батьками,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вчителями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навчався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роки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дотримання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особливих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умов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Порадитися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фахівцями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стосовно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можливостей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слухового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спеціальних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мовного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дихання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відпрацювання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вимови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975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909925" cy="6349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Поради 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вчителю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65200"/>
            <a:ext cx="10909926" cy="558800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Навчіться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перевіряти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слухового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Ознайомтеся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 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сприятимуть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ефектив-ності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сидіти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добре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однокласників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унаочнення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чітко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артикуляційний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уроку.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Використовуйте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якомога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унаочнень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Стежте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отримував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обсязі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підкріплювати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дублювати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зоровим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сприйняттям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схем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Починаючи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розмову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приверніть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назвіть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ім'я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торкніться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руки.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Звертаючись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розмовляючи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дивіться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обличчя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жести,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там,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розпочати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інструкцій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переконайтеся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дивиться на вас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830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821025" cy="5841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Поради 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вчителю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79500"/>
            <a:ext cx="10821026" cy="556260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затуляйте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обличчя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руками,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говоріть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обернувшись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спиною.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зробіть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повернувшись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обличчям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повторіть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прокоментуйте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Говоріть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гучно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(але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надто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спотворює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слова), в нормальному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перебільшуючи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губами.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переконуйтесь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вважатиметься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нетактовним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просить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спробуйте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перефразувати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вживаючи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зрозуміли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попросіть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повідомляєте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прізвища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географічні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учневі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письмовій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Використовуйте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роздатковий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найповніше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уроку.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Переконайтесь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слова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зрозумілі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спрощуйте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67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5000"/>
            <a:ext cx="9601196" cy="889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1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78000"/>
            <a:ext cx="9601196" cy="4267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літературною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словесною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змішувати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російську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діалектну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•у нормальному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темпі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поспішаючи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й не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уповільнювати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розтягувати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штучно;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при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достатньому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освітленні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•голосом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гучніше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промовляти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„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ковтати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правильних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інтонацій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•не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відвертатися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•не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зайвих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відвернути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заохочувати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955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400" y="660400"/>
            <a:ext cx="9728198" cy="812801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054404"/>
              </p:ext>
            </p:extLst>
          </p:nvPr>
        </p:nvGraphicFramePr>
        <p:xfrm>
          <a:off x="1168401" y="1676400"/>
          <a:ext cx="9728198" cy="4051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2172"/>
                <a:gridCol w="7986026"/>
              </a:tblGrid>
              <a:tr h="838625"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Психічний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1115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Коротка характеристика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</a:tr>
              <a:tr h="3212674">
                <a:tc>
                  <a:txBody>
                    <a:bodyPr/>
                    <a:lstStyle/>
                    <a:p>
                      <a:pPr marL="215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ранооглухлих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різко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можливість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оволодіння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словесним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призводить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глухонімоти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пізнооглухлих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різному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виникнення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слуху без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спеціальної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педагогічної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починає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розпадатися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слабочуючі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володіють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розмовним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значними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недоліками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неправильна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труднощі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оволодінні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граматикою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глибокою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мовленнєвою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недорозвиненістю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різко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перекручену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вимову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запас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аграматизм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сприйняття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682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41301"/>
            <a:ext cx="10833725" cy="8382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6622539"/>
              </p:ext>
            </p:extLst>
          </p:nvPr>
        </p:nvGraphicFramePr>
        <p:xfrm>
          <a:off x="1092200" y="1308101"/>
          <a:ext cx="10134599" cy="4564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4954"/>
                <a:gridCol w="8319645"/>
              </a:tblGrid>
              <a:tr h="1691251">
                <a:tc>
                  <a:txBody>
                    <a:bodyPr/>
                    <a:lstStyle/>
                    <a:p>
                      <a:pPr marL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Мислення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властиве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словесно-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логічне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наочне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мислення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слабке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когнітивної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доцільно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розвинуте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аналітико-синтетичне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сприймання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логічне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мислення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</a:tr>
              <a:tr h="2873383">
                <a:tc>
                  <a:txBody>
                    <a:bodyPr/>
                    <a:lstStyle/>
                    <a:p>
                      <a:pPr marL="2520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запам’ятовуванням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звукової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забування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засвоєного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роль словесно-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логічної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короткочасної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прояви онтогенезу,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спостерігається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недорозвинення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мисленнєвих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операцій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зумовлює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відставання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словесної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014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859125" cy="8509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6864533"/>
              </p:ext>
            </p:extLst>
          </p:nvPr>
        </p:nvGraphicFramePr>
        <p:xfrm>
          <a:off x="913775" y="1346200"/>
          <a:ext cx="10833725" cy="491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563"/>
                <a:gridCol w="9256162"/>
              </a:tblGrid>
              <a:tr h="2206098">
                <a:tc>
                  <a:txBody>
                    <a:bodyPr/>
                    <a:lstStyle/>
                    <a:p>
                      <a:pPr marL="288290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ранооглухлих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сформована з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слухова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увага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пізнооглухлих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увага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сформована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частково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слабочуючих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затримується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слухової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уваги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</a:tr>
              <a:tr h="2708802">
                <a:tc>
                  <a:txBody>
                    <a:bodyPr/>
                    <a:lstStyle/>
                    <a:p>
                      <a:pPr marL="2882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розвинена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зорово-рухова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тактильні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відчуття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відіграють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важливу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роль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уповільнене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абстрактне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мислення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труднощі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переробки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уявлень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221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833725" cy="9144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132526"/>
              </p:ext>
            </p:extLst>
          </p:nvPr>
        </p:nvGraphicFramePr>
        <p:xfrm>
          <a:off x="913775" y="1917700"/>
          <a:ext cx="10833725" cy="3517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156"/>
                <a:gridCol w="8893569"/>
              </a:tblGrid>
              <a:tr h="3517900"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Емоційно-вольова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труднощі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оволодінні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професією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побутові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викликають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хвилювання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реакції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невпевнені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пасивні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схильні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самоїзоляції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комунікативні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навички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втрата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слуху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позначається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найважливіших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чинниках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комунікації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05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960725" cy="863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напрямки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сурдопсихології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57300"/>
            <a:ext cx="10960726" cy="5308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Психічний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слуху.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закономірностей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шляхів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недорозвиненості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Компенсаторні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механізми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вібраційні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дефіцитів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819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66701"/>
            <a:ext cx="10897225" cy="914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47800"/>
            <a:ext cx="10897226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0" indent="0">
              <a:buNone/>
            </a:pP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Дякую за увагу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948025" cy="8382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напрямки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сурдопсихології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44600"/>
            <a:ext cx="10948026" cy="53340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вадами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соціумі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 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враховують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глухих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слабочуючих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16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922625" cy="8382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напрямки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сурдопсихології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55700"/>
            <a:ext cx="10922626" cy="53594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самооцінки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людей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вадами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корекція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корекції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відхилень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інтеграцією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глухих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слабочуючих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інклюзивного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16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922625" cy="99059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</a:t>
            </a: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</a:t>
            </a:r>
            <a:r>
              <a:rPr lang="ru-RU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педагогічного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70000"/>
            <a:ext cx="10922626" cy="53213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Особливості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психології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вадами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вперше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привернули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педагогів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лікарів-психіатрів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приблизно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середині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XIX ст. На початку XX ст.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з'являються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перші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власне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психологічні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дослідження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сурдопсихології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вагомий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внесли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вчені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О.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Гозова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Вигодська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Н. Морозова, М.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Нудельман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 Петрова, Т. Розанова, Л.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Тігранова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Фомічова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Шиф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64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001"/>
            <a:ext cx="10706725" cy="8128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Причини та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механізми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порушень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57300"/>
            <a:ext cx="10706726" cy="5308600"/>
          </a:xfrm>
        </p:spPr>
        <p:txBody>
          <a:bodyPr>
            <a:norm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уражено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внутрішнє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вухо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стовбурова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частина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слухового нерва,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більшості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випадків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настає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глухота,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ураження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ж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середнього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вуха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частіше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веде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часткової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втрати слуху. Порушення слуху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виникнути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результаті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вродженої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деформації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слухових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кісточок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атрофії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недорозвинення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слухового нерва,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хімічних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отруєнь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наприклад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хініном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родових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травм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наприклад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деформації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голови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щипців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призвести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механічні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травми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удари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вплив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надсильних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звукових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подразників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свистків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вибухів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Велике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значення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виникненні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мають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спадкові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фактори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133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79401"/>
            <a:ext cx="10884525" cy="76200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Психічний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розвиток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дітей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порушеним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слухом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06500"/>
            <a:ext cx="10884526" cy="5346700"/>
          </a:xfrm>
        </p:spPr>
        <p:txBody>
          <a:bodyPr/>
          <a:lstStyle/>
          <a:p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Психічний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розвиток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порушеним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слухом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підпорядковується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закономірностям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виявляються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нормально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чуючих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Разом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у них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виявляються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закономірності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загальні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всіх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типів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аномального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Так, при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всіх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типах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спостерігається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зниження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здатності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прийому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переробки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зберігання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інформації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психічному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порушеним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слухом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виділяють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характерні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закономірності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(за І.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Соловйовим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-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Перша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з них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полягає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в тому,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через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ураження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обсяг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зовнішніх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впливів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глуху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дитину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обмежений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взаємодія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середовищем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збіднена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оточуючими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людьми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утруднене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-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Друга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закономірність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відмінності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темпі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психічного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порушеннями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порівнянні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дітьми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нормально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чують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534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706725" cy="8382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Особливості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мовленнєвого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44600"/>
            <a:ext cx="10706726" cy="5346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оволодіння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мовленням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оволодіти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звуковою стороною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спотвореної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засвоєнні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граматики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писемного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Писемне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письмо)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набуває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стаючи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7710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3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4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7.xml><?xml version="1.0" encoding="utf-8"?>
<a:theme xmlns:a="http://schemas.openxmlformats.org/drawingml/2006/main" name="5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8.xml><?xml version="1.0" encoding="utf-8"?>
<a:theme xmlns:a="http://schemas.openxmlformats.org/drawingml/2006/main" name="6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9.xml><?xml version="1.0" encoding="utf-8"?>
<a:theme xmlns:a="http://schemas.openxmlformats.org/drawingml/2006/main" name="7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134</TotalTime>
  <Words>1748</Words>
  <Application>Microsoft Office PowerPoint</Application>
  <PresentationFormat>Широкоэкранный</PresentationFormat>
  <Paragraphs>178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Symbol</vt:lpstr>
      <vt:lpstr>Times New Roman</vt:lpstr>
      <vt:lpstr>Tw Cen MT</vt:lpstr>
      <vt:lpstr>Капля</vt:lpstr>
      <vt:lpstr>Натуральные материалы</vt:lpstr>
      <vt:lpstr>1_Натуральные материалы</vt:lpstr>
      <vt:lpstr>2_Натуральные материалы</vt:lpstr>
      <vt:lpstr>3_Натуральные материалы</vt:lpstr>
      <vt:lpstr>4_Натуральные материалы</vt:lpstr>
      <vt:lpstr>5_Натуральные материалы</vt:lpstr>
      <vt:lpstr>6_Натуральные материалы</vt:lpstr>
      <vt:lpstr>7_Натуральные материалы</vt:lpstr>
      <vt:lpstr>       ЗМ 1. Тема 3. Психофізичний розвиток дітей з порушеннями слуху .</vt:lpstr>
      <vt:lpstr>Презентация PowerPoint</vt:lpstr>
      <vt:lpstr> Основні напрямки вивчення в сурдопсихології: </vt:lpstr>
      <vt:lpstr>Основні напрямки вивчення в сурдопсихології: </vt:lpstr>
      <vt:lpstr>Основні напрямки вивчення в сурдопсихології: </vt:lpstr>
      <vt:lpstr> Історія психолого-педагогічного вивчення дітей із порушеннями слуху  </vt:lpstr>
      <vt:lpstr>Причини та механізми порушень слуху</vt:lpstr>
      <vt:lpstr>Психічний розвиток дітей з порушеним слухом</vt:lpstr>
      <vt:lpstr>Особливості мовленнєвого розвитку</vt:lpstr>
      <vt:lpstr> Особливості психічного розвитку </vt:lpstr>
      <vt:lpstr>Психолого-педагогічна характеристика дітей з порушеннями слуху</vt:lpstr>
      <vt:lpstr>Основні аспекти теорії Л.С. Виготського </vt:lpstr>
      <vt:lpstr>Основні аспекти теорії Л.С. Виготського </vt:lpstr>
      <vt:lpstr>Обмеження сенсорного досвіду (слухова депривація) </vt:lpstr>
      <vt:lpstr>Психічний розвиток дітей з ПС</vt:lpstr>
      <vt:lpstr>Презентация PowerPoint</vt:lpstr>
      <vt:lpstr> Особливості розвитку  емоційно-вольової сфери у дітей із порушеннями слуху </vt:lpstr>
      <vt:lpstr> Особливості розвитку  емоційно-вольової сфери у дітей із порушеннями слуху </vt:lpstr>
      <vt:lpstr>  Прояви емоційного неблагополуччя у дітей з порушеннями слуху </vt:lpstr>
      <vt:lpstr>Сенсорна депривація</vt:lpstr>
      <vt:lpstr> Психологічні особливості навчання дітей з ПС </vt:lpstr>
      <vt:lpstr>Презентация PowerPoint</vt:lpstr>
      <vt:lpstr>Поради  вчителю</vt:lpstr>
      <vt:lpstr>Поради  вчителю</vt:lpstr>
      <vt:lpstr> Говорити з дитиною потрібно: </vt:lpstr>
      <vt:lpstr>Узагальнення</vt:lpstr>
      <vt:lpstr>узагальнення</vt:lpstr>
      <vt:lpstr>узагальнення</vt:lpstr>
      <vt:lpstr>узагальнення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2025-09-11T12:20:25Z</dcterms:created>
  <dcterms:modified xsi:type="dcterms:W3CDTF">2025-09-15T10:17:11Z</dcterms:modified>
</cp:coreProperties>
</file>