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dirty="0" smtClean="0"/>
              <a:t>УКРАЇНСЬКА МОВА ЯК ІНОЗЕМНА</a:t>
            </a:r>
            <a:br>
              <a:rPr lang="uk-UA" sz="4000" dirty="0" smtClean="0"/>
            </a:br>
            <a:r>
              <a:rPr lang="uk-UA" sz="4000" dirty="0" smtClean="0"/>
              <a:t>Проф., кандидат </a:t>
            </a:r>
            <a:r>
              <a:rPr lang="uk-UA" sz="4000" dirty="0" err="1" smtClean="0"/>
              <a:t>філол</a:t>
            </a:r>
            <a:r>
              <a:rPr lang="uk-UA" sz="4000" dirty="0" smtClean="0"/>
              <a:t>. наук </a:t>
            </a:r>
            <a:r>
              <a:rPr lang="uk-UA" sz="4000" dirty="0" err="1" smtClean="0"/>
              <a:t>Стадніченко</a:t>
            </a:r>
            <a:r>
              <a:rPr lang="uk-UA" sz="4000" dirty="0" smtClean="0"/>
              <a:t> Ольга Олександрівна</a:t>
            </a:r>
            <a:endParaRPr lang="en-US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Для студентів-іноземців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568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75657" y="2612572"/>
            <a:ext cx="809897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800" b="1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800" b="1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sz="2800" b="1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800" b="1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uk-UA" sz="2800" spc="64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виклад</a:t>
            </a:r>
            <a:r>
              <a:rPr lang="uk-UA" sz="28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sz="2800" spc="64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навчал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ної</a:t>
            </a:r>
            <a:r>
              <a:rPr lang="uk-UA" sz="2800" spc="6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исц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</a:t>
            </a:r>
            <a:r>
              <a:rPr lang="uk-UA" sz="2800" spc="66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аїнська</a:t>
            </a:r>
            <a:r>
              <a:rPr lang="uk-UA" sz="2800" spc="64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uk-UA" sz="2800" spc="64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(д</a:t>
            </a:r>
            <a:r>
              <a:rPr lang="uk-UA" sz="28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 і</a:t>
            </a:r>
            <a:r>
              <a:rPr lang="uk-UA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ем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них</a:t>
            </a:r>
            <a:r>
              <a:rPr lang="uk-UA" sz="2800" spc="33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8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уд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800" spc="2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uk-UA" sz="2800" spc="3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uk-UA" sz="2800" spc="34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uk-UA" sz="28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рм</a:t>
            </a:r>
            <a:r>
              <a:rPr lang="uk-UA" sz="2800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8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sz="2800" spc="3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spc="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800" spc="-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ої</a:t>
            </a:r>
            <a:r>
              <a:rPr lang="uk-UA" sz="2800" spc="3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2800" spc="34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вленнєвої</a:t>
            </a:r>
            <a:r>
              <a:rPr lang="uk-UA" sz="2800" spc="3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ом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ції</a:t>
            </a:r>
            <a:r>
              <a:rPr lang="uk-UA" sz="2800" spc="33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ноз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ем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них с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800" spc="-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нтів, сп</a:t>
            </a:r>
            <a:r>
              <a:rPr lang="uk-UA" sz="2800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ияння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 ад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ації до пр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фесі</a:t>
            </a:r>
            <a:r>
              <a:rPr lang="uk-UA" sz="28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ного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 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8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ул</a:t>
            </a:r>
            <a:r>
              <a:rPr lang="uk-UA" sz="28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ьт</a:t>
            </a:r>
            <a:r>
              <a:rPr lang="uk-UA" sz="2800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рного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ер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едов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ща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аї</a:t>
            </a:r>
            <a:r>
              <a:rPr lang="uk-UA" sz="28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и.</a:t>
            </a:r>
            <a:endParaRPr lang="en-US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554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66949" y="879565"/>
            <a:ext cx="7977051" cy="41003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14655">
              <a:lnSpc>
                <a:spcPct val="97000"/>
              </a:lnSpc>
              <a:spcAft>
                <a:spcPts val="0"/>
              </a:spcAft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</a:t>
            </a:r>
            <a:r>
              <a:rPr lang="uk-UA" sz="2400" spc="47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</a:t>
            </a:r>
            <a:r>
              <a:rPr lang="uk-UA" sz="2400" b="1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400" b="1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400" b="1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uk-UA" sz="2400" b="1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400" spc="48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вивче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ня</a:t>
            </a:r>
            <a:r>
              <a:rPr lang="uk-UA" sz="2400" spc="47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ип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ліни</a:t>
            </a:r>
            <a:r>
              <a:rPr lang="uk-UA" sz="2400" spc="48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2400" b="1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країнс</a:t>
            </a:r>
            <a:r>
              <a:rPr lang="uk-UA" sz="2400" b="1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</a:t>
            </a:r>
            <a:r>
              <a:rPr lang="uk-UA" sz="2400" b="1" spc="46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</a:t>
            </a:r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uk-UA" sz="2400" b="1" spc="47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</a:t>
            </a:r>
            <a:r>
              <a:rPr lang="uk-UA" sz="2400" b="1" spc="47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іноземна </a:t>
            </a:r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(д</a:t>
            </a:r>
            <a:r>
              <a:rPr lang="uk-UA" sz="2400" b="1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 і</a:t>
            </a:r>
            <a:r>
              <a:rPr lang="uk-UA" sz="2400" b="1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</a:t>
            </a:r>
            <a:r>
              <a:rPr lang="uk-UA" sz="2400" b="1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ем</a:t>
            </a:r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них с</a:t>
            </a:r>
            <a:r>
              <a:rPr lang="uk-UA" sz="2400" b="1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уд</a:t>
            </a:r>
            <a:r>
              <a:rPr lang="uk-UA" sz="2400" b="1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400" b="1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400" b="1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400" b="1" spc="2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uk-UA" sz="2400" b="1" spc="-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є: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449580" algn="l"/>
              </a:tabLst>
            </a:pPr>
            <a:r>
              <a:rPr lang="uk-UA" sz="2400" dirty="0">
                <a:solidFill>
                  <a:srgbClr val="000000"/>
                </a:solidFill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·	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uk-UA" sz="2400" spc="13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засв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оєн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ня</a:t>
            </a:r>
            <a:r>
              <a:rPr lang="uk-UA" sz="2400" spc="14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рм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400" spc="14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uk-UA" sz="2400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нської</a:t>
            </a:r>
            <a:r>
              <a:rPr lang="uk-UA" sz="2400" spc="14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літера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400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ної</a:t>
            </a:r>
            <a:r>
              <a:rPr lang="uk-UA" sz="2400" spc="14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uk-UA" sz="2400" spc="12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2400" spc="14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 норм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країнс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кої 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ви;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9000"/>
              </a:lnSpc>
              <a:spcAft>
                <a:spcPts val="0"/>
              </a:spcAft>
              <a:tabLst>
                <a:tab pos="449580" algn="l"/>
              </a:tabLst>
            </a:pPr>
            <a:r>
              <a:rPr lang="uk-UA" sz="2400" dirty="0">
                <a:solidFill>
                  <a:srgbClr val="000000"/>
                </a:solidFill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·	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орм</a:t>
            </a:r>
            <a:r>
              <a:rPr lang="uk-UA" sz="2400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uk-UA" sz="2400" spc="6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sz="2400" spc="6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2400" spc="62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400" spc="6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ня,</a:t>
            </a:r>
            <a:r>
              <a:rPr lang="uk-UA" sz="2400" spc="6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ня,</a:t>
            </a:r>
            <a:r>
              <a:rPr lang="uk-UA" sz="2400" spc="63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сь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400" spc="62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uk-UA" sz="2400" spc="6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ня 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нською 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вою;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9000"/>
              </a:lnSpc>
              <a:spcAft>
                <a:spcPts val="0"/>
              </a:spcAft>
              <a:tabLst>
                <a:tab pos="342900" algn="l"/>
              </a:tabLst>
            </a:pPr>
            <a:r>
              <a:rPr lang="uk-UA" sz="2400" dirty="0">
                <a:solidFill>
                  <a:srgbClr val="000000"/>
                </a:solidFill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·	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орм</a:t>
            </a:r>
            <a:r>
              <a:rPr lang="uk-UA" sz="2400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uk-UA" sz="2400" spc="1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умі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ня</a:t>
            </a:r>
            <a:r>
              <a:rPr lang="uk-UA" sz="2400" spc="1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лкув</a:t>
            </a:r>
            <a:r>
              <a:rPr lang="uk-UA" sz="24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ся</a:t>
            </a:r>
            <a:r>
              <a:rPr lang="uk-UA" sz="2400" spc="13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країнс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кою</a:t>
            </a:r>
            <a:r>
              <a:rPr lang="uk-UA" sz="2400" spc="1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вою</a:t>
            </a:r>
            <a:r>
              <a:rPr lang="uk-UA" sz="2400" spc="12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400" spc="1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spc="9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2400" spc="1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вчал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400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-проф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сій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ищі;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1000"/>
              </a:lnSpc>
              <a:spcAft>
                <a:spcPts val="0"/>
              </a:spcAft>
              <a:tabLst>
                <a:tab pos="342900" algn="l"/>
                <a:tab pos="1127125" algn="l"/>
                <a:tab pos="1791335" algn="l"/>
                <a:tab pos="2232660" algn="l"/>
                <a:tab pos="2756535" algn="l"/>
                <a:tab pos="3507105" algn="l"/>
                <a:tab pos="4069080" algn="l"/>
                <a:tab pos="4248785" algn="l"/>
              </a:tabLst>
            </a:pPr>
            <a:r>
              <a:rPr lang="uk-UA" sz="2400" dirty="0">
                <a:solidFill>
                  <a:srgbClr val="000000"/>
                </a:solidFill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·	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 засв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оєн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ня </a:t>
            </a:r>
            <a:r>
              <a:rPr lang="uk-UA" sz="2400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снов баз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вої </a:t>
            </a:r>
            <a:r>
              <a:rPr lang="uk-UA" sz="2400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uk-UA" sz="2400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нсь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ої лексики з ек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400" spc="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юрисп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уденції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аної с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еціа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ції.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198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01783" y="766354"/>
            <a:ext cx="7942217" cy="5613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95605" indent="449580">
              <a:lnSpc>
                <a:spcPct val="99000"/>
              </a:lnSpc>
              <a:spcAft>
                <a:spcPts val="0"/>
              </a:spcAft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Згідно з вим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освітнь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сій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ої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с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400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ен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нні: </a:t>
            </a:r>
            <a:r>
              <a:rPr lang="uk-UA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</a:t>
            </a:r>
            <a:r>
              <a:rPr lang="uk-UA" sz="2400" b="1" i="1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и: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449580" algn="l"/>
              </a:tabLst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	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нсь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абет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у;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2119630">
              <a:spcAft>
                <a:spcPts val="0"/>
              </a:spcAft>
              <a:tabLst>
                <a:tab pos="449580" algn="l"/>
              </a:tabLst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	спі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ноше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ня між з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і 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и;</a:t>
            </a:r>
            <a:r>
              <a:rPr lang="uk-UA" sz="2400" spc="5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	законо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ності л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400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ної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 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–	спос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 тв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ен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449580" algn="l"/>
              </a:tabLst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	гр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ам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атичну си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</a:t>
            </a:r>
            <a:r>
              <a:rPr lang="uk-UA" sz="2400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spc="-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400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400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spc="-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нської л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400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ної 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ви;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9000"/>
              </a:lnSpc>
              <a:spcAft>
                <a:spcPts val="0"/>
              </a:spcAft>
              <a:tabLst>
                <a:tab pos="449580" algn="l"/>
              </a:tabLst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	нор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400" spc="67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400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часної</a:t>
            </a:r>
            <a:r>
              <a:rPr lang="uk-UA" sz="2400" spc="68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нс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</a:t>
            </a:r>
            <a:r>
              <a:rPr lang="uk-UA" sz="2400" spc="67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</a:t>
            </a:r>
            <a:r>
              <a:rPr lang="uk-UA" sz="2400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рної</a:t>
            </a:r>
            <a:r>
              <a:rPr lang="uk-UA" sz="2400" spc="67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мов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400" spc="67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(ор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ічні,</a:t>
            </a:r>
            <a:r>
              <a:rPr lang="uk-UA" sz="2400" spc="67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лекс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ні, о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епічні, гра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атичні, с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ичні,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ац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йні);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449580" algn="l"/>
              </a:tabLst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	систе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spc="-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 м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ви, їх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</a:t>
            </a:r>
            <a:r>
              <a:rPr lang="uk-UA" sz="24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бливості;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2108200">
              <a:spcAft>
                <a:spcPts val="0"/>
              </a:spcAft>
              <a:tabLst>
                <a:tab pos="449580" algn="l"/>
              </a:tabLst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	осн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spc="-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ного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исе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ного</a:t>
            </a:r>
            <a:r>
              <a:rPr lang="uk-UA" sz="24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спіл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</a:t>
            </a:r>
            <a:r>
              <a:rPr lang="uk-UA" sz="2400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ня; –	осн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 ку</a:t>
            </a:r>
            <a:r>
              <a:rPr lang="uk-UA" sz="24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sz="24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uk-UA" sz="24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400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uk-UA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400" spc="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</a:t>
            </a:r>
            <a:r>
              <a:rPr lang="uk-UA" sz="2400" spc="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ння.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354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8537" y="775063"/>
            <a:ext cx="9083042" cy="40749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854325">
              <a:lnSpc>
                <a:spcPct val="99000"/>
              </a:lnSpc>
              <a:spcAft>
                <a:spcPts val="0"/>
              </a:spcAft>
              <a:tabLst>
                <a:tab pos="449580" algn="l"/>
              </a:tabLst>
            </a:pPr>
            <a:r>
              <a:rPr lang="uk-UA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вмі</a:t>
            </a:r>
            <a:r>
              <a:rPr lang="uk-UA" sz="2000" b="1" i="1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9000"/>
              </a:lnSpc>
              <a:spcAft>
                <a:spcPts val="0"/>
              </a:spcAft>
              <a:tabLst>
                <a:tab pos="449580" algn="l"/>
              </a:tabLs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	с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и, ч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и,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 г</a:t>
            </a:r>
            <a:r>
              <a:rPr lang="uk-UA" sz="2000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нською 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вою;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449580" algn="l"/>
              </a:tabLs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передава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з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іст пр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000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sz="2000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ного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у;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449580" algn="l"/>
              </a:tabLs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	поміч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 і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лки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000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</a:t>
            </a:r>
            <a:r>
              <a:rPr lang="uk-UA" sz="20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000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000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000" spc="-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вле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ні;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0"/>
              </a:spcAft>
              <a:tabLst>
                <a:tab pos="449580" algn="l"/>
              </a:tabLs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	спіл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ува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ися</a:t>
            </a:r>
            <a:r>
              <a:rPr lang="uk-UA" sz="2000" spc="69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раїнс</a:t>
            </a:r>
            <a:r>
              <a:rPr lang="uk-UA" sz="2000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кою</a:t>
            </a:r>
            <a:r>
              <a:rPr lang="uk-UA" sz="2000" spc="69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uk-UA" sz="2000" spc="68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000" spc="66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ові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2000" spc="68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авч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ль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000" spc="4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-п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uk-UA" sz="2000" spc="68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урній сфе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ах;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449580" algn="l"/>
              </a:tabLs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	перекл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тек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uk-UA" sz="2000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нс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кою 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 на відпові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</a:t>
            </a:r>
            <a:r>
              <a:rPr lang="uk-UA" sz="20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рів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000" spc="2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99000"/>
              </a:lnSpc>
              <a:spcAft>
                <a:spcPts val="0"/>
              </a:spcAft>
              <a:tabLst>
                <a:tab pos="449580" algn="l"/>
              </a:tabLs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	поєд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увати</a:t>
            </a:r>
            <a:r>
              <a:rPr lang="uk-UA" sz="2000" spc="39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іміт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тив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ий</a:t>
            </a:r>
            <a:r>
              <a:rPr lang="uk-UA" sz="2000" spc="38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2000" spc="39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засв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оє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uk-UA" sz="2000" spc="39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епіч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2000" spc="39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ичок</a:t>
            </a:r>
            <a:r>
              <a:rPr lang="uk-UA" sz="2000" spc="39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uk-UA" sz="2000" spc="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свідо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 засв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оє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ям 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ер</a:t>
            </a:r>
            <a:r>
              <a:rPr lang="uk-UA" sz="2000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000" spc="-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вле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нн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я;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449580" algn="l"/>
              </a:tabLs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	вміти ви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ловл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лас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2000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у;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449580" algn="l"/>
              </a:tabLs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	брати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участь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діа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озі</a:t>
            </a:r>
            <a:r>
              <a:rPr lang="uk-UA" sz="2000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п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сійну, 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і н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еми;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99000"/>
              </a:lnSpc>
              <a:spcAft>
                <a:spcPts val="0"/>
              </a:spcAft>
              <a:tabLst>
                <a:tab pos="449580" algn="l"/>
              </a:tabLs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	в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ик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увати</a:t>
            </a:r>
            <a:r>
              <a:rPr lang="uk-UA" sz="2000" spc="15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ику</a:t>
            </a:r>
            <a:r>
              <a:rPr lang="uk-UA" sz="2000" spc="14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апр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понова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2000" spc="14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тем,</a:t>
            </a:r>
            <a:r>
              <a:rPr lang="uk-UA" sz="2000" spc="16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віл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</a:t>
            </a:r>
            <a:r>
              <a:rPr lang="uk-UA" sz="2000" spc="16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000" spc="14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ати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</a:t>
            </a:r>
            <a:r>
              <a:rPr lang="uk-UA" sz="2000" spc="14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</a:t>
            </a:r>
            <a:r>
              <a:rPr lang="uk-UA" sz="2000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 вводити 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000" spc="-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20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логі</a:t>
            </a:r>
            <a:r>
              <a:rPr lang="uk-UA" sz="20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та </a:t>
            </a:r>
            <a:r>
              <a:rPr lang="uk-UA" sz="20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нологічне </a:t>
            </a:r>
            <a:r>
              <a:rPr lang="uk-UA" sz="2000" spc="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</a:t>
            </a:r>
            <a:r>
              <a:rPr lang="uk-UA" sz="2000" spc="1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лення.</a:t>
            </a: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36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4034" y="1689463"/>
            <a:ext cx="788996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>
              <a:spcAft>
                <a:spcPts val="0"/>
              </a:spcAft>
            </a:pP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uk-UA" sz="3200" spc="66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вивч</a:t>
            </a:r>
            <a:r>
              <a:rPr lang="uk-UA" sz="32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sz="3200" spc="65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32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вчал</a:t>
            </a:r>
            <a:r>
              <a:rPr lang="uk-UA" sz="32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ної</a:t>
            </a:r>
            <a:r>
              <a:rPr lang="uk-UA" sz="3200" spc="66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дисц</a:t>
            </a:r>
            <a:r>
              <a:rPr lang="uk-UA" sz="32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sz="32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32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3200" spc="68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32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країнс</a:t>
            </a:r>
            <a:r>
              <a:rPr lang="uk-UA" sz="3200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</a:t>
            </a:r>
            <a:r>
              <a:rPr lang="uk-UA" sz="3200" spc="65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uk-UA" sz="3200" spc="66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</a:t>
            </a:r>
            <a:r>
              <a:rPr lang="uk-UA" sz="3200" spc="66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іноземна</a:t>
            </a:r>
            <a:r>
              <a:rPr lang="uk-UA" sz="3200" spc="66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uk-UA" sz="3200" spc="65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інозе</a:t>
            </a:r>
            <a:r>
              <a:rPr lang="uk-UA" sz="32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32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32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 с</a:t>
            </a:r>
            <a:r>
              <a:rPr lang="uk-UA" sz="32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3200" spc="-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32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нтів</a:t>
            </a:r>
            <a:r>
              <a:rPr lang="uk-UA" sz="32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в</a:t>
            </a:r>
            <a:r>
              <a:rPr lang="uk-UA" sz="3200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32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32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диться</a:t>
            </a:r>
            <a:r>
              <a:rPr lang="uk-UA" sz="32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550 годин 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 кредитів 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ECTS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13969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</TotalTime>
  <Words>343</Words>
  <Application>Microsoft Office PowerPoint</Application>
  <PresentationFormat>Широкоэкранный</PresentationFormat>
  <Paragraphs>26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Symbol</vt:lpstr>
      <vt:lpstr>Times New Roman</vt:lpstr>
      <vt:lpstr>Trebuchet MS</vt:lpstr>
      <vt:lpstr>Wingdings 3</vt:lpstr>
      <vt:lpstr>Аспект</vt:lpstr>
      <vt:lpstr>УКРАЇНСЬКА МОВА ЯК ІНОЗЕМНА Проф., кандидат філол. наук Стадніченко Ольга Олександрівна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УКРАЇНСЬКА МОВА ЯК ІНОЗЕМНА</dc:title>
  <dc:creator>Оля</dc:creator>
  <cp:lastModifiedBy>Оля</cp:lastModifiedBy>
  <cp:revision>3</cp:revision>
  <dcterms:created xsi:type="dcterms:W3CDTF">2024-03-17T09:43:27Z</dcterms:created>
  <dcterms:modified xsi:type="dcterms:W3CDTF">2024-03-17T09:56:46Z</dcterms:modified>
</cp:coreProperties>
</file>