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Computer Says No" charset="1" panose="00000400000000000000"/>
      <p:regular r:id="rId12"/>
    </p:embeddedFont>
    <p:embeddedFont>
      <p:font typeface="Poppins Light" charset="1" panose="000004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5.pn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Relationship Id="rId8" Target="../media/image13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png" Type="http://schemas.openxmlformats.org/officeDocument/2006/relationships/image"/><Relationship Id="rId4" Target="https://repository.hneu.edu.ua/bitstream/123456789/36273/1/Tezisy-konferenciya%20%20PMW-2025%20%281%29%20%281%29.pdf" TargetMode="External" Type="http://schemas.openxmlformats.org/officeDocument/2006/relationships/hyperlink"/><Relationship Id="rId5" Target="https://www.academy-vision.org/index.php/av/article/view/1897?utm_source=chatgpt.com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7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3916" r="0" b="-868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576678" y="6172200"/>
            <a:ext cx="10008973" cy="8229600"/>
          </a:xfrm>
          <a:custGeom>
            <a:avLst/>
            <a:gdLst/>
            <a:ahLst/>
            <a:cxnLst/>
            <a:rect r="r" b="b" t="t" l="l"/>
            <a:pathLst>
              <a:path h="8229600" w="10008973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68070" y="-2818506"/>
            <a:ext cx="4825046" cy="4219769"/>
          </a:xfrm>
          <a:custGeom>
            <a:avLst/>
            <a:gdLst/>
            <a:ahLst/>
            <a:cxnLst/>
            <a:rect r="r" b="b" t="t" l="l"/>
            <a:pathLst>
              <a:path h="4219769" w="4825046">
                <a:moveTo>
                  <a:pt x="0" y="0"/>
                </a:moveTo>
                <a:lnTo>
                  <a:pt x="4825046" y="0"/>
                </a:lnTo>
                <a:lnTo>
                  <a:pt x="4825046" y="4219769"/>
                </a:lnTo>
                <a:lnTo>
                  <a:pt x="0" y="42197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61481" y="-4114800"/>
            <a:ext cx="10008973" cy="8229600"/>
          </a:xfrm>
          <a:custGeom>
            <a:avLst/>
            <a:gdLst/>
            <a:ahLst/>
            <a:cxnLst/>
            <a:rect r="r" b="b" t="t" l="l"/>
            <a:pathLst>
              <a:path h="8229600" w="10008973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91635" y="1333816"/>
            <a:ext cx="3948234" cy="1724379"/>
          </a:xfrm>
          <a:custGeom>
            <a:avLst/>
            <a:gdLst/>
            <a:ahLst/>
            <a:cxnLst/>
            <a:rect r="r" b="b" t="t" l="l"/>
            <a:pathLst>
              <a:path h="1724379" w="3948234">
                <a:moveTo>
                  <a:pt x="0" y="0"/>
                </a:moveTo>
                <a:lnTo>
                  <a:pt x="3948234" y="0"/>
                </a:lnTo>
                <a:lnTo>
                  <a:pt x="3948234" y="1724379"/>
                </a:lnTo>
                <a:lnTo>
                  <a:pt x="0" y="1724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01689" y="8426785"/>
            <a:ext cx="4729467" cy="4047169"/>
          </a:xfrm>
          <a:custGeom>
            <a:avLst/>
            <a:gdLst/>
            <a:ahLst/>
            <a:cxnLst/>
            <a:rect r="r" b="b" t="t" l="l"/>
            <a:pathLst>
              <a:path h="4047169" w="4729467">
                <a:moveTo>
                  <a:pt x="0" y="0"/>
                </a:moveTo>
                <a:lnTo>
                  <a:pt x="4729467" y="0"/>
                </a:lnTo>
                <a:lnTo>
                  <a:pt x="4729467" y="4047170"/>
                </a:lnTo>
                <a:lnTo>
                  <a:pt x="0" y="40471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03884" y="3901988"/>
            <a:ext cx="9360519" cy="3668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30"/>
              </a:lnSpc>
            </a:pPr>
            <a:r>
              <a:rPr lang="en-US" sz="12680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ШТУЧНИЙ ІНТЕЛЕКТ В ОСВІТІ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0">
            <a:off x="9331156" y="1563451"/>
            <a:ext cx="7573219" cy="8296504"/>
          </a:xfrm>
          <a:custGeom>
            <a:avLst/>
            <a:gdLst/>
            <a:ahLst/>
            <a:cxnLst/>
            <a:rect r="r" b="b" t="t" l="l"/>
            <a:pathLst>
              <a:path h="8296504" w="7573219">
                <a:moveTo>
                  <a:pt x="7573219" y="0"/>
                </a:moveTo>
                <a:lnTo>
                  <a:pt x="0" y="0"/>
                </a:lnTo>
                <a:lnTo>
                  <a:pt x="0" y="8296504"/>
                </a:lnTo>
                <a:lnTo>
                  <a:pt x="7573219" y="8296504"/>
                </a:lnTo>
                <a:lnTo>
                  <a:pt x="7573219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A8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9B60EB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41524" y="1202575"/>
            <a:ext cx="8551449" cy="6896330"/>
          </a:xfrm>
          <a:custGeom>
            <a:avLst/>
            <a:gdLst/>
            <a:ahLst/>
            <a:cxnLst/>
            <a:rect r="r" b="b" t="t" l="l"/>
            <a:pathLst>
              <a:path h="6896330" w="8551449">
                <a:moveTo>
                  <a:pt x="0" y="0"/>
                </a:moveTo>
                <a:lnTo>
                  <a:pt x="8551449" y="0"/>
                </a:lnTo>
                <a:lnTo>
                  <a:pt x="8551449" y="6896330"/>
                </a:lnTo>
                <a:lnTo>
                  <a:pt x="0" y="6896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90947" y="2925612"/>
            <a:ext cx="8450577" cy="4340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83"/>
              </a:lnSpc>
            </a:pPr>
            <a:r>
              <a:rPr lang="en-US" sz="348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Штучний інтелект – одна з ключових технологічних інновацій сучасності, яка поступово стає невід’ємною частиною повсякденного життя. Це потужний інструмент обробки великих обсягів даних, аналітики, розробки контенту тощо. </a:t>
            </a:r>
          </a:p>
        </p:txBody>
      </p:sp>
      <p:sp>
        <p:nvSpPr>
          <p:cNvPr name="AutoShape 4" id="4"/>
          <p:cNvSpPr/>
          <p:nvPr/>
        </p:nvSpPr>
        <p:spPr>
          <a:xfrm flipV="true">
            <a:off x="1204127" y="8117955"/>
            <a:ext cx="6920742" cy="1905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41069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131FA8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96678" y="1290997"/>
            <a:ext cx="5726139" cy="2500874"/>
          </a:xfrm>
          <a:custGeom>
            <a:avLst/>
            <a:gdLst/>
            <a:ahLst/>
            <a:cxnLst/>
            <a:rect r="r" b="b" t="t" l="l"/>
            <a:pathLst>
              <a:path h="2500874" w="5726139">
                <a:moveTo>
                  <a:pt x="0" y="0"/>
                </a:moveTo>
                <a:lnTo>
                  <a:pt x="5726138" y="0"/>
                </a:lnTo>
                <a:lnTo>
                  <a:pt x="5726138" y="2500874"/>
                </a:lnTo>
                <a:lnTo>
                  <a:pt x="0" y="2500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 flipH="true" flipV="true">
            <a:off x="17259300" y="1028700"/>
            <a:ext cx="0" cy="5786479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028700" y="4234201"/>
            <a:ext cx="9897232" cy="5006268"/>
            <a:chOff x="0" y="0"/>
            <a:chExt cx="13196309" cy="6675023"/>
          </a:xfrm>
        </p:grpSpPr>
        <p:sp>
          <p:nvSpPr>
            <p:cNvPr name="AutoShape 5" id="5"/>
            <p:cNvSpPr/>
            <p:nvPr/>
          </p:nvSpPr>
          <p:spPr>
            <a:xfrm flipV="true">
              <a:off x="25400" y="0"/>
              <a:ext cx="0" cy="6675023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AutoShape 6" id="6"/>
            <p:cNvSpPr/>
            <p:nvPr/>
          </p:nvSpPr>
          <p:spPr>
            <a:xfrm>
              <a:off x="0" y="6649623"/>
              <a:ext cx="13196309" cy="0"/>
            </a:xfrm>
            <a:prstGeom prst="line">
              <a:avLst/>
            </a:prstGeom>
            <a:ln cap="flat" w="508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925932" y="5660310"/>
            <a:ext cx="6819964" cy="5836080"/>
          </a:xfrm>
          <a:custGeom>
            <a:avLst/>
            <a:gdLst/>
            <a:ahLst/>
            <a:cxnLst/>
            <a:rect r="r" b="b" t="t" l="l"/>
            <a:pathLst>
              <a:path h="5836080" w="6819964">
                <a:moveTo>
                  <a:pt x="0" y="0"/>
                </a:moveTo>
                <a:lnTo>
                  <a:pt x="6819964" y="0"/>
                </a:lnTo>
                <a:lnTo>
                  <a:pt x="6819964" y="5836081"/>
                </a:lnTo>
                <a:lnTo>
                  <a:pt x="0" y="5836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835144" y="1490774"/>
            <a:ext cx="9396304" cy="2184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774"/>
              </a:lnSpc>
              <a:spcBef>
                <a:spcPct val="0"/>
              </a:spcBef>
            </a:pPr>
            <a:r>
              <a:rPr lang="en-US" sz="20519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МЕТА КУРСУ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966391" y="4148476"/>
            <a:ext cx="9138269" cy="5120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4"/>
              </a:lnSpc>
            </a:pPr>
            <a:r>
              <a:rPr lang="en-US" sz="326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Сформувати цілісне уявлення про сутність, можливості та виклики застосування штучного інтелекту в освіті, навчити практично використовувати інструменти ШІ для підготовки, організації та оцінювання навчального процесу, а також розвинути навички критичного та етичного ставлення до цифрових технологій</a:t>
            </a:r>
          </a:p>
          <a:p>
            <a:pPr algn="l">
              <a:lnSpc>
                <a:spcPts val="4284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9B60EB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9B60EB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502171" y="6273898"/>
            <a:ext cx="9074405" cy="4174226"/>
          </a:xfrm>
          <a:custGeom>
            <a:avLst/>
            <a:gdLst/>
            <a:ahLst/>
            <a:cxnLst/>
            <a:rect r="r" b="b" t="t" l="l"/>
            <a:pathLst>
              <a:path h="4174226" w="9074405">
                <a:moveTo>
                  <a:pt x="0" y="0"/>
                </a:moveTo>
                <a:lnTo>
                  <a:pt x="9074405" y="0"/>
                </a:lnTo>
                <a:lnTo>
                  <a:pt x="9074405" y="4174227"/>
                </a:lnTo>
                <a:lnTo>
                  <a:pt x="0" y="4174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8154288" y="6273898"/>
            <a:ext cx="9074405" cy="4174226"/>
          </a:xfrm>
          <a:custGeom>
            <a:avLst/>
            <a:gdLst/>
            <a:ahLst/>
            <a:cxnLst/>
            <a:rect r="r" b="b" t="t" l="l"/>
            <a:pathLst>
              <a:path h="4174226" w="9074405">
                <a:moveTo>
                  <a:pt x="0" y="0"/>
                </a:moveTo>
                <a:lnTo>
                  <a:pt x="9074405" y="0"/>
                </a:lnTo>
                <a:lnTo>
                  <a:pt x="9074405" y="4174227"/>
                </a:lnTo>
                <a:lnTo>
                  <a:pt x="0" y="4174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413506" y="397728"/>
            <a:ext cx="4817598" cy="4184142"/>
          </a:xfrm>
          <a:custGeom>
            <a:avLst/>
            <a:gdLst/>
            <a:ahLst/>
            <a:cxnLst/>
            <a:rect r="r" b="b" t="t" l="l"/>
            <a:pathLst>
              <a:path h="4184142" w="4817598">
                <a:moveTo>
                  <a:pt x="0" y="0"/>
                </a:moveTo>
                <a:lnTo>
                  <a:pt x="4817598" y="0"/>
                </a:lnTo>
                <a:lnTo>
                  <a:pt x="4817598" y="4184143"/>
                </a:lnTo>
                <a:lnTo>
                  <a:pt x="0" y="418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914841" y="-1784862"/>
            <a:ext cx="5101092" cy="4365182"/>
          </a:xfrm>
          <a:custGeom>
            <a:avLst/>
            <a:gdLst/>
            <a:ahLst/>
            <a:cxnLst/>
            <a:rect r="r" b="b" t="t" l="l"/>
            <a:pathLst>
              <a:path h="4365182" w="5101092">
                <a:moveTo>
                  <a:pt x="0" y="0"/>
                </a:moveTo>
                <a:lnTo>
                  <a:pt x="5101092" y="0"/>
                </a:lnTo>
                <a:lnTo>
                  <a:pt x="5101092" y="4365181"/>
                </a:lnTo>
                <a:lnTo>
                  <a:pt x="0" y="43651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275289" y="7858404"/>
            <a:ext cx="11495135" cy="4845199"/>
          </a:xfrm>
          <a:custGeom>
            <a:avLst/>
            <a:gdLst/>
            <a:ahLst/>
            <a:cxnLst/>
            <a:rect r="r" b="b" t="t" l="l"/>
            <a:pathLst>
              <a:path h="4845199" w="11495135">
                <a:moveTo>
                  <a:pt x="0" y="0"/>
                </a:moveTo>
                <a:lnTo>
                  <a:pt x="11495135" y="0"/>
                </a:lnTo>
                <a:lnTo>
                  <a:pt x="11495135" y="4845199"/>
                </a:lnTo>
                <a:lnTo>
                  <a:pt x="0" y="4845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72226">
            <a:off x="232638" y="5300719"/>
            <a:ext cx="2810484" cy="6367201"/>
          </a:xfrm>
          <a:custGeom>
            <a:avLst/>
            <a:gdLst/>
            <a:ahLst/>
            <a:cxnLst/>
            <a:rect r="r" b="b" t="t" l="l"/>
            <a:pathLst>
              <a:path h="6367201" w="2810484">
                <a:moveTo>
                  <a:pt x="0" y="0"/>
                </a:moveTo>
                <a:lnTo>
                  <a:pt x="2810484" y="0"/>
                </a:lnTo>
                <a:lnTo>
                  <a:pt x="2810484" y="6367201"/>
                </a:lnTo>
                <a:lnTo>
                  <a:pt x="0" y="63672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60755" y="4365562"/>
            <a:ext cx="1461470" cy="1849961"/>
          </a:xfrm>
          <a:custGeom>
            <a:avLst/>
            <a:gdLst/>
            <a:ahLst/>
            <a:cxnLst/>
            <a:rect r="r" b="b" t="t" l="l"/>
            <a:pathLst>
              <a:path h="1849961" w="1461470">
                <a:moveTo>
                  <a:pt x="0" y="0"/>
                </a:moveTo>
                <a:lnTo>
                  <a:pt x="1461470" y="0"/>
                </a:lnTo>
                <a:lnTo>
                  <a:pt x="1461470" y="1849962"/>
                </a:lnTo>
                <a:lnTo>
                  <a:pt x="0" y="18499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87774" y="4442858"/>
            <a:ext cx="1222079" cy="1695370"/>
          </a:xfrm>
          <a:custGeom>
            <a:avLst/>
            <a:gdLst/>
            <a:ahLst/>
            <a:cxnLst/>
            <a:rect r="r" b="b" t="t" l="l"/>
            <a:pathLst>
              <a:path h="1695370" w="1222079">
                <a:moveTo>
                  <a:pt x="0" y="0"/>
                </a:moveTo>
                <a:lnTo>
                  <a:pt x="1222079" y="0"/>
                </a:lnTo>
                <a:lnTo>
                  <a:pt x="1222079" y="1695370"/>
                </a:lnTo>
                <a:lnTo>
                  <a:pt x="0" y="1695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509397" y="2026167"/>
            <a:ext cx="11269207" cy="1117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90"/>
              </a:lnSpc>
              <a:spcBef>
                <a:spcPct val="0"/>
              </a:spcBef>
            </a:pPr>
            <a:r>
              <a:rPr lang="en-US" sz="10403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ЗМІСТ НАВЧАЛЬНОЇ ДИСЦИПЛІНИ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353816" y="6709635"/>
            <a:ext cx="3289996" cy="123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58"/>
              </a:lnSpc>
              <a:spcBef>
                <a:spcPct val="0"/>
              </a:spcBef>
            </a:pPr>
            <a:r>
              <a:rPr lang="en-US" sz="6192">
                <a:solidFill>
                  <a:srgbClr val="BF78FE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ЗМІСТОВИЙ МОДУЛЬ 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480291" y="7957765"/>
            <a:ext cx="3037045" cy="1165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7"/>
              </a:lnSpc>
            </a:pPr>
            <a:r>
              <a:rPr lang="en-US" sz="19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Теоретичні основи та інструменти штучного інтелекту в освіті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046492" y="6709635"/>
            <a:ext cx="3289996" cy="123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58"/>
              </a:lnSpc>
              <a:spcBef>
                <a:spcPct val="0"/>
              </a:spcBef>
            </a:pPr>
            <a:r>
              <a:rPr lang="en-US" sz="6192">
                <a:solidFill>
                  <a:srgbClr val="BF78FE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ЗМІСТОВИЙ МОДУЛЬ 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172967" y="7957765"/>
            <a:ext cx="3037045" cy="1165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7"/>
              </a:lnSpc>
            </a:pPr>
            <a:r>
              <a:rPr lang="en-US" sz="19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Практичні аспекти впровадження штучного інтелекту в освіту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4EEA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041069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5317" y="3444063"/>
            <a:ext cx="6988487" cy="5595357"/>
          </a:xfrm>
          <a:custGeom>
            <a:avLst/>
            <a:gdLst/>
            <a:ahLst/>
            <a:cxnLst/>
            <a:rect r="r" b="b" t="t" l="l"/>
            <a:pathLst>
              <a:path h="5595357" w="6988487">
                <a:moveTo>
                  <a:pt x="0" y="0"/>
                </a:moveTo>
                <a:lnTo>
                  <a:pt x="6988487" y="0"/>
                </a:lnTo>
                <a:lnTo>
                  <a:pt x="6988487" y="5595357"/>
                </a:lnTo>
                <a:lnTo>
                  <a:pt x="0" y="559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347760" y="-3148191"/>
            <a:ext cx="6613789" cy="5640759"/>
          </a:xfrm>
          <a:custGeom>
            <a:avLst/>
            <a:gdLst/>
            <a:ahLst/>
            <a:cxnLst/>
            <a:rect r="r" b="b" t="t" l="l"/>
            <a:pathLst>
              <a:path h="5640759" w="6613789">
                <a:moveTo>
                  <a:pt x="0" y="0"/>
                </a:moveTo>
                <a:lnTo>
                  <a:pt x="6613790" y="0"/>
                </a:lnTo>
                <a:lnTo>
                  <a:pt x="6613790" y="5640759"/>
                </a:lnTo>
                <a:lnTo>
                  <a:pt x="0" y="56407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119327" y="1398462"/>
            <a:ext cx="11228433" cy="1230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8235"/>
              </a:lnSpc>
              <a:spcBef>
                <a:spcPct val="0"/>
              </a:spcBef>
            </a:pPr>
            <a:r>
              <a:rPr lang="en-US" sz="11438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РЕКОМЕНДОВАНА ЛІТЕРАТУРА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523409" y="2543435"/>
            <a:ext cx="11149107" cy="7787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399778" indent="-199889" lvl="1">
              <a:lnSpc>
                <a:spcPts val="2999"/>
              </a:lnSpc>
              <a:buFont typeface="Arial"/>
              <a:buChar char="•"/>
            </a:pPr>
            <a:r>
              <a:rPr lang="en-US" sz="185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Андрющенко Т.Ю. Штучний інтелект та генерація в ілюстрацію. Поліграфічні, мультимедійні та web‐технології: збірник тез доповідей X Міжнародної науково‐технічної конференції (м. Харків, 14-17 травня 2025р.). Київ : ТОВ «Видавництво Ліра‐К», 2025. С. 116-117. URL: </a:t>
            </a:r>
            <a:r>
              <a:rPr lang="en-US" sz="1851" u="sng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  <a:hlinkClick r:id="rId4" tooltip="https://repository.hneu.edu.ua/bitstream/123456789/36273/1/Tezisy-konferenciya%20%20PMW-2025%20%281%29%20%281%29.pdf"/>
              </a:rPr>
              <a:t>https://repository.hneu.edu.ua/bitstream/123456789/36273/1/Tezisy-konferenciya%20%20PMW-2025%20%281%29%20%281%29.pdf</a:t>
            </a:r>
          </a:p>
          <a:p>
            <a:pPr algn="just" marL="399778" indent="-199889" lvl="1">
              <a:lnSpc>
                <a:spcPts val="2999"/>
              </a:lnSpc>
              <a:buFont typeface="Arial"/>
              <a:buChar char="•"/>
            </a:pPr>
            <a:r>
              <a:rPr lang="en-US" sz="185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Бабич Т., Мельник Я. Методика застосування штучного інтелекту дляавтоматизації створення тестових питань. Цифрова трансформація освіти і науки: збірник тез доповідей ІI Всеукраїнської науково-практичної конференції (м.Харків, 14-15 березня 2024 р.). Харків : Харків. нац. пед. ун-т ім. Г. С. Сковороди, 2024. С. 133-138. URL: https://www.researchgate.net/profile/Olena-Yarys/publication/385249056_VIKORISTANNA_STUCNOGO_INTELEKTU_V_BIOLOGICNIH_DOSLIDZENNAH/links/671beb35df4b534d4ef5280e/VIKORISTANNA-STUCNOGO-INTELEKTU-V-BIOLOGICNIH-DOSLIDZENNAH.pdf#page=134</a:t>
            </a:r>
          </a:p>
          <a:p>
            <a:pPr algn="just" marL="399778" indent="-199889" lvl="1">
              <a:lnSpc>
                <a:spcPts val="2999"/>
              </a:lnSpc>
              <a:buFont typeface="Arial"/>
              <a:buChar char="•"/>
            </a:pPr>
            <a:r>
              <a:rPr lang="en-US" sz="185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Балик А. Трансформація освіти в Україні: роль ШІ в цифрову епоху. Новітня наука та сучасна освіта. 2025. №1. С. 12-18.</a:t>
            </a:r>
          </a:p>
          <a:p>
            <a:pPr algn="just" marL="399778" indent="-199889" lvl="1">
              <a:lnSpc>
                <a:spcPts val="2999"/>
              </a:lnSpc>
              <a:buFont typeface="Arial"/>
              <a:buChar char="•"/>
            </a:pPr>
            <a:r>
              <a:rPr lang="en-US" sz="185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Гельжинська Т.Я., Кравчик О.Р. Правове регулювання використання штучного інтелекту в освіті: український та європейський досвід. Академічні візії. 2025. №42. URL: </a:t>
            </a:r>
            <a:r>
              <a:rPr lang="en-US" sz="1851" u="sng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  <a:hlinkClick r:id="rId5" tooltip="https://www.academy-vision.org/index.php/av/article/view/1897?utm_source=chatgpt.com"/>
              </a:rPr>
              <a:t>https://www.academy-vision.org/index.php/av/article/view/1897?utm_source=chatgpt.com</a:t>
            </a:r>
            <a:r>
              <a:rPr lang="en-US" sz="185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just" marL="399778" indent="-199889" lvl="1">
              <a:lnSpc>
                <a:spcPts val="2999"/>
              </a:lnSpc>
              <a:buFont typeface="Arial"/>
              <a:buChar char="•"/>
            </a:pPr>
            <a:r>
              <a:rPr lang="en-US" sz="185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Дракон Д.С., Стяглик Н.І. Етика штучного інтелекту: межі та відповідальність. Вісник ХНТУ. 2025. №1. С. 66-70.</a:t>
            </a:r>
          </a:p>
          <a:p>
            <a:pPr algn="l">
              <a:lnSpc>
                <a:spcPts val="2999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41069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131FA8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830357" y="-902150"/>
            <a:ext cx="6173053" cy="2601942"/>
          </a:xfrm>
          <a:custGeom>
            <a:avLst/>
            <a:gdLst/>
            <a:ahLst/>
            <a:cxnLst/>
            <a:rect r="r" b="b" t="t" l="l"/>
            <a:pathLst>
              <a:path h="2601942" w="6173053">
                <a:moveTo>
                  <a:pt x="0" y="0"/>
                </a:moveTo>
                <a:lnTo>
                  <a:pt x="6173052" y="0"/>
                </a:lnTo>
                <a:lnTo>
                  <a:pt x="6173052" y="2601941"/>
                </a:lnTo>
                <a:lnTo>
                  <a:pt x="0" y="2601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315548" y="8986029"/>
            <a:ext cx="6173053" cy="2601942"/>
          </a:xfrm>
          <a:custGeom>
            <a:avLst/>
            <a:gdLst/>
            <a:ahLst/>
            <a:cxnLst/>
            <a:rect r="r" b="b" t="t" l="l"/>
            <a:pathLst>
              <a:path h="2601942" w="6173053">
                <a:moveTo>
                  <a:pt x="0" y="0"/>
                </a:moveTo>
                <a:lnTo>
                  <a:pt x="6173052" y="0"/>
                </a:lnTo>
                <a:lnTo>
                  <a:pt x="6173052" y="2601942"/>
                </a:lnTo>
                <a:lnTo>
                  <a:pt x="0" y="26019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091052">
            <a:off x="-1684467" y="5508041"/>
            <a:ext cx="6638823" cy="5976180"/>
          </a:xfrm>
          <a:custGeom>
            <a:avLst/>
            <a:gdLst/>
            <a:ahLst/>
            <a:cxnLst/>
            <a:rect r="r" b="b" t="t" l="l"/>
            <a:pathLst>
              <a:path h="5976180" w="6638823">
                <a:moveTo>
                  <a:pt x="0" y="0"/>
                </a:moveTo>
                <a:lnTo>
                  <a:pt x="6638824" y="0"/>
                </a:lnTo>
                <a:lnTo>
                  <a:pt x="6638824" y="5976180"/>
                </a:lnTo>
                <a:lnTo>
                  <a:pt x="0" y="5976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091052">
            <a:off x="13048963" y="-5984494"/>
            <a:ext cx="11291757" cy="10164688"/>
          </a:xfrm>
          <a:custGeom>
            <a:avLst/>
            <a:gdLst/>
            <a:ahLst/>
            <a:cxnLst/>
            <a:rect r="r" b="b" t="t" l="l"/>
            <a:pathLst>
              <a:path h="10164688" w="11291757">
                <a:moveTo>
                  <a:pt x="0" y="0"/>
                </a:moveTo>
                <a:lnTo>
                  <a:pt x="11291757" y="0"/>
                </a:lnTo>
                <a:lnTo>
                  <a:pt x="11291757" y="10164687"/>
                </a:lnTo>
                <a:lnTo>
                  <a:pt x="0" y="10164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9718707" y="2005094"/>
            <a:ext cx="8036625" cy="5957149"/>
          </a:xfrm>
          <a:custGeom>
            <a:avLst/>
            <a:gdLst/>
            <a:ahLst/>
            <a:cxnLst/>
            <a:rect r="r" b="b" t="t" l="l"/>
            <a:pathLst>
              <a:path h="5957149" w="8036625">
                <a:moveTo>
                  <a:pt x="8036625" y="0"/>
                </a:moveTo>
                <a:lnTo>
                  <a:pt x="0" y="0"/>
                </a:lnTo>
                <a:lnTo>
                  <a:pt x="0" y="5957148"/>
                </a:lnTo>
                <a:lnTo>
                  <a:pt x="8036625" y="5957148"/>
                </a:lnTo>
                <a:lnTo>
                  <a:pt x="8036625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913547" y="4038286"/>
            <a:ext cx="5781294" cy="8229600"/>
          </a:xfrm>
          <a:custGeom>
            <a:avLst/>
            <a:gdLst/>
            <a:ahLst/>
            <a:cxnLst/>
            <a:rect r="r" b="b" t="t" l="l"/>
            <a:pathLst>
              <a:path h="8229600" w="5781294">
                <a:moveTo>
                  <a:pt x="0" y="0"/>
                </a:moveTo>
                <a:lnTo>
                  <a:pt x="5781294" y="0"/>
                </a:lnTo>
                <a:lnTo>
                  <a:pt x="57812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6870" y="3450450"/>
            <a:ext cx="10177085" cy="3699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434"/>
              </a:lnSpc>
              <a:spcBef>
                <a:spcPct val="0"/>
              </a:spcBef>
            </a:pPr>
            <a:r>
              <a:rPr lang="en-US" sz="18659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ДО ЗУСТРІЧІ НА ЗАНЯТТЯХ!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DAG3jx-CeUc</dc:identifier>
  <dcterms:modified xsi:type="dcterms:W3CDTF">2011-08-01T06:04:30Z</dcterms:modified>
  <cp:revision>1</cp:revision>
  <dc:title>Blue Futuristic Illustrative Artificial Intelligence Project Presentation</dc:title>
</cp:coreProperties>
</file>