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BD27-CFA6-4538-8401-4EC96A03FC76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A757-B337-4EF1-A39E-A1CD0ED412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E32BD27-CFA6-4538-8401-4EC96A03FC76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C09A757-B337-4EF1-A39E-A1CD0ED41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E32BD27-CFA6-4538-8401-4EC96A03FC76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C09A757-B337-4EF1-A39E-A1CD0ED412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wZH4lxOc8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2292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5184648"/>
            <a:ext cx="8077200" cy="1673352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B0F0"/>
                </a:solidFill>
                <a:latin typeface="Book Antiqua" pitchFamily="18" charset="0"/>
              </a:rPr>
              <a:t>Професійний розвиток фахівців соціальної сфери</a:t>
            </a:r>
            <a:endParaRPr lang="ru-RU" dirty="0">
              <a:solidFill>
                <a:srgbClr val="00B0F0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pravlencheskiy tru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019675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sz="3400" b="1" dirty="0" smtClean="0">
                <a:latin typeface="Book Antiqua" pitchFamily="18" charset="0"/>
              </a:rPr>
              <a:t>Предметом вивчення </a:t>
            </a:r>
            <a:r>
              <a:rPr lang="uk-UA" sz="3400" dirty="0" smtClean="0">
                <a:latin typeface="Book Antiqua" pitchFamily="18" charset="0"/>
              </a:rPr>
              <a:t>навчальної дисципліни </a:t>
            </a:r>
            <a:r>
              <a:rPr lang="uk-UA" sz="3400" dirty="0" smtClean="0">
                <a:latin typeface="Book Antiqua" pitchFamily="18" charset="0"/>
              </a:rPr>
              <a:t>«Професійний розвиток фахівців соціальної сфери» </a:t>
            </a:r>
            <a:r>
              <a:rPr lang="uk-UA" sz="3400" dirty="0" smtClean="0">
                <a:latin typeface="Book Antiqua" pitchFamily="18" charset="0"/>
              </a:rPr>
              <a:t>є система та організація процесу </a:t>
            </a:r>
            <a:r>
              <a:rPr lang="uk-UA" sz="3400" dirty="0" smtClean="0">
                <a:latin typeface="Book Antiqua" pitchFamily="18" charset="0"/>
              </a:rPr>
              <a:t>професійного розвитку соціальних працівників. </a:t>
            </a:r>
            <a:endParaRPr lang="ru-RU" sz="3400" dirty="0" smtClean="0">
              <a:latin typeface="Book Antiqua" pitchFamily="18" charset="0"/>
            </a:endParaRPr>
          </a:p>
          <a:p>
            <a:r>
              <a:rPr lang="uk-UA" sz="3400" b="1" dirty="0" smtClean="0">
                <a:latin typeface="Book Antiqua" pitchFamily="18" charset="0"/>
              </a:rPr>
              <a:t>Метою викладання </a:t>
            </a:r>
            <a:r>
              <a:rPr lang="uk-UA" sz="3400" dirty="0" smtClean="0">
                <a:latin typeface="Book Antiqua" pitchFamily="18" charset="0"/>
              </a:rPr>
              <a:t>навчальної дисципліни </a:t>
            </a:r>
            <a:r>
              <a:rPr lang="uk-UA" sz="3400" dirty="0" smtClean="0">
                <a:latin typeface="Book Antiqua" pitchFamily="18" charset="0"/>
              </a:rPr>
              <a:t>«Професійний розвиток фахівців соціальної сфери» </a:t>
            </a:r>
            <a:r>
              <a:rPr lang="uk-UA" sz="3400" dirty="0" smtClean="0">
                <a:latin typeface="Book Antiqua" pitchFamily="18" charset="0"/>
              </a:rPr>
              <a:t>формування комплексу теоретичних знань і умінь щодо розробки та здійснення </a:t>
            </a:r>
            <a:r>
              <a:rPr lang="uk-UA" sz="3400" dirty="0" smtClean="0">
                <a:latin typeface="Book Antiqua" pitchFamily="18" charset="0"/>
              </a:rPr>
              <a:t>системи професійного навчання, підвищення кваліфікації, перепідготовки та перекваліфікації фахівців, розвитку </a:t>
            </a:r>
            <a:r>
              <a:rPr lang="uk-UA" sz="3400" smtClean="0">
                <a:latin typeface="Book Antiqua" pitchFamily="18" charset="0"/>
              </a:rPr>
              <a:t>професійної кар’єри. </a:t>
            </a:r>
            <a:endParaRPr lang="ru-RU" sz="3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uk-UA" sz="3400" b="1" dirty="0" smtClean="0">
                <a:latin typeface="Book Antiqua" pitchFamily="18" charset="0"/>
              </a:rPr>
              <a:t>     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1361708626_487c9fb6c24859c5ab239ad0ec583044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79512" y="620688"/>
            <a:ext cx="4316288" cy="57606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500" b="1" dirty="0" smtClean="0">
                <a:solidFill>
                  <a:srgbClr val="C00000"/>
                </a:solidFill>
                <a:latin typeface="Book Antiqua" pitchFamily="18" charset="0"/>
              </a:rPr>
              <a:t>У результаті вивчення курсу студенти </a:t>
            </a:r>
            <a:r>
              <a:rPr lang="uk-UA" sz="2500" b="1" dirty="0" smtClean="0">
                <a:solidFill>
                  <a:srgbClr val="C00000"/>
                </a:solidFill>
                <a:latin typeface="Book Antiqua" pitchFamily="18" charset="0"/>
              </a:rPr>
              <a:t>повинні:</a:t>
            </a:r>
            <a:endParaRPr lang="ru-RU" sz="2500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uk-UA" sz="2500" b="1" i="1" dirty="0" smtClean="0">
                <a:solidFill>
                  <a:srgbClr val="0070C0"/>
                </a:solidFill>
                <a:latin typeface="Book Antiqua" pitchFamily="18" charset="0"/>
              </a:rPr>
              <a:t>знати :</a:t>
            </a:r>
            <a:r>
              <a:rPr lang="uk-UA" sz="2500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endParaRPr lang="ru-RU" sz="25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1800" dirty="0" smtClean="0"/>
              <a:t>зміст поняття </a:t>
            </a:r>
            <a:r>
              <a:rPr lang="uk-UA" sz="1800" dirty="0" err="1" smtClean="0"/>
              <a:t>„професійний</a:t>
            </a:r>
            <a:r>
              <a:rPr lang="uk-UA" sz="1800" dirty="0" smtClean="0"/>
              <a:t> </a:t>
            </a:r>
            <a:r>
              <a:rPr lang="uk-UA" sz="1800" dirty="0" err="1" smtClean="0"/>
              <a:t>розвиток”</a:t>
            </a:r>
            <a:r>
              <a:rPr lang="uk-UA" sz="1800" dirty="0" smtClean="0"/>
              <a:t> і його сутність;</a:t>
            </a:r>
            <a:endParaRPr lang="ru-RU" sz="1800" dirty="0" smtClean="0"/>
          </a:p>
          <a:p>
            <a:pPr lvl="0"/>
            <a:r>
              <a:rPr lang="uk-UA" sz="1800" dirty="0" smtClean="0"/>
              <a:t>принципи формування, етапи розвитку і ознаки колективу, його професійного та соціального розвитку;</a:t>
            </a:r>
            <a:endParaRPr lang="ru-RU" sz="1800" dirty="0" smtClean="0"/>
          </a:p>
          <a:p>
            <a:pPr lvl="0"/>
            <a:r>
              <a:rPr lang="uk-UA" sz="1800" dirty="0" smtClean="0"/>
              <a:t>сутність сучасних методів планування потреб </a:t>
            </a:r>
            <a:r>
              <a:rPr lang="uk-UA" sz="1800" dirty="0" smtClean="0"/>
              <a:t>у професійному розвитку персоналу;</a:t>
            </a:r>
            <a:endParaRPr lang="ru-RU" sz="1800" dirty="0" smtClean="0"/>
          </a:p>
          <a:p>
            <a:r>
              <a:rPr lang="uk-UA" sz="1800" dirty="0" smtClean="0"/>
              <a:t>управління процесом розвитку та </a:t>
            </a:r>
            <a:r>
              <a:rPr lang="uk-UA" sz="1800" dirty="0" smtClean="0"/>
              <a:t>кар’єри  персоналу</a:t>
            </a:r>
            <a:endParaRPr lang="ru-RU" sz="18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4008" y="188640"/>
            <a:ext cx="4316288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400" b="1" i="1" dirty="0" smtClean="0">
                <a:solidFill>
                  <a:srgbClr val="0070C0"/>
                </a:solidFill>
                <a:latin typeface="Book Antiqua" pitchFamily="18" charset="0"/>
              </a:rPr>
              <a:t>вміти : </a:t>
            </a:r>
            <a:endParaRPr lang="uk-UA" sz="2400" b="1" i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>
              <a:buNone/>
            </a:pPr>
            <a:endParaRPr lang="ru-RU" sz="180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lvl="0"/>
            <a:r>
              <a:rPr lang="uk-UA" sz="1800" dirty="0" smtClean="0">
                <a:latin typeface="Book Antiqua" pitchFamily="18" charset="0"/>
              </a:rPr>
              <a:t>розкривати зміст ключових понять і термінів кожної теми;</a:t>
            </a:r>
            <a:endParaRPr lang="ru-RU" sz="1800" dirty="0" smtClean="0">
              <a:latin typeface="Book Antiqua" pitchFamily="18" charset="0"/>
            </a:endParaRPr>
          </a:p>
          <a:p>
            <a:pPr lvl="0"/>
            <a:r>
              <a:rPr lang="uk-UA" sz="1800" dirty="0" smtClean="0"/>
              <a:t>застосовувати сучасні методи планування </a:t>
            </a:r>
            <a:r>
              <a:rPr lang="uk-UA" sz="1800" dirty="0" smtClean="0"/>
              <a:t>професійного розвитку фахівців соціальної сфери;</a:t>
            </a:r>
            <a:endParaRPr lang="ru-RU" sz="1800" dirty="0" smtClean="0"/>
          </a:p>
          <a:p>
            <a:pPr lvl="0"/>
            <a:r>
              <a:rPr lang="uk-UA" sz="1800" dirty="0" smtClean="0"/>
              <a:t>використовувати сучасні методи планування </a:t>
            </a:r>
            <a:r>
              <a:rPr lang="uk-UA" sz="1800" dirty="0" smtClean="0"/>
              <a:t>професійного навчання і перепідготовки  фахівців соціальної сфери;</a:t>
            </a:r>
            <a:endParaRPr lang="ru-RU" sz="1800" dirty="0" smtClean="0"/>
          </a:p>
          <a:p>
            <a:pPr lvl="0"/>
            <a:r>
              <a:rPr lang="uk-UA" sz="1800" dirty="0" smtClean="0"/>
              <a:t>враховувати соціальну структуру персоналу при формуванні колективу;</a:t>
            </a:r>
            <a:endParaRPr lang="ru-RU" sz="1800" dirty="0" smtClean="0"/>
          </a:p>
          <a:p>
            <a:pPr lvl="0"/>
            <a:r>
              <a:rPr lang="uk-UA" sz="1800" dirty="0" smtClean="0"/>
              <a:t>здійснювати аналіз джерел майбутніх потреб </a:t>
            </a:r>
            <a:r>
              <a:rPr lang="uk-UA" sz="1800" dirty="0" smtClean="0"/>
              <a:t>фахівців соціальної сфери у професійному розвитку.</a:t>
            </a:r>
            <a:endParaRPr lang="ru-RU" sz="1800" dirty="0" smtClean="0"/>
          </a:p>
          <a:p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Screenshot_20_2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3212976"/>
          </a:xfrm>
          <a:prstGeom prst="rect">
            <a:avLst/>
          </a:prstGeom>
        </p:spPr>
      </p:pic>
      <p:pic>
        <p:nvPicPr>
          <p:cNvPr id="6" name="Рисунок 5" descr="upravleni_s_personalo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3212976"/>
            <a:ext cx="4499992" cy="3645024"/>
          </a:xfrm>
          <a:prstGeom prst="rect">
            <a:avLst/>
          </a:prstGeom>
        </p:spPr>
      </p:pic>
      <p:pic>
        <p:nvPicPr>
          <p:cNvPr id="5" name="Содержимое 4" descr="N2kcPdK9a_I.jpg"/>
          <p:cNvPicPr>
            <a:picLocks noGrp="1" noChangeAspect="1"/>
          </p:cNvPicPr>
          <p:nvPr>
            <p:ph sz="half" idx="1"/>
          </p:nvPr>
        </p:nvPicPr>
        <p:blipFill>
          <a:blip r:embed="rId4" cstate="print"/>
          <a:stretch>
            <a:fillRect/>
          </a:stretch>
        </p:blipFill>
        <p:spPr>
          <a:xfrm>
            <a:off x="0" y="3069729"/>
            <a:ext cx="4644008" cy="378827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rgbClr val="002060"/>
                </a:solidFill>
                <a:latin typeface="Book Antiqua" pitchFamily="18" charset="0"/>
              </a:rPr>
              <a:t>Основні теми курсу:</a:t>
            </a:r>
            <a:endParaRPr lang="ru-RU" sz="32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907704" y="1052736"/>
            <a:ext cx="5256584" cy="5517232"/>
          </a:xfrm>
        </p:spPr>
        <p:txBody>
          <a:bodyPr>
            <a:normAutofit/>
          </a:bodyPr>
          <a:lstStyle/>
          <a:p>
            <a:r>
              <a:rPr lang="uk-UA" sz="1800" b="1" dirty="0" smtClean="0"/>
              <a:t>Вступ до курсу </a:t>
            </a:r>
            <a:r>
              <a:rPr lang="uk-UA" sz="1800" b="1" dirty="0" err="1" smtClean="0"/>
              <a:t>„Професійний</a:t>
            </a:r>
            <a:r>
              <a:rPr lang="uk-UA" sz="1800" b="1" dirty="0" smtClean="0"/>
              <a:t> розвиток фахівця соціальної </a:t>
            </a:r>
            <a:r>
              <a:rPr lang="uk-UA" sz="1800" b="1" dirty="0" err="1" smtClean="0"/>
              <a:t>сфери”</a:t>
            </a:r>
            <a:endParaRPr lang="uk-UA" sz="1800" b="1" dirty="0" smtClean="0"/>
          </a:p>
          <a:p>
            <a:r>
              <a:rPr lang="uk-UA" sz="1800" b="1" dirty="0" smtClean="0"/>
              <a:t>Управління </a:t>
            </a:r>
            <a:r>
              <a:rPr lang="uk-UA" sz="1800" b="1" dirty="0" smtClean="0"/>
              <a:t>проектом професійного розвитку фахівців соціальної сфери</a:t>
            </a:r>
          </a:p>
          <a:p>
            <a:r>
              <a:rPr lang="uk-UA" sz="1800" b="1" dirty="0" smtClean="0"/>
              <a:t>Маркетинг </a:t>
            </a:r>
            <a:r>
              <a:rPr lang="uk-UA" sz="1800" b="1" dirty="0" smtClean="0"/>
              <a:t>персоналу організацій соціальної сфери</a:t>
            </a:r>
          </a:p>
          <a:p>
            <a:r>
              <a:rPr lang="uk-UA" sz="1800" b="1" dirty="0" smtClean="0"/>
              <a:t>Прогнозування </a:t>
            </a:r>
            <a:r>
              <a:rPr lang="uk-UA" sz="1800" b="1" dirty="0" smtClean="0"/>
              <a:t>та планування професійного розвитку фахівців соціальної </a:t>
            </a:r>
            <a:r>
              <a:rPr lang="uk-UA" sz="1800" b="1" dirty="0" smtClean="0"/>
              <a:t>сфери</a:t>
            </a:r>
          </a:p>
          <a:p>
            <a:r>
              <a:rPr lang="uk-UA" sz="1800" b="1" dirty="0" smtClean="0"/>
              <a:t>Планування й організація професійного навчання фахівців соціальної сфери</a:t>
            </a:r>
          </a:p>
          <a:p>
            <a:r>
              <a:rPr lang="uk-UA" sz="1800" b="1" dirty="0" smtClean="0"/>
              <a:t>Планування </a:t>
            </a:r>
            <a:r>
              <a:rPr lang="uk-UA" sz="1800" b="1" dirty="0" smtClean="0"/>
              <a:t>й організація підвищення кваліфікації та перепідготовки керівників і фахівців соціальної сфери</a:t>
            </a:r>
          </a:p>
          <a:p>
            <a:r>
              <a:rPr lang="uk-UA" sz="1800" b="1" dirty="0" smtClean="0"/>
              <a:t>Планування </a:t>
            </a:r>
            <a:r>
              <a:rPr lang="uk-UA" sz="1800" b="1" dirty="0" smtClean="0"/>
              <a:t>трудової кар’єри і робота з кадровим резервом</a:t>
            </a:r>
          </a:p>
          <a:p>
            <a:r>
              <a:rPr lang="uk-UA" sz="1800" b="1" dirty="0" smtClean="0"/>
              <a:t> Планування та організація соціального розвитку фахівців соціальної сфери</a:t>
            </a:r>
          </a:p>
          <a:p>
            <a:endParaRPr lang="uk-UA" sz="1800" dirty="0" smtClean="0"/>
          </a:p>
          <a:p>
            <a:endParaRPr lang="ru-RU" sz="2900" dirty="0" smtClean="0">
              <a:solidFill>
                <a:srgbClr val="C00000"/>
              </a:solidFill>
              <a:latin typeface="Book Antiqu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6-10-6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</TotalTime>
  <Words>229</Words>
  <Application>Microsoft Office PowerPoint</Application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Модульная</vt:lpstr>
      <vt:lpstr>Професійний розвиток фахівців соціальної сфери</vt:lpstr>
      <vt:lpstr>Слайд 2</vt:lpstr>
      <vt:lpstr>Слайд 3</vt:lpstr>
      <vt:lpstr>Основні теми курсу:</vt:lpstr>
      <vt:lpstr>Слайд 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персоналом соціальної служби</dc:title>
  <dc:creator>Customer</dc:creator>
  <cp:lastModifiedBy>Lenovo</cp:lastModifiedBy>
  <cp:revision>6</cp:revision>
  <dcterms:created xsi:type="dcterms:W3CDTF">2016-01-26T09:53:31Z</dcterms:created>
  <dcterms:modified xsi:type="dcterms:W3CDTF">2023-12-18T13:36:48Z</dcterms:modified>
</cp:coreProperties>
</file>