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87" r:id="rId1"/>
  </p:sldMasterIdLst>
  <p:sldIdLst>
    <p:sldId id="256" r:id="rId2"/>
    <p:sldId id="258" r:id="rId3"/>
    <p:sldId id="260" r:id="rId4"/>
    <p:sldId id="259" r:id="rId5"/>
    <p:sldId id="278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3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0AF9D-1237-495E-A8B6-1BE3305BA50F}" type="datetimeFigureOut">
              <a:rPr lang="ru-RU" smtClean="0"/>
              <a:t>07.12.2020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B87A-8144-4757-A0C1-2AEC3B48A146}" type="slidenum">
              <a:rPr lang="ru-RU" smtClean="0"/>
              <a:t>‹#›</a:t>
            </a:fld>
            <a:endParaRPr lang="ru-RU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2368536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0AF9D-1237-495E-A8B6-1BE3305BA50F}" type="datetimeFigureOut">
              <a:rPr lang="ru-RU" smtClean="0"/>
              <a:t>07.12.2020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B87A-8144-4757-A0C1-2AEC3B48A1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181734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0AF9D-1237-495E-A8B6-1BE3305BA50F}" type="datetimeFigureOut">
              <a:rPr lang="ru-RU" smtClean="0"/>
              <a:t>07.12.2020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B87A-8144-4757-A0C1-2AEC3B48A1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540927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0AF9D-1237-495E-A8B6-1BE3305BA50F}" type="datetimeFigureOut">
              <a:rPr lang="ru-RU" smtClean="0"/>
              <a:t>07.12.2020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B87A-8144-4757-A0C1-2AEC3B48A146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4968324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0AF9D-1237-495E-A8B6-1BE3305BA50F}" type="datetimeFigureOut">
              <a:rPr lang="ru-RU" smtClean="0"/>
              <a:t>07.12.2020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B87A-8144-4757-A0C1-2AEC3B48A1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259241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0AF9D-1237-495E-A8B6-1BE3305BA50F}" type="datetimeFigureOut">
              <a:rPr lang="ru-RU" smtClean="0"/>
              <a:t>07.12.2020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B87A-8144-4757-A0C1-2AEC3B48A146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3027940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0AF9D-1237-495E-A8B6-1BE3305BA50F}" type="datetimeFigureOut">
              <a:rPr lang="ru-RU" smtClean="0"/>
              <a:t>07.12.2020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B87A-8144-4757-A0C1-2AEC3B48A1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323055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0AF9D-1237-495E-A8B6-1BE3305BA50F}" type="datetimeFigureOut">
              <a:rPr lang="ru-RU" smtClean="0"/>
              <a:t>07.12.2020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B87A-8144-4757-A0C1-2AEC3B48A1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3857511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0AF9D-1237-495E-A8B6-1BE3305BA50F}" type="datetimeFigureOut">
              <a:rPr lang="ru-RU" smtClean="0"/>
              <a:t>07.12.2020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B87A-8144-4757-A0C1-2AEC3B48A1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417358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0AF9D-1237-495E-A8B6-1BE3305BA50F}" type="datetimeFigureOut">
              <a:rPr lang="ru-RU" smtClean="0"/>
              <a:t>07.12.2020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B87A-8144-4757-A0C1-2AEC3B48A1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539806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0AF9D-1237-495E-A8B6-1BE3305BA50F}" type="datetimeFigureOut">
              <a:rPr lang="ru-RU" smtClean="0"/>
              <a:t>07.12.2020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B87A-8144-4757-A0C1-2AEC3B48A1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637155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0AF9D-1237-495E-A8B6-1BE3305BA50F}" type="datetimeFigureOut">
              <a:rPr lang="ru-RU" smtClean="0"/>
              <a:t>07.12.2020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B87A-8144-4757-A0C1-2AEC3B48A1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553459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0AF9D-1237-495E-A8B6-1BE3305BA50F}" type="datetimeFigureOut">
              <a:rPr lang="ru-RU" smtClean="0"/>
              <a:t>07.12.2020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B87A-8144-4757-A0C1-2AEC3B48A1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618233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0AF9D-1237-495E-A8B6-1BE3305BA50F}" type="datetimeFigureOut">
              <a:rPr lang="ru-RU" smtClean="0"/>
              <a:t>07.12.2020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B87A-8144-4757-A0C1-2AEC3B48A1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038263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0AF9D-1237-495E-A8B6-1BE3305BA50F}" type="datetimeFigureOut">
              <a:rPr lang="ru-RU" smtClean="0"/>
              <a:t>07.12.2020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B87A-8144-4757-A0C1-2AEC3B48A1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1698518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0AF9D-1237-495E-A8B6-1BE3305BA50F}" type="datetimeFigureOut">
              <a:rPr lang="ru-RU" smtClean="0"/>
              <a:t>07.12.2020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B87A-8144-4757-A0C1-2AEC3B48A1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414097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0AF9D-1237-495E-A8B6-1BE3305BA50F}" type="datetimeFigureOut">
              <a:rPr lang="ru-RU" smtClean="0"/>
              <a:t>07.12.2020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B87A-8144-4757-A0C1-2AEC3B48A1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830590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A170AF9D-1237-495E-A8B6-1BE3305BA50F}" type="datetimeFigureOut">
              <a:rPr lang="ru-RU" smtClean="0"/>
              <a:t>07.12.2020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CB55B87A-8144-4757-A0C1-2AEC3B48A1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738767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88" r:id="rId1"/>
    <p:sldLayoutId id="2147483889" r:id="rId2"/>
    <p:sldLayoutId id="2147483890" r:id="rId3"/>
    <p:sldLayoutId id="2147483891" r:id="rId4"/>
    <p:sldLayoutId id="2147483892" r:id="rId5"/>
    <p:sldLayoutId id="2147483893" r:id="rId6"/>
    <p:sldLayoutId id="2147483894" r:id="rId7"/>
    <p:sldLayoutId id="2147483895" r:id="rId8"/>
    <p:sldLayoutId id="2147483896" r:id="rId9"/>
    <p:sldLayoutId id="2147483897" r:id="rId10"/>
    <p:sldLayoutId id="2147483898" r:id="rId11"/>
    <p:sldLayoutId id="2147483899" r:id="rId12"/>
    <p:sldLayoutId id="2147483900" r:id="rId13"/>
    <p:sldLayoutId id="2147483901" r:id="rId14"/>
    <p:sldLayoutId id="2147483902" r:id="rId15"/>
    <p:sldLayoutId id="2147483903" r:id="rId16"/>
    <p:sldLayoutId id="2147483904" r:id="rId17"/>
  </p:sldLayoutIdLst>
  <p:transition spd="slow">
    <p:wipe/>
  </p:transition>
  <p:timing>
    <p:tnLst>
      <p:par>
        <p:cTn id="1" dur="indefinite" restart="never" nodeType="tmRoot"/>
      </p:par>
    </p:tnLst>
  </p:timing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3721100" y="1158875"/>
            <a:ext cx="8470900" cy="2971800"/>
          </a:xfrm>
        </p:spPr>
        <p:txBody>
          <a:bodyPr/>
          <a:lstStyle/>
          <a:p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Діяльність рекламного </a:t>
            </a:r>
            <a:b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агентства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65829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Tm="2608"/>
    </mc:Choice>
    <mc:Fallback xmlns="">
      <p:transition advTm="2608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71281" y="306528"/>
            <a:ext cx="6499411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творчий відділ - об'єднує </a:t>
            </a:r>
            <a:r>
              <a:rPr lang="uk-UA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копірайтерів</a:t>
            </a:r>
            <a:r>
              <a:rPr lang="uk-UA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художників, фахівців-графіків, режисерів, редакторів та інших творчих працівників;</a:t>
            </a:r>
            <a:endParaRPr lang="uk-UA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421205" y="1675747"/>
            <a:ext cx="757069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відділ виконання замовлень - входять керівник і інспектори робочих груп клієнта, директор служби виконання замовлень;</a:t>
            </a:r>
            <a:endParaRPr lang="uk-UA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842244" y="2984099"/>
            <a:ext cx="701936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uk-UA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відділ маркетингу - входять фахівці з засобам поширення реклами, проведення досліджень і заходів щодо стимулювання збуту;</a:t>
            </a:r>
            <a:endParaRPr lang="uk-UA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71281" y="4569450"/>
            <a:ext cx="6499411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uk-UA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адміністративний відділ - входять фахівці бухгалтерського обліку, по розробці і контролю за здійсненням перспективних фінансових планів, координування доходів і витрат, виробленні поточної політики, а також президент і керівники підрозділів.</a:t>
            </a:r>
            <a:endParaRPr lang="uk-UA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233755493"/>
      </p:ext>
    </p:extLst>
  </p:cSld>
  <p:clrMapOvr>
    <a:masterClrMapping/>
  </p:clrMapOvr>
  <p:transition spd="slow" advClick="0" advTm="27276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grpId="0" nodeType="click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5" presetClass="entr" presetSubtype="0" fill="hold" grpId="0" nodeType="click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32262" y="1276069"/>
            <a:ext cx="11172305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Успіх агентства як ділового співтовариства людей у ​​великій мірі залежить від проведеної їм кадрової політики, від того, наскільки продумано вирішує воно проблеми залучення, навчання, стимулювання і винагороди працівників.</a:t>
            </a:r>
            <a:endParaRPr lang="uk-UA" sz="32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027932"/>
      </p:ext>
    </p:extLst>
  </p:cSld>
  <p:clrMapOvr>
    <a:masterClrMapping/>
  </p:clrMapOvr>
  <p:transition spd="slow" advClick="0" advTm="10596">
    <p:push dir="u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5982" y="1452015"/>
            <a:ext cx="11681095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Щоб залучити й утримати перспективного замовника, рекламному агентству доводиться бути не тільки технічним, творчим і концептуальним центром рекламної діяльності, але ще і контролером і координатором рекламних кампаній. На Заході, незважаючи на різноманітність видів рекламних агентств, проте в більшості організаційних схем закладений один і той же принцип - всі роботи з конкретним замовником ведуться одним фахівцем. Його називають відповідальним виконавцем проекту (</a:t>
            </a:r>
            <a:r>
              <a:rPr lang="uk-UA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account</a:t>
            </a:r>
            <a:r>
              <a:rPr lang="uk-UA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executive</a:t>
            </a:r>
            <a:r>
              <a:rPr lang="uk-UA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), контактором, бренд-менеджером (якщо він займається рекламуванням бренду) </a:t>
            </a:r>
            <a:r>
              <a:rPr lang="uk-UA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uk-UA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мал</a:t>
            </a:r>
            <a:r>
              <a:rPr lang="uk-UA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uk-UA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uk-UA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uk-UA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47943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Click="0" advTm="23627">
        <p:fade/>
      </p:transition>
    </mc:Choice>
    <mc:Fallback xmlns="">
      <p:transition spd="slow" advClick="0" advTm="23627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24835" y="831272"/>
            <a:ext cx="4598893" cy="5851915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3640975" y="461940"/>
            <a:ext cx="13072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Малюнок 2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83709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 advTm="14828">
        <p:circle/>
      </p:transition>
    </mc:Choice>
    <mc:Fallback xmlns="">
      <p:transition spd="slow" advTm="14828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4812" y="241611"/>
            <a:ext cx="1186030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Винагорода рекламних агентств складається з двох основних джерел:</a:t>
            </a:r>
            <a:endParaRPr lang="uk-UA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95836" y="1021976"/>
            <a:ext cx="83506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uk-UA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Комісійна винагорода, отримана від засобів поширення реклами (2/3 доходів рекламного агентства</a:t>
            </a:r>
            <a:endParaRPr lang="uk-UA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880632" y="2468407"/>
            <a:ext cx="9197788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uk-UA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Звичайний розмір - 15% тарифної вартості закупленого у засоби поширення рекламного місця і часу. Наприклад, в Італії розмір коливається від 3 до 15%, у Франції - від 15 до 20%, в Гонконзі газети надають комісію в розмірі до 30%. У деяких країнах існує державний податок на комісійного товар </a:t>
            </a:r>
          </a:p>
          <a:p>
            <a:pPr algn="just"/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uk-UA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Наприклад, в Швеції та Ісландії - 20%, в Ірані - 10%).</a:t>
            </a:r>
            <a:endParaRPr lang="uk-UA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95836" y="4745835"/>
            <a:ext cx="835062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uk-UA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Гонорари, отримані від клієнтури за надані послуги. Вони є додатковими винагородами, коли кошторис витрат на створення і розміщення реклами настільки велика, що не покриває комісійні.</a:t>
            </a:r>
            <a:endParaRPr lang="uk-UA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038264399"/>
      </p:ext>
    </p:extLst>
  </p:cSld>
  <p:clrMapOvr>
    <a:masterClrMapping/>
  </p:clrMapOvr>
  <p:transition spd="slow" advClick="0" advTm="17874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124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6" presetClass="entr" presetSubtype="21" fill="hold" grpId="0" nodeType="click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1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1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1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08784" y="1745268"/>
            <a:ext cx="1082952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Законодавство, яке дозволяє відкриття та реєстрацію рекламних агентств, як правило, різне в різних країнах. У США, наприклад, для цього не потрібно спеціального дозволу, але воно повинно надати доказ своєї фінансової надійності і незалежності як від рекламодавців, так і від засобів поширення реклами. У деяких країнах, особливо що розвиваються, для реєстрації рекламних агентств потрібен дозвіл урядових органів.</a:t>
            </a:r>
            <a:endParaRPr lang="uk-UA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88563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4562">
        <p:randomBar dir="vert"/>
      </p:transition>
    </mc:Choice>
    <mc:Fallback xmlns="">
      <p:transition spd="slow" advTm="14562">
        <p:randomBar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33001" y="374317"/>
            <a:ext cx="11958999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Рекламні агентства у багатьох західних країнах об'єднані в асоціації: </a:t>
            </a:r>
          </a:p>
          <a:p>
            <a:pPr algn="just"/>
            <a:r>
              <a:rPr lang="uk-UA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Американська асоціація рекламних агентств </a:t>
            </a:r>
          </a:p>
          <a:p>
            <a:pPr algn="just"/>
            <a:r>
              <a:rPr lang="uk-UA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Шведська федерація рекламних агентств </a:t>
            </a:r>
          </a:p>
          <a:p>
            <a:pPr algn="just"/>
            <a:r>
              <a:rPr lang="uk-UA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Федерація рекламних агентств у Франції та інші. </a:t>
            </a:r>
          </a:p>
          <a:p>
            <a:pPr algn="just"/>
            <a:r>
              <a:rPr lang="uk-UA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Основною функцією цих асоціацій і федерацій є захист професійних інтересів їх членів і надання їм різних послуг. </a:t>
            </a:r>
          </a:p>
          <a:p>
            <a:pPr algn="just"/>
            <a:r>
              <a:rPr lang="uk-UA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Поряд з національними асоціаціями існують також :</a:t>
            </a:r>
          </a:p>
          <a:p>
            <a:pPr algn="just"/>
            <a:r>
              <a:rPr lang="uk-UA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Міжнародна асоціація з питань реклами в Європі </a:t>
            </a:r>
          </a:p>
          <a:p>
            <a:pPr algn="just"/>
            <a:r>
              <a:rPr lang="uk-UA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Міжнародна асоціація по рекламній практиці </a:t>
            </a:r>
          </a:p>
          <a:p>
            <a:pPr algn="just"/>
            <a:r>
              <a:rPr lang="uk-UA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Міжнародна асоціація рекламодавців </a:t>
            </a:r>
          </a:p>
          <a:p>
            <a:pPr algn="just"/>
            <a:r>
              <a:rPr lang="uk-UA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Європейське об'єднання рекламних агентств </a:t>
            </a:r>
          </a:p>
          <a:p>
            <a:pPr algn="just"/>
            <a:r>
              <a:rPr lang="uk-UA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Рекламна асоціація Скандинавських країн та інші.</a:t>
            </a:r>
          </a:p>
          <a:p>
            <a:pPr algn="just"/>
            <a:r>
              <a:rPr lang="uk-UA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Вони обговорюють проблеми розвитку міжнародної реклами,</a:t>
            </a:r>
          </a:p>
          <a:p>
            <a:pPr algn="just"/>
            <a:r>
              <a:rPr lang="uk-UA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здійснюють інформування, дають рекомендації з питань </a:t>
            </a:r>
          </a:p>
          <a:p>
            <a:pPr algn="just"/>
            <a:r>
              <a:rPr lang="uk-UA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рекламної практики, сприяють розвитку </a:t>
            </a:r>
            <a:r>
              <a:rPr lang="uk-UA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зв'язків</a:t>
            </a:r>
            <a:r>
              <a:rPr lang="uk-UA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між</a:t>
            </a:r>
          </a:p>
          <a:p>
            <a:pPr algn="just"/>
            <a:r>
              <a:rPr lang="uk-UA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національними рекламними організаціями.</a:t>
            </a:r>
            <a:endParaRPr lang="uk-UA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533959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 advClick="0" advTm="29456">
        <p15:prstTrans prst="wind"/>
      </p:transition>
    </mc:Choice>
    <mc:Fallback xmlns="">
      <p:transition spd="slow" advClick="0" advTm="29456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61365" y="429870"/>
            <a:ext cx="1188719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Експортер, який бажає провести рекламну кампанію за кордоном, має наступний вибір:</a:t>
            </a:r>
            <a:endParaRPr lang="uk-UA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66480" y="1626606"/>
            <a:ext cx="902297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а) </a:t>
            </a:r>
            <a:r>
              <a:rPr lang="uk-UA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підібрати одне зі своїх агентств, яке працює або безпосередньо з закордонними рекламними засобами поширення реклами, або через його представника, що знаходиться у вашій країні;</a:t>
            </a:r>
            <a:endParaRPr lang="uk-UA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80781" y="3209506"/>
            <a:ext cx="879437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б) </a:t>
            </a:r>
            <a:r>
              <a:rPr lang="uk-UA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підібрати таке агентство, яке має свої відділення або філії в інших країнах або має угоди з іноземними агентствами;</a:t>
            </a:r>
            <a:endParaRPr lang="uk-UA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80782" y="4595716"/>
            <a:ext cx="879437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в) </a:t>
            </a:r>
            <a:r>
              <a:rPr lang="uk-UA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підібрати місцеві агентства на кожному окремому ринку.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2399145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8898">
        <p:fade/>
      </p:transition>
    </mc:Choice>
    <mc:Fallback xmlns="">
      <p:transition spd="slow" advTm="18898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19469" y="656885"/>
            <a:ext cx="11584356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</a:t>
            </a:r>
            <a:r>
              <a:rPr lang="uk-UA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Вибираючи агентство, експортер повинен звернути увагу на наступні критерії:</a:t>
            </a:r>
          </a:p>
          <a:p>
            <a:pPr algn="just"/>
            <a:endParaRPr lang="uk-UA" sz="2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uk-UA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величина охоплення ринку. Хоча багато великих агентств мають значне охоплення ринків, вони  </a:t>
            </a:r>
          </a:p>
          <a:p>
            <a:pPr algn="just"/>
            <a:r>
              <a:rPr lang="uk-UA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можуть не повністю включати всі ті ринки, в яких зацікавлений експортер;</a:t>
            </a:r>
          </a:p>
          <a:p>
            <a:pPr algn="just"/>
            <a:r>
              <a:rPr lang="uk-UA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якість обслуговування. Якість виконання доручень клієнта різними рекламними агентствами   </a:t>
            </a:r>
          </a:p>
          <a:p>
            <a:pPr algn="just"/>
            <a:r>
              <a:rPr lang="uk-UA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неоднаково. Іноді компанія має свій хороший рекламний відділ, а його місцеве відділення працює  </a:t>
            </a:r>
          </a:p>
          <a:p>
            <a:pPr algn="just"/>
            <a:r>
              <a:rPr lang="uk-UA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незадовільно;</a:t>
            </a:r>
          </a:p>
          <a:p>
            <a:pPr algn="just"/>
            <a:r>
              <a:rPr lang="uk-UA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обсяг витрат на рекламу. У бюджеті компаній слід передбачити певний мінімум асигнувань на   </a:t>
            </a:r>
          </a:p>
          <a:p>
            <a:pPr algn="just"/>
            <a:r>
              <a:rPr lang="uk-UA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рекламу за допомогою рекламних агентств своєї країни або іноземних агентств. Ці обсяги</a:t>
            </a:r>
          </a:p>
          <a:p>
            <a:pPr algn="just"/>
            <a:r>
              <a:rPr lang="uk-UA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повинні бути такими, щоб зацікавити великі міжнародні рекламні агентства;</a:t>
            </a:r>
          </a:p>
          <a:p>
            <a:pPr algn="just"/>
            <a:r>
              <a:rPr lang="uk-UA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потреба в здійсненні міжнародного співробітництва. Якщо компанія хоче організувати </a:t>
            </a:r>
          </a:p>
          <a:p>
            <a:pPr algn="just"/>
            <a:r>
              <a:rPr lang="uk-UA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стандартну міжнародну рекламну акцію, їй буде потрібно створити хорошу координацію </a:t>
            </a:r>
          </a:p>
          <a:p>
            <a:pPr algn="just"/>
            <a:r>
              <a:rPr lang="uk-UA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дій і істотний контроль, яких можна досягти за допомогою міжнародного агентства;</a:t>
            </a:r>
          </a:p>
          <a:p>
            <a:pPr algn="just"/>
            <a:r>
              <a:rPr lang="uk-UA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структура компанії. Міжнародні компанії, що мають децентралізовану структуру </a:t>
            </a:r>
          </a:p>
          <a:p>
            <a:pPr algn="just"/>
            <a:r>
              <a:rPr lang="uk-UA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управління, зазвичай доручають підшукати рекламне агентство своїм місцевим </a:t>
            </a:r>
          </a:p>
          <a:p>
            <a:pPr algn="just"/>
            <a:r>
              <a:rPr lang="uk-UA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дочірнім відділенням. Точно так же - при угоді про спільні рекламні заходи з </a:t>
            </a:r>
          </a:p>
          <a:p>
            <a:pPr algn="just"/>
            <a:r>
              <a:rPr lang="uk-UA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дистриб'юторами: доцільно використовувати місцеве рекламне агентство.</a:t>
            </a:r>
            <a:endParaRPr lang="uk-UA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69826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 advClick="0" advTm="45180">
        <p:split orient="vert"/>
      </p:transition>
    </mc:Choice>
    <mc:Fallback xmlns="">
      <p:transition spd="slow" advClick="0" advTm="45180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76518" y="1810888"/>
            <a:ext cx="1133587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Крім того, необхідно враховувати такі міркування, як час існування агентства, наявність необхідних фахівців, напрямки спеціалізації, вартість послуг тобто</a:t>
            </a:r>
            <a:endParaRPr lang="uk-UA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72405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5861">
        <p:split orient="vert"/>
      </p:transition>
    </mc:Choice>
    <mc:Fallback xmlns="">
      <p:transition spd="slow" advClick="0" advTm="5861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0" y="782638"/>
            <a:ext cx="11914188" cy="485457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uk-UA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Рекламне агентство </a:t>
            </a:r>
            <a:r>
              <a:rPr lang="uk-UA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організація, яка об'єднує в єдине ділове підприємство людей, що володіють спеціальними знаннями і вміннями, добре обізнаних про всі сторони маркетингу і поводження споживачів. Вони повинні бути сприйнятливі до інших людей і комунікацій, знати засоби реклами і ринки, бути досвідченими </a:t>
            </a:r>
            <a:r>
              <a:rPr lang="uk-UA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копірайтерами</a:t>
            </a:r>
            <a:r>
              <a:rPr lang="uk-UA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художниками, телевізійними продюсерами, дослідниками, адміністраторами. Рекламне агентство забезпечує середовище, в якому фахівці різного профілю отримують можливість взаємодіяти один з одним і з'єднувати свої таланти в справі створення ефективної реклами для індивідуальних клієнтів.</a:t>
            </a:r>
            <a:endParaRPr lang="uk-UA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30610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Tm="22948">
        <p14:reveal/>
      </p:transition>
    </mc:Choice>
    <mc:Fallback xmlns="">
      <p:transition spd="slow" advTm="22948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61366" y="1981672"/>
            <a:ext cx="11368387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Роботи, пов'язані з рекламою, вимагають професійних навичок в різних областях, спеціального обладнання для виготовлення рекламних радіо- і </a:t>
            </a:r>
            <a:r>
              <a:rPr lang="uk-UA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телероликов</a:t>
            </a:r>
            <a:r>
              <a:rPr lang="uk-UA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зовнішніх вивісок тобто</a:t>
            </a:r>
            <a:endParaRPr lang="uk-UA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16481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7695">
        <p:split orient="vert"/>
      </p:transition>
    </mc:Choice>
    <mc:Fallback xmlns="">
      <p:transition spd="slow" advClick="0" advTm="7695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745" y="298973"/>
            <a:ext cx="11477513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Для отримання максимальної користі від рекламного агентства будь-яка компанія повинна дати агентству достатньо часу для підготовки хорошої реклами, проводячи з ним регулярні зустрічі. При цьому керівництво компанії повинно мати уявлення про витрати, які агентство несе, готуючи і проводячи рекламну кампанію, не перекладаючи вину за </a:t>
            </a:r>
          </a:p>
          <a:p>
            <a:pPr algn="just"/>
            <a:r>
              <a:rPr lang="uk-UA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свої власні помилки на агентство.</a:t>
            </a:r>
            <a:endParaRPr lang="uk-UA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03440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21306">
        <p:split orient="vert"/>
      </p:transition>
    </mc:Choice>
    <mc:Fallback xmlns="">
      <p:transition spd="slow" advClick="0" advTm="21306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319088" y="700088"/>
            <a:ext cx="11872912" cy="531177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uk-UA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А. </a:t>
            </a:r>
            <a:r>
              <a:rPr lang="uk-UA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Дейян</a:t>
            </a:r>
            <a:r>
              <a:rPr lang="uk-UA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виділяє три функції, які має виконувати рекламне агентство:</a:t>
            </a:r>
          </a:p>
          <a:p>
            <a:pPr marL="0" indent="0" algn="ctr">
              <a:buNone/>
            </a:pPr>
            <a:endParaRPr lang="uk-UA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uk-UA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створення рекламного звернення, яке воно ж виготовляє і розміщує;</a:t>
            </a:r>
          </a:p>
          <a:p>
            <a:pPr algn="just"/>
            <a:r>
              <a:rPr lang="uk-UA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консультації по рекламі - допомога у визначенні стратегії і концепції     рекламної кампанії;</a:t>
            </a:r>
          </a:p>
          <a:p>
            <a:pPr algn="just"/>
            <a:r>
              <a:rPr lang="uk-UA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посередництво між рекламодавцями і засобами інформації (покупка місця для </a:t>
            </a:r>
            <a:endParaRPr lang="uk-UA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uk-UA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розміщення реклами); </a:t>
            </a:r>
          </a:p>
          <a:p>
            <a:pPr marL="0" indent="0" algn="just">
              <a:buNone/>
            </a:pPr>
            <a:r>
              <a:rPr lang="uk-UA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рекламодавцями і компаніями, що спеціалізуються в області   </a:t>
            </a:r>
          </a:p>
          <a:p>
            <a:pPr marL="0" indent="0" algn="just">
              <a:buNone/>
            </a:pPr>
            <a:r>
              <a:rPr lang="uk-UA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маркетингу (вивчення ринку, мотивації); </a:t>
            </a:r>
          </a:p>
          <a:p>
            <a:pPr marL="0" indent="0" algn="just">
              <a:buNone/>
            </a:pPr>
            <a:r>
              <a:rPr lang="uk-UA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рекламодавцем і  власниками друкарень, де публікують брошури,  </a:t>
            </a:r>
          </a:p>
          <a:p>
            <a:pPr marL="0" indent="0" algn="just">
              <a:buNone/>
            </a:pPr>
            <a:r>
              <a:rPr lang="uk-UA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каталоги, інструкції     по експлуатації товару, афіші, плакати</a:t>
            </a:r>
            <a:r>
              <a:rPr lang="uk-UA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uk-UA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6131021"/>
      </p:ext>
    </p:extLst>
  </p:cSld>
  <p:clrMapOvr>
    <a:masterClrMapping/>
  </p:clrMapOvr>
  <p:transition spd="slow" advTm="20838">
    <p:cover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0" y="2319338"/>
            <a:ext cx="11899900" cy="1981200"/>
          </a:xfrm>
        </p:spPr>
        <p:txBody>
          <a:bodyPr/>
          <a:lstStyle/>
          <a:p>
            <a:pPr marL="0" indent="0" algn="just">
              <a:buNone/>
            </a:pPr>
            <a:r>
              <a:rPr lang="uk-UA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Всі агентства займаються плануванням, підготовкою і розміщенням реклами, проте асортимент і ступінь серйозності наданих клієнтам послуг значно відрізняються.</a:t>
            </a:r>
            <a:endParaRPr lang="uk-UA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079027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 advTm="4795">
        <p15:prstTrans prst="curtains"/>
      </p:transition>
    </mc:Choice>
    <mc:Fallback xmlns="">
      <p:transition spd="slow" advTm="4795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0" y="2319338"/>
            <a:ext cx="11899900" cy="19812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uk-UA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Рекламні агентства мають свою класифікацію:</a:t>
            </a:r>
          </a:p>
          <a:p>
            <a:pPr marL="0" indent="0" algn="ctr">
              <a:buNone/>
            </a:pPr>
            <a:endParaRPr lang="uk-UA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680300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 advTm="4795">
        <p15:prstTrans prst="curtains"/>
      </p:transition>
    </mc:Choice>
    <mc:Fallback xmlns="">
      <p:transition spd="slow" advTm="4795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93376" y="510989"/>
            <a:ext cx="10582835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1) за </a:t>
            </a:r>
            <a:r>
              <a:rPr lang="uk-UA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обсягом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послуг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uk-UA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надаються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агентства з </a:t>
            </a:r>
            <a:r>
              <a:rPr lang="uk-UA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повним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набором </a:t>
            </a:r>
            <a:r>
              <a:rPr lang="uk-UA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послуг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full-service advertising agencies);</a:t>
            </a:r>
          </a:p>
          <a:p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агентства з </a:t>
            </a:r>
            <a:r>
              <a:rPr lang="uk-UA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обмеженим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колом </a:t>
            </a:r>
            <a:r>
              <a:rPr lang="uk-UA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послуг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limited- service advertising agencies)]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93376" y="1628384"/>
            <a:ext cx="8027895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2) по видам оказываемых услуг:</a:t>
            </a:r>
          </a:p>
          <a:p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универсальные агентства (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universal agencies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), занимающиеся всеми видами рекламы;</a:t>
            </a:r>
          </a:p>
          <a:p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специализированные агентства (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special agencies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работают только по одному или нескольким видам рекламных средств;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901873" y="3427151"/>
            <a:ext cx="7919397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uk-UA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 місцем надання послуг:</a:t>
            </a:r>
          </a:p>
          <a:p>
            <a:r>
              <a:rPr lang="uk-UA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на внутрішньому ринку;</a:t>
            </a:r>
          </a:p>
          <a:p>
            <a:r>
              <a:rPr lang="uk-UA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на зовнішньому ринку;</a:t>
            </a:r>
          </a:p>
          <a:p>
            <a:r>
              <a:rPr lang="uk-UA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комбінування агентств - коли рекламодавець доручає проведення реклами товарів, що експортуються внутрішньому рекламному агентству, яке проводить її через іноземне рекламне агентство. Така система називається в експортній торгівлі "пара агентств", і внутрішні рекламні агентства, які працюють у країні експорту, виконують в цьому випадку лише контролюючі функції по відношенню до закордонного рекламному агентству.</a:t>
            </a:r>
            <a:endParaRPr lang="uk-UA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06110175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 advClick="0" advTm="28594">
        <p15:prstTrans prst="fallOver"/>
      </p:transition>
    </mc:Choice>
    <mc:Fallback xmlns="">
      <p:transition spd="slow" advClick="0" advTm="28594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4813" y="2828836"/>
            <a:ext cx="1184685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Рекламодавець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uk-UA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рекламне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агентство </a:t>
            </a:r>
            <a:r>
              <a:rPr lang="uk-UA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укладають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між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собою </a:t>
            </a:r>
            <a:r>
              <a:rPr lang="uk-UA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контракт або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угоду, </a:t>
            </a:r>
            <a:r>
              <a:rPr lang="uk-UA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що регламентує загальне взаємовідношення між ними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На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мал. 1 </a:t>
            </a:r>
            <a:r>
              <a:rPr lang="uk-UA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представлені стадії організації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рекламного </a:t>
            </a:r>
            <a:r>
              <a:rPr lang="uk-UA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процесу.</a:t>
            </a:r>
            <a:endParaRPr lang="uk-UA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7480797"/>
      </p:ext>
    </p:extLst>
  </p:cSld>
  <p:clrMapOvr>
    <a:masterClrMapping/>
  </p:clrMapOvr>
  <p:transition spd="slow" advClick="0" advTm="7679">
    <p:wip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18507" y="901346"/>
            <a:ext cx="5358533" cy="584555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596043" y="457201"/>
            <a:ext cx="31422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Малюнок 1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83962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 advClick="0" advTm="18123">
        <p:circle/>
      </p:transition>
    </mc:Choice>
    <mc:Fallback xmlns="">
      <p:transition spd="slow" advClick="0" advTm="18123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7918" y="2551837"/>
            <a:ext cx="11780846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Рекламні агентства мають різні організаційні структури. У великих агентствах сильніше відчувається необхідність об'єднати різних фахівців в відділи і більш чітко розмежувати сфери відповідальності. До основних функціональних підрозділів рекламного агентства ставляться:</a:t>
            </a:r>
            <a:endParaRPr lang="uk-UA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31849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 advClick="0" advTm="10968">
        <p15:prstTrans prst="drape"/>
      </p:transition>
    </mc:Choice>
    <mc:Fallback xmlns="">
      <p:transition spd="slow" advClick="0" advTm="10968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9|1.9|4.5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9|7.6|1.4|6.4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5|1|1.8|6.5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1|1.2|8.7|4.9"/>
</p:tagLst>
</file>

<file path=ppt/theme/theme1.xml><?xml version="1.0" encoding="utf-8"?>
<a:theme xmlns:a="http://schemas.openxmlformats.org/drawingml/2006/main" name="Сектор">
  <a:themeElements>
    <a:clrScheme name="Сектор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Сектор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ектор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248</TotalTime>
  <Words>1223</Words>
  <Application>Microsoft Office PowerPoint</Application>
  <PresentationFormat>Широкоэкранный</PresentationFormat>
  <Paragraphs>80</Paragraphs>
  <Slides>21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5" baseType="lpstr">
      <vt:lpstr>Century Gothic</vt:lpstr>
      <vt:lpstr>Times New Roman</vt:lpstr>
      <vt:lpstr>Wingdings 3</vt:lpstr>
      <vt:lpstr>Сектор</vt:lpstr>
      <vt:lpstr>Діяльність рекламного  агентства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Діяльність рекламного агентства</dc:title>
  <dc:creator>user1</dc:creator>
  <cp:lastModifiedBy>user1</cp:lastModifiedBy>
  <cp:revision>29</cp:revision>
  <dcterms:created xsi:type="dcterms:W3CDTF">2020-12-04T09:18:05Z</dcterms:created>
  <dcterms:modified xsi:type="dcterms:W3CDTF">2020-12-07T07:16:38Z</dcterms:modified>
</cp:coreProperties>
</file>