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3" r:id="rId68"/>
    <p:sldId id="322" r:id="rId69"/>
    <p:sldId id="324" r:id="rId70"/>
    <p:sldId id="328" r:id="rId71"/>
    <p:sldId id="325" r:id="rId72"/>
    <p:sldId id="329" r:id="rId73"/>
    <p:sldId id="330" r:id="rId74"/>
    <p:sldId id="332" r:id="rId75"/>
    <p:sldId id="326" r:id="rId76"/>
    <p:sldId id="327" r:id="rId77"/>
    <p:sldId id="331" r:id="rId78"/>
    <p:sldId id="333" r:id="rId79"/>
    <p:sldId id="334" r:id="rId80"/>
    <p:sldId id="335" r:id="rId81"/>
    <p:sldId id="336" r:id="rId82"/>
    <p:sldId id="337" r:id="rId83"/>
    <p:sldId id="341" r:id="rId84"/>
    <p:sldId id="342" r:id="rId85"/>
    <p:sldId id="343" r:id="rId86"/>
    <p:sldId id="338" r:id="rId87"/>
    <p:sldId id="339" r:id="rId88"/>
    <p:sldId id="340" r:id="rId89"/>
    <p:sldId id="344" r:id="rId90"/>
    <p:sldId id="345" r:id="rId91"/>
    <p:sldId id="346" r:id="rId92"/>
    <p:sldId id="347" r:id="rId93"/>
    <p:sldId id="348" r:id="rId94"/>
    <p:sldId id="349" r:id="rId95"/>
    <p:sldId id="350" r:id="rId96"/>
    <p:sldId id="351" r:id="rId97"/>
    <p:sldId id="352" r:id="rId98"/>
    <p:sldId id="353" r:id="rId99"/>
    <p:sldId id="354" r:id="rId100"/>
    <p:sldId id="355" r:id="rId101"/>
    <p:sldId id="356" r:id="rId102"/>
    <p:sldId id="357" r:id="rId103"/>
    <p:sldId id="358" r:id="rId104"/>
    <p:sldId id="359" r:id="rId105"/>
    <p:sldId id="360" r:id="rId106"/>
    <p:sldId id="361" r:id="rId107"/>
    <p:sldId id="362" r:id="rId108"/>
    <p:sldId id="363" r:id="rId109"/>
    <p:sldId id="366" r:id="rId110"/>
    <p:sldId id="364" r:id="rId111"/>
    <p:sldId id="369" r:id="rId112"/>
    <p:sldId id="365" r:id="rId113"/>
    <p:sldId id="368" r:id="rId114"/>
    <p:sldId id="367" r:id="rId115"/>
    <p:sldId id="372" r:id="rId116"/>
    <p:sldId id="371" r:id="rId117"/>
    <p:sldId id="370" r:id="rId118"/>
    <p:sldId id="374" r:id="rId119"/>
    <p:sldId id="373" r:id="rId120"/>
    <p:sldId id="375" r:id="rId121"/>
    <p:sldId id="377" r:id="rId122"/>
    <p:sldId id="376" r:id="rId123"/>
    <p:sldId id="380" r:id="rId124"/>
    <p:sldId id="379" r:id="rId125"/>
    <p:sldId id="381" r:id="rId126"/>
    <p:sldId id="378" r:id="rId127"/>
    <p:sldId id="383" r:id="rId128"/>
    <p:sldId id="382" r:id="rId129"/>
    <p:sldId id="386" r:id="rId130"/>
    <p:sldId id="385" r:id="rId131"/>
    <p:sldId id="384" r:id="rId132"/>
    <p:sldId id="390" r:id="rId133"/>
    <p:sldId id="389" r:id="rId134"/>
    <p:sldId id="388" r:id="rId135"/>
    <p:sldId id="387" r:id="rId136"/>
    <p:sldId id="391" r:id="rId137"/>
    <p:sldId id="394" r:id="rId138"/>
    <p:sldId id="393" r:id="rId139"/>
    <p:sldId id="392" r:id="rId140"/>
    <p:sldId id="397" r:id="rId141"/>
    <p:sldId id="396" r:id="rId142"/>
    <p:sldId id="395" r:id="rId143"/>
    <p:sldId id="400" r:id="rId144"/>
    <p:sldId id="399" r:id="rId145"/>
    <p:sldId id="398" r:id="rId146"/>
    <p:sldId id="402" r:id="rId147"/>
    <p:sldId id="401" r:id="rId148"/>
    <p:sldId id="404" r:id="rId149"/>
    <p:sldId id="403" r:id="rId150"/>
    <p:sldId id="407" r:id="rId151"/>
    <p:sldId id="406" r:id="rId152"/>
    <p:sldId id="409" r:id="rId153"/>
    <p:sldId id="405" r:id="rId154"/>
    <p:sldId id="408" r:id="rId155"/>
    <p:sldId id="411" r:id="rId156"/>
    <p:sldId id="410" r:id="rId157"/>
    <p:sldId id="413" r:id="rId158"/>
    <p:sldId id="412" r:id="rId159"/>
    <p:sldId id="415" r:id="rId160"/>
    <p:sldId id="414" r:id="rId161"/>
    <p:sldId id="417" r:id="rId162"/>
    <p:sldId id="416" r:id="rId163"/>
    <p:sldId id="419" r:id="rId164"/>
    <p:sldId id="420" r:id="rId165"/>
    <p:sldId id="418" r:id="rId166"/>
    <p:sldId id="421" r:id="rId167"/>
    <p:sldId id="422" r:id="rId168"/>
    <p:sldId id="425" r:id="rId169"/>
    <p:sldId id="427" r:id="rId170"/>
    <p:sldId id="432" r:id="rId171"/>
    <p:sldId id="428" r:id="rId172"/>
    <p:sldId id="431" r:id="rId173"/>
    <p:sldId id="424" r:id="rId174"/>
    <p:sldId id="426" r:id="rId175"/>
    <p:sldId id="430" r:id="rId176"/>
    <p:sldId id="429" r:id="rId177"/>
    <p:sldId id="433" r:id="rId178"/>
    <p:sldId id="434" r:id="rId179"/>
    <p:sldId id="435" r:id="rId180"/>
    <p:sldId id="437" r:id="rId181"/>
    <p:sldId id="436" r:id="rId182"/>
    <p:sldId id="438" r:id="rId183"/>
    <p:sldId id="440" r:id="rId18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65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viewProps" Target="view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theme" Target="theme/theme1.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65BCFDDA-4560-4588-B996-0143CB2B4025}" type="datetimeFigureOut">
              <a:rPr lang="ru-RU" smtClean="0"/>
              <a:t>18.09.2023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802446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5BCFDDA-4560-4588-B996-0143CB2B4025}" type="datetimeFigureOut">
              <a:rPr lang="ru-RU" smtClean="0"/>
              <a:t>18.09.2023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351844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65BCFDDA-4560-4588-B996-0143CB2B4025}" type="datetimeFigureOut">
              <a:rPr lang="ru-RU" smtClean="0"/>
              <a:t>18.09.2023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12273951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4" name="Date Placeholder 3"/>
          <p:cNvSpPr>
            <a:spLocks noGrp="1"/>
          </p:cNvSpPr>
          <p:nvPr>
            <p:ph type="dt" sz="half" idx="10"/>
          </p:nvPr>
        </p:nvSpPr>
        <p:spPr/>
        <p:txBody>
          <a:bodyPr/>
          <a:lstStyle/>
          <a:p>
            <a:fld id="{65BCFDDA-4560-4588-B996-0143CB2B4025}" type="datetimeFigureOut">
              <a:rPr lang="ru-RU" smtClean="0"/>
              <a:t>18.09.2023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2DD116-8F72-40C6-AA80-DC33B66AAF0B}"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50548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5BCFDDA-4560-4588-B996-0143CB2B4025}" type="datetimeFigureOut">
              <a:rPr lang="ru-RU" smtClean="0"/>
              <a:t>18.09.2023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32578602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BCFDDA-4560-4588-B996-0143CB2B4025}" type="datetimeFigureOut">
              <a:rPr lang="ru-RU" smtClean="0"/>
              <a:t>18.09.2023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40050209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5BCFDDA-4560-4588-B996-0143CB2B4025}" type="datetimeFigureOut">
              <a:rPr lang="ru-RU" smtClean="0"/>
              <a:t>18.09.2023</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4667614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BCFDDA-4560-4588-B996-0143CB2B4025}" type="datetimeFigureOut">
              <a:rPr lang="ru-RU" smtClean="0"/>
              <a:t>18.09.2023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2117845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65BCFDDA-4560-4588-B996-0143CB2B4025}" type="datetimeFigureOut">
              <a:rPr lang="ru-RU" smtClean="0"/>
              <a:t>18.09.2023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2998727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3"/>
          <p:cNvSpPr>
            <a:spLocks noGrp="1"/>
          </p:cNvSpPr>
          <p:nvPr>
            <p:ph type="dt" sz="half" idx="10"/>
          </p:nvPr>
        </p:nvSpPr>
        <p:spPr/>
        <p:txBody>
          <a:bodyPr/>
          <a:lstStyle/>
          <a:p>
            <a:fld id="{65BCFDDA-4560-4588-B996-0143CB2B4025}" type="datetimeFigureOut">
              <a:rPr lang="ru-RU" smtClean="0"/>
              <a:t>18.09.2023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279664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65BCFDDA-4560-4588-B996-0143CB2B4025}" type="datetimeFigureOut">
              <a:rPr lang="ru-RU" smtClean="0"/>
              <a:t>18.09.2023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80464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65BCFDDA-4560-4588-B996-0143CB2B4025}" type="datetimeFigureOut">
              <a:rPr lang="ru-RU" smtClean="0"/>
              <a:t>18.09.2023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3844876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65BCFDDA-4560-4588-B996-0143CB2B4025}" type="datetimeFigureOut">
              <a:rPr lang="ru-RU" smtClean="0"/>
              <a:t>18.09.2023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19742617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7" name="Date Placeholder 2"/>
          <p:cNvSpPr>
            <a:spLocks noGrp="1"/>
          </p:cNvSpPr>
          <p:nvPr>
            <p:ph type="dt" sz="half" idx="10"/>
          </p:nvPr>
        </p:nvSpPr>
        <p:spPr/>
        <p:txBody>
          <a:bodyPr/>
          <a:lstStyle/>
          <a:p>
            <a:fld id="{65BCFDDA-4560-4588-B996-0143CB2B4025}" type="datetimeFigureOut">
              <a:rPr lang="ru-RU" smtClean="0"/>
              <a:t>18.09.2023</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2169412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5BCFDDA-4560-4588-B996-0143CB2B4025}" type="datetimeFigureOut">
              <a:rPr lang="ru-RU" smtClean="0"/>
              <a:t>18.09.2023</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524559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7" name="Date Placeholder 4"/>
          <p:cNvSpPr>
            <a:spLocks noGrp="1"/>
          </p:cNvSpPr>
          <p:nvPr>
            <p:ph type="dt" sz="half" idx="10"/>
          </p:nvPr>
        </p:nvSpPr>
        <p:spPr/>
        <p:txBody>
          <a:bodyPr/>
          <a:lstStyle/>
          <a:p>
            <a:fld id="{65BCFDDA-4560-4588-B996-0143CB2B4025}" type="datetimeFigureOut">
              <a:rPr lang="ru-RU" smtClean="0"/>
              <a:t>18.09.2023</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3653597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65BCFDDA-4560-4588-B996-0143CB2B4025}" type="datetimeFigureOut">
              <a:rPr lang="ru-RU" smtClean="0"/>
              <a:t>18.09.2023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42DD116-8F72-40C6-AA80-DC33B66AAF0B}" type="slidenum">
              <a:rPr lang="ru-RU" smtClean="0"/>
              <a:t>‹#›</a:t>
            </a:fld>
            <a:endParaRPr lang="ru-RU"/>
          </a:p>
        </p:txBody>
      </p:sp>
    </p:spTree>
    <p:extLst>
      <p:ext uri="{BB962C8B-B14F-4D97-AF65-F5344CB8AC3E}">
        <p14:creationId xmlns:p14="http://schemas.microsoft.com/office/powerpoint/2010/main" val="4165229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5BCFDDA-4560-4588-B996-0143CB2B4025}" type="datetimeFigureOut">
              <a:rPr lang="ru-RU" smtClean="0"/>
              <a:t>18.09.2023</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442DD116-8F72-40C6-AA80-DC33B66AAF0B}" type="slidenum">
              <a:rPr lang="ru-RU" smtClean="0"/>
              <a:t>‹#›</a:t>
            </a:fld>
            <a:endParaRPr lang="ru-RU"/>
          </a:p>
        </p:txBody>
      </p:sp>
    </p:spTree>
    <p:extLst>
      <p:ext uri="{BB962C8B-B14F-4D97-AF65-F5344CB8AC3E}">
        <p14:creationId xmlns:p14="http://schemas.microsoft.com/office/powerpoint/2010/main" val="126321910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C03BC82-3952-6A1C-68D8-9CFCA9101E92}"/>
              </a:ext>
            </a:extLst>
          </p:cNvPr>
          <p:cNvSpPr>
            <a:spLocks noGrp="1"/>
          </p:cNvSpPr>
          <p:nvPr>
            <p:ph type="ctrTitle"/>
          </p:nvPr>
        </p:nvSpPr>
        <p:spPr>
          <a:xfrm>
            <a:off x="0" y="1"/>
            <a:ext cx="12192000" cy="776747"/>
          </a:xfrm>
        </p:spPr>
        <p:txBody>
          <a:bodyPr/>
          <a:lstStyle/>
          <a:p>
            <a:pPr algn="ctr"/>
            <a:r>
              <a:rPr lang="uk-UA" sz="4000" b="1" dirty="0">
                <a:effectLst/>
                <a:highlight>
                  <a:srgbClr val="000080"/>
                </a:highlight>
                <a:latin typeface="Times New Roman" panose="02020603050405020304" pitchFamily="18" charset="0"/>
                <a:ea typeface="Times New Roman" panose="02020603050405020304" pitchFamily="18" charset="0"/>
              </a:rPr>
              <a:t>Лекція 2</a:t>
            </a:r>
            <a:r>
              <a:rPr lang="uk-UA" sz="4000" b="1" dirty="0">
                <a:highlight>
                  <a:srgbClr val="000080"/>
                </a:highlight>
                <a:latin typeface="Times New Roman" panose="02020603050405020304" pitchFamily="18" charset="0"/>
                <a:ea typeface="Times New Roman" panose="02020603050405020304" pitchFamily="18" charset="0"/>
              </a:rPr>
              <a:t>:</a:t>
            </a:r>
            <a:r>
              <a:rPr lang="uk-UA" sz="4000" b="1" dirty="0">
                <a:effectLst/>
                <a:highlight>
                  <a:srgbClr val="000080"/>
                </a:highlight>
                <a:latin typeface="Times New Roman" panose="02020603050405020304" pitchFamily="18" charset="0"/>
                <a:ea typeface="Times New Roman" panose="02020603050405020304" pitchFamily="18" charset="0"/>
              </a:rPr>
              <a:t> Мультикультуралізм і країни Європи</a:t>
            </a:r>
            <a:endParaRPr lang="ru-RU" sz="4000" dirty="0">
              <a:highlight>
                <a:srgbClr val="000080"/>
              </a:highlight>
            </a:endParaRPr>
          </a:p>
        </p:txBody>
      </p:sp>
      <p:sp>
        <p:nvSpPr>
          <p:cNvPr id="3" name="Подзаголовок 2">
            <a:extLst>
              <a:ext uri="{FF2B5EF4-FFF2-40B4-BE49-F238E27FC236}">
                <a16:creationId xmlns:a16="http://schemas.microsoft.com/office/drawing/2014/main" id="{9D8B06E1-E299-81C6-B196-7F07990FE554}"/>
              </a:ext>
            </a:extLst>
          </p:cNvPr>
          <p:cNvSpPr>
            <a:spLocks noGrp="1"/>
          </p:cNvSpPr>
          <p:nvPr>
            <p:ph type="subTitle" idx="1"/>
          </p:nvPr>
        </p:nvSpPr>
        <p:spPr>
          <a:xfrm>
            <a:off x="0" y="1403926"/>
            <a:ext cx="12192000" cy="5454073"/>
          </a:xfrm>
        </p:spPr>
        <p:txBody>
          <a:bodyPr>
            <a:normAutofit/>
          </a:bodyPr>
          <a:lstStyle/>
          <a:p>
            <a:pPr algn="ctr"/>
            <a:r>
              <a:rPr lang="uk-UA" sz="4000" b="1" dirty="0">
                <a:solidFill>
                  <a:schemeClr val="tx1"/>
                </a:solidFill>
                <a:highlight>
                  <a:srgbClr val="00FF00"/>
                </a:highlight>
                <a:latin typeface="Times New Roman" panose="02020603050405020304" pitchFamily="18" charset="0"/>
                <a:cs typeface="Times New Roman" panose="02020603050405020304" pitchFamily="18" charset="0"/>
              </a:rPr>
              <a:t>Питання для обговорення:</a:t>
            </a:r>
          </a:p>
          <a:p>
            <a:r>
              <a:rPr lang="uk-UA" sz="4000" b="1" dirty="0">
                <a:solidFill>
                  <a:schemeClr val="tx1"/>
                </a:solidFill>
                <a:highlight>
                  <a:srgbClr val="FF0000"/>
                </a:highlight>
                <a:latin typeface="Times New Roman" panose="02020603050405020304" pitchFamily="18" charset="0"/>
                <a:cs typeface="Times New Roman" panose="02020603050405020304" pitchFamily="18" charset="0"/>
              </a:rPr>
              <a:t>1.Мультикультуралізм в країнах Європи: загальне і відмінне. </a:t>
            </a:r>
          </a:p>
          <a:p>
            <a:r>
              <a:rPr lang="uk-UA" sz="4000" b="1" dirty="0">
                <a:solidFill>
                  <a:schemeClr val="tx1"/>
                </a:solidFill>
                <a:highlight>
                  <a:srgbClr val="FF00FF"/>
                </a:highlight>
                <a:latin typeface="Times New Roman" panose="02020603050405020304" pitchFamily="18" charset="0"/>
                <a:cs typeface="Times New Roman" panose="02020603050405020304" pitchFamily="18" charset="0"/>
              </a:rPr>
              <a:t>2. Мультикультуралізм в Німеччині і Франції.</a:t>
            </a:r>
          </a:p>
          <a:p>
            <a:r>
              <a:rPr lang="uk-UA" sz="4000" b="1" dirty="0">
                <a:solidFill>
                  <a:schemeClr val="tx1"/>
                </a:solidFill>
                <a:highlight>
                  <a:srgbClr val="FF0000"/>
                </a:highlight>
                <a:latin typeface="Times New Roman" panose="02020603050405020304" pitchFamily="18" charset="0"/>
                <a:cs typeface="Times New Roman" panose="02020603050405020304" pitchFamily="18" charset="0"/>
              </a:rPr>
              <a:t>3. Мультикультуралізм в Швейцарії, Великобританії, </a:t>
            </a:r>
            <a:r>
              <a:rPr lang="uk-UA" sz="4000" b="1" dirty="0" err="1">
                <a:solidFill>
                  <a:schemeClr val="tx1"/>
                </a:solidFill>
                <a:highlight>
                  <a:srgbClr val="FF0000"/>
                </a:highlight>
                <a:latin typeface="Times New Roman" panose="02020603050405020304" pitchFamily="18" charset="0"/>
                <a:cs typeface="Times New Roman" panose="02020603050405020304" pitchFamily="18" charset="0"/>
              </a:rPr>
              <a:t>УгорщинІ</a:t>
            </a:r>
            <a:endParaRPr lang="ru-RU" sz="4000" dirty="0"/>
          </a:p>
        </p:txBody>
      </p:sp>
    </p:spTree>
    <p:extLst>
      <p:ext uri="{BB962C8B-B14F-4D97-AF65-F5344CB8AC3E}">
        <p14:creationId xmlns:p14="http://schemas.microsoft.com/office/powerpoint/2010/main" val="3957091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marL="0" indent="0" algn="just">
              <a:buNone/>
            </a:pPr>
            <a:r>
              <a:rPr lang="uk-UA" sz="3900" b="1" dirty="0">
                <a:effectLst/>
                <a:latin typeface="Times New Roman" panose="02020603050405020304" pitchFamily="18" charset="0"/>
                <a:ea typeface="Times New Roman" panose="02020603050405020304" pitchFamily="18" charset="0"/>
              </a:rPr>
              <a:t>Прихильники ідеалу «національної держави» оспорюють ту обставину, що Німеччина </a:t>
            </a:r>
            <a:r>
              <a:rPr lang="uk-UA" sz="3900" b="1" dirty="0" err="1">
                <a:effectLst/>
                <a:latin typeface="Times New Roman" panose="02020603050405020304" pitchFamily="18" charset="0"/>
                <a:ea typeface="Times New Roman" panose="02020603050405020304" pitchFamily="18" charset="0"/>
              </a:rPr>
              <a:t>de</a:t>
            </a:r>
            <a:r>
              <a:rPr lang="en-US" sz="3900" b="1" dirty="0">
                <a:effectLst/>
                <a:latin typeface="Times New Roman" panose="02020603050405020304" pitchFamily="18" charset="0"/>
                <a:ea typeface="Times New Roman" panose="02020603050405020304" pitchFamily="18" charset="0"/>
              </a:rPr>
              <a:t>-</a:t>
            </a:r>
            <a:r>
              <a:rPr lang="uk-UA" sz="3900" b="1" dirty="0" err="1">
                <a:effectLst/>
                <a:latin typeface="Times New Roman" panose="02020603050405020304" pitchFamily="18" charset="0"/>
                <a:ea typeface="Times New Roman" panose="02020603050405020304" pitchFamily="18" charset="0"/>
              </a:rPr>
              <a:t>facto</a:t>
            </a:r>
            <a:r>
              <a:rPr lang="uk-UA" sz="3900" b="1" dirty="0">
                <a:effectLst/>
                <a:latin typeface="Times New Roman" panose="02020603050405020304" pitchFamily="18" charset="0"/>
                <a:ea typeface="Times New Roman" panose="02020603050405020304" pitchFamily="18" charset="0"/>
              </a:rPr>
              <a:t> перетворилася в «імміграційну країну»: щорічний притік іммігрантів становить декілька сотень тисяч осіб (на початку 1990-х років більше за 400 тис. в рік).</a:t>
            </a:r>
          </a:p>
          <a:p>
            <a:pPr marL="0" indent="0" algn="just">
              <a:buNone/>
            </a:pPr>
            <a:r>
              <a:rPr lang="uk-UA" sz="3900" b="1" dirty="0">
                <a:effectLst/>
                <a:latin typeface="Times New Roman" panose="02020603050405020304" pitchFamily="18" charset="0"/>
                <a:ea typeface="Times New Roman" panose="02020603050405020304" pitchFamily="18" charset="0"/>
              </a:rPr>
              <a:t> Проте, політичні еліти не поспішають з відповідними змінами в законодавстві. У офіційному політичному дискурсе і в побутовій мові іммігрантів прийнято називати «іноземцями» (</a:t>
            </a:r>
            <a:r>
              <a:rPr lang="uk-UA" sz="3900" b="1" dirty="0" err="1">
                <a:effectLst/>
                <a:latin typeface="Times New Roman" panose="02020603050405020304" pitchFamily="18" charset="0"/>
                <a:ea typeface="Times New Roman" panose="02020603050405020304" pitchFamily="18" charset="0"/>
              </a:rPr>
              <a:t>Auslander</a:t>
            </a:r>
            <a:r>
              <a:rPr lang="uk-UA" sz="3900" b="1" dirty="0">
                <a:effectLst/>
                <a:latin typeface="Times New Roman" panose="02020603050405020304" pitchFamily="18" charset="0"/>
                <a:ea typeface="Times New Roman" panose="02020603050405020304" pitchFamily="18" charset="0"/>
              </a:rPr>
              <a:t>).</a:t>
            </a:r>
            <a:endParaRPr lang="ru-RU" sz="3900" b="1" dirty="0"/>
          </a:p>
        </p:txBody>
      </p:sp>
    </p:spTree>
    <p:extLst>
      <p:ext uri="{BB962C8B-B14F-4D97-AF65-F5344CB8AC3E}">
        <p14:creationId xmlns:p14="http://schemas.microsoft.com/office/powerpoint/2010/main" val="166744837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200" b="1" dirty="0">
                <a:effectLst/>
                <a:latin typeface="Times New Roman" panose="02020603050405020304" pitchFamily="18" charset="0"/>
                <a:ea typeface="Calibri" panose="020F0502020204030204" pitchFamily="34" charset="0"/>
              </a:rPr>
              <a:t>З ініціативи федерального канцлера Німеччини Ангели Меркель в </a:t>
            </a:r>
            <a:r>
              <a:rPr lang="uk-UA" sz="3200" b="1" dirty="0">
                <a:effectLst/>
                <a:highlight>
                  <a:srgbClr val="FF0000"/>
                </a:highlight>
                <a:latin typeface="Times New Roman" panose="02020603050405020304" pitchFamily="18" charset="0"/>
                <a:ea typeface="Calibri" panose="020F0502020204030204" pitchFamily="34" charset="0"/>
              </a:rPr>
              <a:t>липні 2006 р. в Берліні було проведено перший саміт з проблем інтеграції іммігрантів</a:t>
            </a:r>
            <a:r>
              <a:rPr lang="uk-UA" sz="3200" b="1" dirty="0">
                <a:effectLst/>
                <a:latin typeface="Times New Roman" panose="02020603050405020304" pitchFamily="18" charset="0"/>
                <a:ea typeface="Calibri" panose="020F0502020204030204" pitchFamily="34" charset="0"/>
              </a:rPr>
              <a:t>, на якому була озвучена необхідність розробки політичного інтеграційного проекту і поставлені терміни його розробки (до липня 2007 р.). </a:t>
            </a:r>
          </a:p>
          <a:p>
            <a:pPr indent="0" algn="just">
              <a:buNone/>
            </a:pP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uk-UA" sz="32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Інтеграція – це далеко не тільки володіння мовою та пристосування до тієї чи іншої культури. Насамперед необхідно приймати конкретні заходи для того, щоб забезпечити мігрантам і вихідцям з родин переселенців можливість активної участі в усіх сферах суспільного життя. Від успіхів в області інтеграції жителів Німеччини з іноземним корінням виграє вся країна в цілому</a:t>
            </a:r>
            <a:r>
              <a:rPr lang="uk-UA" sz="36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uk-UA" sz="36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914124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4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Із збільшеннями кількості представників ісламського віросповідання, збільшується їх роль та бажання приймати участь в політичному та суспільному житті ФРН, щоб відстоювати свої права, приймати відповідні рішення</a:t>
            </a:r>
            <a:r>
              <a:rPr lang="uk-UA" sz="4400" b="1" dirty="0">
                <a:effectLst/>
                <a:latin typeface="Times New Roman" panose="02020603050405020304" pitchFamily="18" charset="0"/>
                <a:ea typeface="Times New Roman" panose="02020603050405020304" pitchFamily="18" charset="0"/>
                <a:cs typeface="Times New Roman" panose="02020603050405020304" pitchFamily="18" charset="0"/>
              </a:rPr>
              <a:t>» – заявила канцлер Німеччини Ангела Меркель.</a:t>
            </a:r>
            <a:endParaRPr lang="uk-UA" sz="4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802244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У вересні 2006 р. була заснована </a:t>
            </a:r>
            <a:r>
              <a:rPr lang="uk-UA" sz="3600" b="1" u="sng" dirty="0">
                <a:effectLst/>
                <a:highlight>
                  <a:srgbClr val="0000FF"/>
                </a:highlight>
                <a:latin typeface="Times New Roman" panose="02020603050405020304" pitchFamily="18" charset="0"/>
                <a:ea typeface="Times New Roman" panose="02020603050405020304" pitchFamily="18" charset="0"/>
                <a:cs typeface="Times New Roman" panose="02020603050405020304" pitchFamily="18" charset="0"/>
              </a:rPr>
              <a:t>Німецька ісламська конференція</a:t>
            </a: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 покликана сприяти зміцненню конструктивного довгострокового діалогу між німецьким урядом та ісламським співтовариством країни. </a:t>
            </a:r>
          </a:p>
          <a:p>
            <a:pPr indent="0" algn="just">
              <a:buNone/>
            </a:pPr>
            <a:r>
              <a:rPr lang="uk-UA" sz="3600" b="1" dirty="0">
                <a:effectLst/>
                <a:latin typeface="Times New Roman" panose="02020603050405020304" pitchFamily="18" charset="0"/>
                <a:ea typeface="Calibri" panose="020F0502020204030204" pitchFamily="34" charset="0"/>
              </a:rPr>
              <a:t>В результаті через рік, в липні 2007 р., був затверджений «</a:t>
            </a:r>
            <a:r>
              <a:rPr lang="uk-UA" sz="3600" b="1" dirty="0">
                <a:effectLst/>
                <a:highlight>
                  <a:srgbClr val="FF0000"/>
                </a:highlight>
                <a:latin typeface="Times New Roman" panose="02020603050405020304" pitchFamily="18" charset="0"/>
                <a:ea typeface="Calibri" panose="020F0502020204030204" pitchFamily="34" charset="0"/>
              </a:rPr>
              <a:t>Національний план з інтеграції</a:t>
            </a:r>
            <a:r>
              <a:rPr lang="uk-UA" sz="3600" b="1" dirty="0">
                <a:effectLst/>
                <a:latin typeface="Times New Roman" panose="02020603050405020304" pitchFamily="18" charset="0"/>
                <a:ea typeface="Calibri" panose="020F0502020204030204" pitchFamily="34" charset="0"/>
              </a:rPr>
              <a:t>», що передбачає щорічні субсидії в сумі 750 млн. євро на програми, що сприяють інтеграції іноземців. Концепція плану включала в себе близько 400 окремих заходів з інтеграції іммігрантів.</a:t>
            </a:r>
            <a:endParaRPr lang="uk-UA" sz="36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4240662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400" b="1" dirty="0">
                <a:effectLst/>
                <a:latin typeface="Times New Roman" panose="02020603050405020304" pitchFamily="18" charset="0"/>
                <a:ea typeface="Calibri" panose="020F0502020204030204" pitchFamily="34" charset="0"/>
              </a:rPr>
              <a:t>Цей документ являє собою зведення добровільних зобов'язань, які беруть на себе представники різних громадських груп в Німеччині, щоб прискорити інтеграцію близько 15 мільйонів іноземців у німецьке суспільство. Держава зобов'язується, зокрема, надати їм можливість відвідувати інтеграційні курси і сприяти поліпшенню шансів мігрантів на ринку праці.</a:t>
            </a:r>
            <a:endParaRPr lang="uk-UA" sz="4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975765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800" b="1" dirty="0">
                <a:effectLst/>
                <a:latin typeface="Times New Roman" panose="02020603050405020304" pitchFamily="18" charset="0"/>
                <a:ea typeface="Calibri" panose="020F0502020204030204" pitchFamily="34" charset="0"/>
              </a:rPr>
              <a:t>Уряд кожної з федеральних земель й комунальні органи влади, в свою чергу, зобов'язуються сприяти навчанню дітей іноземців німецької мови, починаючи з дитячого садка. У меріях міст планується збільшити кількість іноземців, що працюють на адміністративних посадах.</a:t>
            </a:r>
            <a:endParaRPr lang="uk-UA" sz="48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8071191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u="sng" dirty="0">
                <a:effectLst/>
                <a:latin typeface="Times New Roman" panose="02020603050405020304" pitchFamily="18" charset="0"/>
                <a:ea typeface="Calibri" panose="020F0502020204030204" pitchFamily="34" charset="0"/>
              </a:rPr>
              <a:t>2008 р. був оголошений в Німеччині «</a:t>
            </a:r>
            <a:r>
              <a:rPr lang="uk-UA" sz="4000" b="1" u="sng" dirty="0">
                <a:effectLst/>
                <a:highlight>
                  <a:srgbClr val="FF0000"/>
                </a:highlight>
                <a:latin typeface="Times New Roman" panose="02020603050405020304" pitchFamily="18" charset="0"/>
                <a:ea typeface="Calibri" panose="020F0502020204030204" pitchFamily="34" charset="0"/>
              </a:rPr>
              <a:t>роком інтеграції</a:t>
            </a:r>
            <a:r>
              <a:rPr lang="uk-UA" sz="4000" b="1" dirty="0">
                <a:effectLst/>
                <a:latin typeface="Times New Roman" panose="02020603050405020304" pitchFamily="18" charset="0"/>
                <a:ea typeface="Calibri" panose="020F0502020204030204" pitchFamily="34" charset="0"/>
              </a:rPr>
              <a:t>». Це дало свої результати: вже до 2010р. число різних інтеграційних курсів налічувало 16 тисяч. В основному це були курси з німецької мови, історії та основ суспільно-правових наук. Також в </a:t>
            </a:r>
            <a:r>
              <a:rPr lang="uk-UA" sz="4000" b="1" dirty="0">
                <a:effectLst/>
                <a:highlight>
                  <a:srgbClr val="FF0000"/>
                </a:highlight>
                <a:latin typeface="Times New Roman" panose="02020603050405020304" pitchFamily="18" charset="0"/>
                <a:ea typeface="Calibri" panose="020F0502020204030204" pitchFamily="34" charset="0"/>
              </a:rPr>
              <a:t>2008 р</a:t>
            </a:r>
            <a:r>
              <a:rPr lang="uk-UA" sz="4000" b="1" dirty="0">
                <a:effectLst/>
                <a:latin typeface="Times New Roman" panose="02020603050405020304" pitchFamily="18" charset="0"/>
                <a:ea typeface="Calibri" panose="020F0502020204030204" pitchFamily="34" charset="0"/>
              </a:rPr>
              <a:t>. на постійній основі було введено </a:t>
            </a:r>
            <a:r>
              <a:rPr lang="uk-UA" sz="4000" b="1" dirty="0">
                <a:effectLst/>
                <a:highlight>
                  <a:srgbClr val="0000FF"/>
                </a:highlight>
                <a:latin typeface="Times New Roman" panose="02020603050405020304" pitchFamily="18" charset="0"/>
                <a:ea typeface="Calibri" panose="020F0502020204030204" pitchFamily="34" charset="0"/>
              </a:rPr>
              <a:t>тест на отримання громадянства</a:t>
            </a:r>
            <a:r>
              <a:rPr lang="uk-UA" sz="4000" b="1" dirty="0">
                <a:effectLst/>
                <a:latin typeface="Times New Roman" panose="02020603050405020304" pitchFamily="18" charset="0"/>
                <a:ea typeface="Calibri" panose="020F0502020204030204" pitchFamily="34" charset="0"/>
              </a:rPr>
              <a:t>. Він орієнтований на тих іноземців, що проживали в Німеччині тривалий час і бажали отримати паспорт.</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283223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700" b="1" dirty="0">
                <a:effectLst/>
                <a:latin typeface="Times New Roman" panose="02020603050405020304" pitchFamily="18" charset="0"/>
                <a:ea typeface="Calibri" panose="020F0502020204030204" pitchFamily="34" charset="0"/>
              </a:rPr>
              <a:t>Надалі був проведений ще один саміт, результатами якого стали рішення щодо збільшення тривалості та інтенсивності інтеграційних курсів, проведення їх для нових категорій іммігрантів і з більш раннього віку.</a:t>
            </a:r>
          </a:p>
          <a:p>
            <a:pPr indent="0" algn="just">
              <a:buNone/>
            </a:pPr>
            <a:r>
              <a:rPr lang="uk-UA" sz="3700" b="1" dirty="0">
                <a:effectLst/>
                <a:latin typeface="Times New Roman" panose="02020603050405020304" pitchFamily="18" charset="0"/>
                <a:ea typeface="Calibri" panose="020F0502020204030204" pitchFamily="34" charset="0"/>
              </a:rPr>
              <a:t> Також в концепцію плану інтеграції увійшли програми по забезпеченню доброї освіти і навчання, підвищення шансів на ринку праці, здійснення рівноправності, сприяння культурному різноманіттю, здійснення інтеграції через спорт, зміцненню інтеграції через громадянську активність і т. ін.</a:t>
            </a:r>
            <a:endParaRPr lang="uk-UA" sz="37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39160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highlight>
                  <a:srgbClr val="FF0000"/>
                </a:highlight>
                <a:latin typeface="Times New Roman" panose="02020603050405020304" pitchFamily="18" charset="0"/>
                <a:ea typeface="Andale Sans UI"/>
              </a:rPr>
              <a:t>Таким чином, Німеччиною були зроблені дві значні законодавчі зміни із-за існування потенційної загрози з боку осіб, які шукають притулку</a:t>
            </a:r>
            <a:r>
              <a:rPr lang="uk-UA" sz="3600" b="1" dirty="0">
                <a:effectLst/>
                <a:latin typeface="Times New Roman" panose="02020603050405020304" pitchFamily="18" charset="0"/>
                <a:ea typeface="Andale Sans UI"/>
              </a:rPr>
              <a:t>. </a:t>
            </a:r>
            <a:r>
              <a:rPr lang="uk-UA" sz="3600" b="1" u="sng" dirty="0">
                <a:effectLst/>
                <a:highlight>
                  <a:srgbClr val="0000FF"/>
                </a:highlight>
                <a:latin typeface="Times New Roman" panose="02020603050405020304" pitchFamily="18" charset="0"/>
                <a:ea typeface="Andale Sans UI"/>
              </a:rPr>
              <a:t>Перша зміна продиктована ідеєю політики стримування, тоді як друга більшою мірою націлена на адаптаційні процеси</a:t>
            </a:r>
            <a:r>
              <a:rPr lang="uk-UA" sz="3600" b="1" dirty="0">
                <a:effectLst/>
                <a:latin typeface="Times New Roman" panose="02020603050405020304" pitchFamily="18" charset="0"/>
                <a:ea typeface="Andale Sans UI"/>
              </a:rPr>
              <a:t>. Проведена реформа </a:t>
            </a:r>
            <a:r>
              <a:rPr lang="uk-UA" sz="3600" b="1" dirty="0">
                <a:effectLst/>
                <a:highlight>
                  <a:srgbClr val="0000FF"/>
                </a:highlight>
                <a:latin typeface="Times New Roman" panose="02020603050405020304" pitchFamily="18" charset="0"/>
                <a:ea typeface="Andale Sans UI"/>
              </a:rPr>
              <a:t>1993 р.</a:t>
            </a:r>
            <a:r>
              <a:rPr lang="uk-UA" sz="3600" b="1" dirty="0">
                <a:effectLst/>
                <a:latin typeface="Times New Roman" panose="02020603050405020304" pitchFamily="18" charset="0"/>
                <a:ea typeface="Andale Sans UI"/>
              </a:rPr>
              <a:t> про надання допомоги особам, які шукають притулку, мала на меті заміну попередньої системи соціальної підтримки осіб, які шукають притулку. Суми субсидій помітно знизилися, особливо в тих випадках, коли вони надавалися в натуральному вигляді або талонах.</a:t>
            </a:r>
            <a:endParaRPr lang="uk-UA" sz="36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5499432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Andale Sans UI"/>
              </a:rPr>
              <a:t>Уряд скористався в </a:t>
            </a:r>
            <a:r>
              <a:rPr lang="uk-UA" sz="4000" b="1" dirty="0">
                <a:effectLst/>
                <a:highlight>
                  <a:srgbClr val="0000FF"/>
                </a:highlight>
                <a:latin typeface="Times New Roman" panose="02020603050405020304" pitchFamily="18" charset="0"/>
                <a:ea typeface="Andale Sans UI"/>
              </a:rPr>
              <a:t>1987 р.</a:t>
            </a:r>
            <a:r>
              <a:rPr lang="uk-UA" sz="4000" b="1" dirty="0">
                <a:effectLst/>
                <a:latin typeface="Times New Roman" panose="02020603050405020304" pitchFamily="18" charset="0"/>
                <a:ea typeface="Andale Sans UI"/>
              </a:rPr>
              <a:t> тимчасовою забороною надання роботи для осіб, які шукають притулку, але вже у </a:t>
            </a:r>
            <a:r>
              <a:rPr lang="uk-UA" sz="4000" b="1" dirty="0">
                <a:effectLst/>
                <a:highlight>
                  <a:srgbClr val="800000"/>
                </a:highlight>
                <a:latin typeface="Times New Roman" panose="02020603050405020304" pitchFamily="18" charset="0"/>
                <a:ea typeface="Andale Sans UI"/>
              </a:rPr>
              <a:t>1991 р.</a:t>
            </a:r>
            <a:r>
              <a:rPr lang="uk-UA" sz="4000" b="1" dirty="0">
                <a:effectLst/>
                <a:latin typeface="Times New Roman" panose="02020603050405020304" pitchFamily="18" charset="0"/>
                <a:ea typeface="Andale Sans UI"/>
              </a:rPr>
              <a:t> прийшов до висновку, що це стало ще більшим тягарем для соціальної системи. </a:t>
            </a:r>
          </a:p>
          <a:p>
            <a:pPr indent="0" algn="just">
              <a:buNone/>
            </a:pPr>
            <a:r>
              <a:rPr lang="uk-UA" sz="4000" b="1" dirty="0">
                <a:effectLst/>
                <a:latin typeface="Times New Roman" panose="02020603050405020304" pitchFamily="18" charset="0"/>
                <a:ea typeface="Andale Sans UI"/>
              </a:rPr>
              <a:t>За даними Федеральної статистичної служби, наведеними в </a:t>
            </a:r>
            <a:r>
              <a:rPr lang="uk-UA" sz="4000" b="1" dirty="0">
                <a:effectLst/>
                <a:highlight>
                  <a:srgbClr val="800000"/>
                </a:highlight>
                <a:latin typeface="Times New Roman" panose="02020603050405020304" pitchFamily="18" charset="0"/>
                <a:ea typeface="Andale Sans UI"/>
              </a:rPr>
              <a:t>2004 р.</a:t>
            </a:r>
            <a:r>
              <a:rPr lang="uk-UA" sz="4000" b="1" dirty="0">
                <a:effectLst/>
                <a:latin typeface="Times New Roman" panose="02020603050405020304" pitchFamily="18" charset="0"/>
                <a:ea typeface="Andale Sans UI"/>
              </a:rPr>
              <a:t>, загальні витрати на осіб, які шукають притулку, скоротилися з 2,8 мільярда євро до 1,5 мільйонів в період з </a:t>
            </a:r>
            <a:r>
              <a:rPr lang="uk-UA" sz="4000" b="1" dirty="0">
                <a:effectLst/>
                <a:highlight>
                  <a:srgbClr val="FF0000"/>
                </a:highlight>
                <a:latin typeface="Times New Roman" panose="02020603050405020304" pitchFamily="18" charset="0"/>
                <a:ea typeface="Andale Sans UI"/>
              </a:rPr>
              <a:t>1994 по 2002 рр.</a:t>
            </a:r>
            <a:r>
              <a:rPr lang="uk-UA" sz="4000" b="1" dirty="0">
                <a:effectLst/>
                <a:latin typeface="Times New Roman" panose="02020603050405020304" pitchFamily="18" charset="0"/>
                <a:ea typeface="Andale Sans UI"/>
              </a:rPr>
              <a:t> </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5189449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200" b="1" dirty="0">
                <a:effectLst/>
                <a:latin typeface="Times New Roman" panose="02020603050405020304" pitchFamily="18" charset="0"/>
                <a:ea typeface="Times New Roman" panose="02020603050405020304" pitchFamily="18" charset="0"/>
              </a:rPr>
              <a:t>Прийняття Федеральним урядом </a:t>
            </a:r>
            <a:r>
              <a:rPr lang="uk-UA" sz="3200" b="1" dirty="0">
                <a:effectLst/>
                <a:highlight>
                  <a:srgbClr val="FF00FF"/>
                </a:highlight>
                <a:latin typeface="Times New Roman" panose="02020603050405020304" pitchFamily="18" charset="0"/>
                <a:ea typeface="Times New Roman" panose="02020603050405020304" pitchFamily="18" charset="0"/>
              </a:rPr>
              <a:t>30 липня 2004 р</a:t>
            </a:r>
            <a:r>
              <a:rPr lang="uk-UA" sz="3200" b="1" dirty="0">
                <a:effectLst/>
                <a:latin typeface="Times New Roman" panose="02020603050405020304" pitchFamily="18" charset="0"/>
                <a:ea typeface="Times New Roman" panose="02020603050405020304" pitchFamily="18" charset="0"/>
              </a:rPr>
              <a:t>. Закону «</a:t>
            </a:r>
            <a:r>
              <a:rPr lang="uk-UA" sz="3200" b="1" dirty="0">
                <a:effectLst/>
                <a:highlight>
                  <a:srgbClr val="FF0000"/>
                </a:highlight>
                <a:latin typeface="Times New Roman" panose="02020603050405020304" pitchFamily="18" charset="0"/>
                <a:ea typeface="Times New Roman" panose="02020603050405020304" pitchFamily="18" charset="0"/>
              </a:rPr>
              <a:t>Про контроль і обмеження імміграції і про регулювання перебування, зайнятості та інтеграції громадян Європейського Союзу та іноземців</a:t>
            </a:r>
            <a:r>
              <a:rPr lang="uk-UA" sz="3200" b="1" dirty="0">
                <a:effectLs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das</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Gesetz</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zur</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Steuerung</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und</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Begrenzung</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der</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Zuwanderung</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und</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zur</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Regelung</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des</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Aufenthalts</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Integration</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und</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der</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von</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Unionsbürgern</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und</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Ausländern</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das</a:t>
            </a:r>
            <a:r>
              <a:rPr lang="uk-UA" sz="3200" b="1" dirty="0">
                <a:effectLst/>
                <a:highlight>
                  <a:srgbClr val="0000FF"/>
                </a:highlight>
                <a:latin typeface="Times New Roman" panose="02020603050405020304" pitchFamily="18" charset="0"/>
                <a:ea typeface="Times New Roman" panose="02020603050405020304" pitchFamily="18" charset="0"/>
              </a:rPr>
              <a:t> </a:t>
            </a:r>
            <a:r>
              <a:rPr lang="uk-UA" sz="3200" b="1" dirty="0" err="1">
                <a:effectLst/>
                <a:highlight>
                  <a:srgbClr val="0000FF"/>
                </a:highlight>
                <a:latin typeface="Times New Roman" panose="02020603050405020304" pitchFamily="18" charset="0"/>
                <a:ea typeface="Times New Roman" panose="02020603050405020304" pitchFamily="18" charset="0"/>
              </a:rPr>
              <a:t>Zuwanderungsgesetz</a:t>
            </a:r>
            <a:r>
              <a:rPr lang="uk-UA" sz="3200" b="1" dirty="0">
                <a:effectLst/>
                <a:latin typeface="Times New Roman" panose="02020603050405020304" pitchFamily="18" charset="0"/>
                <a:ea typeface="Times New Roman" panose="02020603050405020304" pitchFamily="18" charset="0"/>
              </a:rPr>
              <a:t>)), який набрав чинності </a:t>
            </a:r>
            <a:r>
              <a:rPr lang="uk-UA" sz="3200" b="1" dirty="0">
                <a:effectLst/>
                <a:highlight>
                  <a:srgbClr val="FF0000"/>
                </a:highlight>
                <a:latin typeface="Times New Roman" panose="02020603050405020304" pitchFamily="18" charset="0"/>
                <a:ea typeface="Times New Roman" panose="02020603050405020304" pitchFamily="18" charset="0"/>
              </a:rPr>
              <a:t>1 січня 2005 р.</a:t>
            </a:r>
            <a:r>
              <a:rPr lang="uk-UA" sz="3200" b="1" dirty="0">
                <a:effectLst/>
                <a:latin typeface="Times New Roman" panose="02020603050405020304" pitchFamily="18" charset="0"/>
                <a:ea typeface="Times New Roman" panose="02020603050405020304" pitchFamily="18" charset="0"/>
              </a:rPr>
              <a:t>, стало важливою подією у житті Німеччини, оскільки цей закон був покликаний сприяти розвитку політичних, економічних та культурних інтересів держави, а також служить основою для виконання його гуманітарних </a:t>
            </a:r>
            <a:r>
              <a:rPr lang="uk-UA" sz="3200" b="1" dirty="0" err="1">
                <a:effectLst/>
                <a:latin typeface="Times New Roman" panose="02020603050405020304" pitchFamily="18" charset="0"/>
                <a:ea typeface="Times New Roman" panose="02020603050405020304" pitchFamily="18" charset="0"/>
              </a:rPr>
              <a:t>зобов</a:t>
            </a:r>
            <a:r>
              <a:rPr lang="en-US" sz="3200" b="1" dirty="0">
                <a:effectLst/>
                <a:latin typeface="Times New Roman" panose="02020603050405020304" pitchFamily="18" charset="0"/>
                <a:ea typeface="Times New Roman" panose="02020603050405020304" pitchFamily="18" charset="0"/>
              </a:rPr>
              <a:t>’</a:t>
            </a:r>
            <a:r>
              <a:rPr lang="uk-UA" sz="3200" b="1" dirty="0" err="1">
                <a:effectLst/>
                <a:latin typeface="Times New Roman" panose="02020603050405020304" pitchFamily="18" charset="0"/>
                <a:ea typeface="Times New Roman" panose="02020603050405020304" pitchFamily="18" charset="0"/>
              </a:rPr>
              <a:t>язань</a:t>
            </a:r>
            <a:r>
              <a:rPr lang="uk-UA" sz="3200" b="1" dirty="0">
                <a:effectLst/>
                <a:latin typeface="Times New Roman" panose="02020603050405020304" pitchFamily="18" charset="0"/>
                <a:ea typeface="Times New Roman" panose="02020603050405020304" pitchFamily="18" charset="0"/>
              </a:rPr>
              <a:t>.</a:t>
            </a:r>
            <a:endParaRPr lang="uk-UA" sz="32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51454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4000" b="1" dirty="0">
                <a:effectLst/>
                <a:latin typeface="Times New Roman" panose="02020603050405020304" pitchFamily="18" charset="0"/>
                <a:ea typeface="Times New Roman" panose="02020603050405020304" pitchFamily="18" charset="0"/>
              </a:rPr>
              <a:t>Вже саме це визначення передбачає, що на присутність цих людей в країні дивляться як на тимчасове явище. </a:t>
            </a:r>
          </a:p>
          <a:p>
            <a:pPr marL="0" indent="0" algn="just">
              <a:buNone/>
            </a:pPr>
            <a:r>
              <a:rPr lang="uk-UA" sz="4000" b="1" dirty="0">
                <a:effectLst/>
                <a:latin typeface="Times New Roman" panose="02020603050405020304" pitchFamily="18" charset="0"/>
                <a:ea typeface="Times New Roman" panose="02020603050405020304" pitchFamily="18" charset="0"/>
              </a:rPr>
              <a:t>Рівним чином семантично навантажене інше слово сучасної німецької мови - </a:t>
            </a:r>
            <a:r>
              <a:rPr lang="uk-UA" sz="4000" b="1" dirty="0" err="1">
                <a:effectLst/>
                <a:latin typeface="Times New Roman" panose="02020603050405020304" pitchFamily="18" charset="0"/>
                <a:ea typeface="Times New Roman" panose="02020603050405020304" pitchFamily="18" charset="0"/>
              </a:rPr>
              <a:t>Gastarbeiter</a:t>
            </a:r>
            <a:r>
              <a:rPr lang="uk-UA" sz="4000" b="1" dirty="0">
                <a:effectLst/>
                <a:latin typeface="Times New Roman" panose="02020603050405020304" pitchFamily="18" charset="0"/>
                <a:ea typeface="Times New Roman" panose="02020603050405020304" pitchFamily="18" charset="0"/>
              </a:rPr>
              <a:t>. Хоч багато які з так званих «</a:t>
            </a:r>
            <a:r>
              <a:rPr lang="uk-UA" sz="4000" b="1" dirty="0" err="1">
                <a:effectLst/>
                <a:latin typeface="Times New Roman" panose="02020603050405020304" pitchFamily="18" charset="0"/>
                <a:ea typeface="Times New Roman" panose="02020603050405020304" pitchFamily="18" charset="0"/>
              </a:rPr>
              <a:t>гастарбайтеров</a:t>
            </a:r>
            <a:r>
              <a:rPr lang="uk-UA" sz="4000" b="1" dirty="0">
                <a:effectLst/>
                <a:latin typeface="Times New Roman" panose="02020603050405020304" pitchFamily="18" charset="0"/>
                <a:ea typeface="Times New Roman" panose="02020603050405020304" pitchFamily="18" charset="0"/>
              </a:rPr>
              <a:t>» все життя прожили в Німеччині або в Німеччині народилися, їх правовий статус залишається таким же, як якби вони приїхали сюди в короткострокове відрядження.</a:t>
            </a:r>
            <a:endParaRPr lang="ru-RU" sz="4000" b="1" dirty="0"/>
          </a:p>
        </p:txBody>
      </p:sp>
    </p:spTree>
    <p:extLst>
      <p:ext uri="{BB962C8B-B14F-4D97-AF65-F5344CB8AC3E}">
        <p14:creationId xmlns:p14="http://schemas.microsoft.com/office/powerpoint/2010/main" val="16712042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400" b="1" dirty="0">
                <a:effectLst/>
                <a:latin typeface="Times New Roman" panose="02020603050405020304" pitchFamily="18" charset="0"/>
                <a:ea typeface="Times New Roman" panose="02020603050405020304" pitchFamily="18" charset="0"/>
              </a:rPr>
              <a:t>Згідно зі звітом Міжнародної організації з міграції за </a:t>
            </a:r>
            <a:r>
              <a:rPr lang="uk-UA" sz="4400" b="1" dirty="0">
                <a:effectLst/>
                <a:highlight>
                  <a:srgbClr val="FF0000"/>
                </a:highlight>
                <a:latin typeface="Times New Roman" panose="02020603050405020304" pitchFamily="18" charset="0"/>
                <a:ea typeface="Times New Roman" panose="02020603050405020304" pitchFamily="18" charset="0"/>
              </a:rPr>
              <a:t>2015 р.</a:t>
            </a:r>
            <a:r>
              <a:rPr lang="uk-UA" sz="4400" b="1" dirty="0">
                <a:effectLst/>
                <a:latin typeface="Times New Roman" panose="02020603050405020304" pitchFamily="18" charset="0"/>
                <a:ea typeface="Times New Roman" panose="02020603050405020304" pitchFamily="18" charset="0"/>
              </a:rPr>
              <a:t>, Німеччина посідала третє місце за кількістю мігрантів і є п'ятою у світі країною по прийому осіб, які шукають притулок (після США, Франції, Канади і Великобританії). </a:t>
            </a:r>
            <a:endParaRPr lang="en-US" sz="4400" b="1" dirty="0">
              <a:effectLst/>
              <a:latin typeface="Times New Roman" panose="02020603050405020304" pitchFamily="18" charset="0"/>
              <a:ea typeface="Times New Roman" panose="02020603050405020304" pitchFamily="18" charset="0"/>
            </a:endParaRPr>
          </a:p>
          <a:p>
            <a:pPr indent="0" algn="just">
              <a:buNone/>
            </a:pPr>
            <a:r>
              <a:rPr lang="uk-UA" sz="4400" b="1" dirty="0">
                <a:effectLst/>
                <a:latin typeface="Times New Roman" panose="02020603050405020304" pitchFamily="18" charset="0"/>
                <a:ea typeface="Times New Roman" panose="02020603050405020304" pitchFamily="18" charset="0"/>
              </a:rPr>
              <a:t>Тільки з 1991 по 2012 р. на території Німеччини приплив мігрантів склав 20 мільйонів осіб</a:t>
            </a:r>
            <a:r>
              <a:rPr lang="en-US" sz="4400" b="1" dirty="0">
                <a:latin typeface="Times New Roman" panose="02020603050405020304" pitchFamily="18" charset="0"/>
                <a:ea typeface="Times New Roman" panose="02020603050405020304" pitchFamily="18" charset="0"/>
              </a:rPr>
              <a:t>.</a:t>
            </a:r>
            <a:endParaRPr lang="uk-UA" sz="4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53917830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marL="0" indent="0" algn="ctr">
              <a:buNone/>
            </a:pPr>
            <a:r>
              <a:rPr lang="uk-UA" sz="3200" b="1" dirty="0">
                <a:solidFill>
                  <a:srgbClr val="FFFF00"/>
                </a:solidFill>
                <a:effectLst/>
                <a:latin typeface="Times New Roman" panose="02020603050405020304" pitchFamily="18" charset="0"/>
                <a:ea typeface="Times New Roman" panose="02020603050405020304" pitchFamily="18" charset="0"/>
              </a:rPr>
              <a:t>Сьогодні німецький законодавець ділить мігрантів на кілька категорій залежно від цілей міграції</a:t>
            </a:r>
            <a:r>
              <a:rPr lang="uk-UA" sz="3200" b="1" dirty="0">
                <a:effectLst/>
                <a:latin typeface="Times New Roman" panose="02020603050405020304" pitchFamily="18" charset="0"/>
                <a:ea typeface="Times New Roman" panose="02020603050405020304" pitchFamily="18" charset="0"/>
              </a:rPr>
              <a:t>. </a:t>
            </a:r>
            <a:r>
              <a:rPr lang="uk-UA" sz="3200" b="1" dirty="0">
                <a:effectLst/>
                <a:highlight>
                  <a:srgbClr val="FF0000"/>
                </a:highlight>
                <a:latin typeface="Times New Roman" panose="02020603050405020304" pitchFamily="18" charset="0"/>
                <a:ea typeface="Times New Roman" panose="02020603050405020304" pitchFamily="18" charset="0"/>
              </a:rPr>
              <a:t>Таких груп сім</a:t>
            </a:r>
            <a:r>
              <a:rPr lang="uk-UA" sz="3200" b="1" dirty="0">
                <a:effectLst/>
                <a:latin typeface="Times New Roman" panose="02020603050405020304" pitchFamily="18" charset="0"/>
                <a:ea typeface="Times New Roman" panose="02020603050405020304" pitchFamily="18" charset="0"/>
              </a:rPr>
              <a:t>: </a:t>
            </a:r>
            <a:endParaRPr lang="ru-RU" sz="3200" b="1" dirty="0">
              <a:effectLst/>
              <a:latin typeface="Times New Roman" panose="02020603050405020304" pitchFamily="18" charset="0"/>
              <a:ea typeface="Times New Roman" panose="02020603050405020304" pitchFamily="18" charset="0"/>
            </a:endParaRPr>
          </a:p>
          <a:p>
            <a:r>
              <a:rPr lang="uk-UA" sz="3200" b="1" dirty="0">
                <a:effectLst/>
                <a:latin typeface="Times New Roman" panose="02020603050405020304" pitchFamily="18" charset="0"/>
                <a:ea typeface="Times New Roman" panose="02020603050405020304" pitchFamily="18" charset="0"/>
              </a:rPr>
              <a:t>1) міграція з метою здійснення трудової діяльності; </a:t>
            </a:r>
            <a:endParaRPr lang="ru-RU" sz="3200" b="1" dirty="0">
              <a:effectLst/>
              <a:latin typeface="Times New Roman" panose="02020603050405020304" pitchFamily="18" charset="0"/>
              <a:ea typeface="Times New Roman" panose="02020603050405020304" pitchFamily="18" charset="0"/>
            </a:endParaRPr>
          </a:p>
          <a:p>
            <a:r>
              <a:rPr lang="uk-UA" sz="3200" b="1" dirty="0">
                <a:effectLst/>
                <a:latin typeface="Times New Roman" panose="02020603050405020304" pitchFamily="18" charset="0"/>
                <a:ea typeface="Times New Roman" panose="02020603050405020304" pitchFamily="18" charset="0"/>
              </a:rPr>
              <a:t>2) міграція з метою навчання або здобуття вищої освіти; </a:t>
            </a:r>
            <a:endParaRPr lang="ru-RU" sz="3200" b="1" dirty="0">
              <a:effectLst/>
              <a:latin typeface="Times New Roman" panose="02020603050405020304" pitchFamily="18" charset="0"/>
              <a:ea typeface="Times New Roman" panose="02020603050405020304" pitchFamily="18" charset="0"/>
            </a:endParaRPr>
          </a:p>
          <a:p>
            <a:r>
              <a:rPr lang="uk-UA" sz="3200" b="1" dirty="0">
                <a:effectLst/>
                <a:latin typeface="Times New Roman" panose="02020603050405020304" pitchFamily="18" charset="0"/>
                <a:ea typeface="Times New Roman" panose="02020603050405020304" pitchFamily="18" charset="0"/>
              </a:rPr>
              <a:t>3) міграція біженців, у тому числі осіб єврейської національності з території колишнього СРСР; </a:t>
            </a:r>
            <a:endParaRPr lang="ru-RU" sz="3200" b="1" dirty="0">
              <a:effectLst/>
              <a:latin typeface="Times New Roman" panose="02020603050405020304" pitchFamily="18" charset="0"/>
              <a:ea typeface="Times New Roman" panose="02020603050405020304" pitchFamily="18" charset="0"/>
            </a:endParaRPr>
          </a:p>
          <a:p>
            <a:r>
              <a:rPr lang="uk-UA" sz="3200" b="1" dirty="0">
                <a:effectLst/>
                <a:latin typeface="Times New Roman" panose="02020603050405020304" pitchFamily="18" charset="0"/>
                <a:ea typeface="Times New Roman" panose="02020603050405020304" pitchFamily="18" charset="0"/>
              </a:rPr>
              <a:t>4) міграція з метою об'єднання з сім'єю або партнером по шлюбу; </a:t>
            </a:r>
            <a:endParaRPr lang="ru-RU" sz="3200" b="1" dirty="0">
              <a:effectLst/>
              <a:latin typeface="Times New Roman" panose="02020603050405020304" pitchFamily="18" charset="0"/>
              <a:ea typeface="Times New Roman" panose="02020603050405020304" pitchFamily="18" charset="0"/>
            </a:endParaRPr>
          </a:p>
          <a:p>
            <a:r>
              <a:rPr lang="uk-UA" sz="3200" b="1" dirty="0">
                <a:effectLst/>
                <a:latin typeface="Times New Roman" panose="02020603050405020304" pitchFamily="18" charset="0"/>
                <a:ea typeface="Times New Roman" panose="02020603050405020304" pitchFamily="18" charset="0"/>
              </a:rPr>
              <a:t>5) міграція підданих «третіх країн» з інших причин; </a:t>
            </a:r>
            <a:endParaRPr lang="ru-RU" sz="3200" b="1" dirty="0">
              <a:effectLst/>
              <a:latin typeface="Times New Roman" panose="02020603050405020304" pitchFamily="18" charset="0"/>
              <a:ea typeface="Times New Roman" panose="02020603050405020304" pitchFamily="18" charset="0"/>
            </a:endParaRPr>
          </a:p>
          <a:p>
            <a:r>
              <a:rPr lang="uk-UA" sz="3200" b="1" dirty="0">
                <a:effectLst/>
                <a:latin typeface="Times New Roman" panose="02020603050405020304" pitchFamily="18" charset="0"/>
                <a:ea typeface="Times New Roman" panose="02020603050405020304" pitchFamily="18" charset="0"/>
              </a:rPr>
              <a:t>6) міграція пізніх переселенців; </a:t>
            </a:r>
            <a:endParaRPr lang="ru-RU" sz="3200" b="1" dirty="0">
              <a:effectLst/>
              <a:latin typeface="Times New Roman" panose="02020603050405020304" pitchFamily="18" charset="0"/>
              <a:ea typeface="Times New Roman" panose="02020603050405020304" pitchFamily="18" charset="0"/>
            </a:endParaRPr>
          </a:p>
          <a:p>
            <a:r>
              <a:rPr lang="uk-UA" sz="3200" b="1" dirty="0">
                <a:effectLst/>
                <a:latin typeface="Times New Roman" panose="02020603050405020304" pitchFamily="18" charset="0"/>
                <a:ea typeface="Times New Roman" panose="02020603050405020304" pitchFamily="18" charset="0"/>
              </a:rPr>
              <a:t>7) повернення громадян, які мали німецьке громадянство.</a:t>
            </a:r>
            <a:endParaRPr lang="uk-UA" sz="32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0653694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800" b="1" dirty="0">
                <a:effectLst/>
                <a:latin typeface="Times New Roman" panose="02020603050405020304" pitchFamily="18" charset="0"/>
                <a:ea typeface="Times New Roman" panose="02020603050405020304" pitchFamily="18" charset="0"/>
              </a:rPr>
              <a:t>На законодавчому рівні правове становище цих груп регулюється законом «Про імміграцію», який включає в себе Закон «Про перебування, зайнятості та інтеграції іноземців» (</a:t>
            </a:r>
            <a:r>
              <a:rPr lang="uk-UA" sz="3800" b="1" dirty="0" err="1">
                <a:effectLst/>
                <a:latin typeface="Times New Roman" panose="02020603050405020304" pitchFamily="18" charset="0"/>
                <a:ea typeface="Times New Roman" panose="02020603050405020304" pitchFamily="18" charset="0"/>
              </a:rPr>
              <a:t>das</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Gesetz</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über</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den</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Aufenthalt</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die</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Erwerbstätigkeit</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Integration</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und</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die</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von</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Ausländern</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im</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Bundesgebiet</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das</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Aufenthaltsgesetz</a:t>
            </a:r>
            <a:r>
              <a:rPr lang="uk-UA" sz="3800" b="1" dirty="0">
                <a:effectLst/>
                <a:latin typeface="Times New Roman" panose="02020603050405020304" pitchFamily="18" charset="0"/>
                <a:ea typeface="Times New Roman" panose="02020603050405020304" pitchFamily="18" charset="0"/>
              </a:rPr>
              <a:t>)) і закон «Про свободу пересування для громадян Європейського Союзу» (</a:t>
            </a:r>
            <a:r>
              <a:rPr lang="uk-UA" sz="3800" b="1" dirty="0" err="1">
                <a:effectLst/>
                <a:latin typeface="Times New Roman" panose="02020603050405020304" pitchFamily="18" charset="0"/>
                <a:ea typeface="Times New Roman" panose="02020603050405020304" pitchFamily="18" charset="0"/>
              </a:rPr>
              <a:t>das</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Freizügigkeitsgesetz</a:t>
            </a:r>
            <a:r>
              <a:rPr lang="uk-UA" sz="3800" b="1" dirty="0">
                <a:effectLst/>
                <a:latin typeface="Times New Roman" panose="02020603050405020304" pitchFamily="18" charset="0"/>
                <a:ea typeface="Times New Roman" panose="02020603050405020304" pitchFamily="18" charset="0"/>
              </a:rPr>
              <a:t>/EU), а також численні зміни інших законів, які зачіпають питання міграції.</a:t>
            </a:r>
            <a:endParaRPr lang="uk-UA" sz="38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025451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000" b="1" dirty="0">
                <a:effectLst/>
                <a:latin typeface="Times New Roman" panose="02020603050405020304" pitchFamily="18" charset="0"/>
                <a:ea typeface="Times New Roman" panose="02020603050405020304" pitchFamily="18" charset="0"/>
              </a:rPr>
              <a:t>З прийняттям Закону «</a:t>
            </a:r>
            <a:r>
              <a:rPr lang="uk-UA" sz="3000" b="1" dirty="0">
                <a:effectLst/>
                <a:highlight>
                  <a:srgbClr val="00FF00"/>
                </a:highlight>
                <a:latin typeface="Times New Roman" panose="02020603050405020304" pitchFamily="18" charset="0"/>
                <a:ea typeface="Times New Roman" panose="02020603050405020304" pitchFamily="18" charset="0"/>
              </a:rPr>
              <a:t>Про імміграцію</a:t>
            </a:r>
            <a:r>
              <a:rPr lang="uk-UA" sz="3000" b="1" dirty="0">
                <a:effectLst/>
                <a:latin typeface="Times New Roman" panose="02020603050405020304" pitchFamily="18" charset="0"/>
                <a:ea typeface="Times New Roman" panose="02020603050405020304" pitchFamily="18" charset="0"/>
              </a:rPr>
              <a:t>» </a:t>
            </a:r>
            <a:r>
              <a:rPr lang="uk-UA" sz="3000" b="1" dirty="0">
                <a:effectLst/>
                <a:highlight>
                  <a:srgbClr val="FF0000"/>
                </a:highlight>
                <a:latin typeface="Times New Roman" panose="02020603050405020304" pitchFamily="18" charset="0"/>
                <a:ea typeface="Times New Roman" panose="02020603050405020304" pitchFamily="18" charset="0"/>
              </a:rPr>
              <a:t>2005 р</a:t>
            </a:r>
            <a:r>
              <a:rPr lang="uk-UA" sz="3000" b="1" dirty="0">
                <a:effectLst/>
                <a:latin typeface="Times New Roman" panose="02020603050405020304" pitchFamily="18" charset="0"/>
                <a:ea typeface="Times New Roman" panose="02020603050405020304" pitchFamily="18" charset="0"/>
              </a:rPr>
              <a:t>. питання інтеграції стало ще більш гострим. Німеччина визнала себе країною імміграції, а значить, </a:t>
            </a:r>
            <a:r>
              <a:rPr lang="uk-UA" sz="3000" b="1" dirty="0" err="1">
                <a:effectLst/>
                <a:latin typeface="Times New Roman" panose="02020603050405020304" pitchFamily="18" charset="0"/>
                <a:ea typeface="Times New Roman" panose="02020603050405020304" pitchFamily="18" charset="0"/>
              </a:rPr>
              <a:t>зобов</a:t>
            </a:r>
            <a:r>
              <a:rPr lang="en-US" sz="3000" b="1" dirty="0">
                <a:effectLst/>
                <a:latin typeface="Times New Roman" panose="02020603050405020304" pitchFamily="18" charset="0"/>
                <a:ea typeface="Times New Roman" panose="02020603050405020304" pitchFamily="18" charset="0"/>
              </a:rPr>
              <a:t>’</a:t>
            </a:r>
            <a:r>
              <a:rPr lang="uk-UA" sz="3000" b="1" dirty="0" err="1">
                <a:effectLst/>
                <a:latin typeface="Times New Roman" panose="02020603050405020304" pitchFamily="18" charset="0"/>
                <a:ea typeface="Times New Roman" panose="02020603050405020304" pitchFamily="18" charset="0"/>
              </a:rPr>
              <a:t>язалася</a:t>
            </a:r>
            <a:r>
              <a:rPr lang="uk-UA" sz="3000" b="1" dirty="0">
                <a:effectLst/>
                <a:latin typeface="Times New Roman" panose="02020603050405020304" pitchFamily="18" charset="0"/>
                <a:ea typeface="Times New Roman" panose="02020603050405020304" pitchFamily="18" charset="0"/>
              </a:rPr>
              <a:t> регулювати всі процеси, </a:t>
            </a:r>
            <a:r>
              <a:rPr lang="uk-UA" sz="3000" b="1" dirty="0" err="1">
                <a:effectLst/>
                <a:latin typeface="Times New Roman" panose="02020603050405020304" pitchFamily="18" charset="0"/>
                <a:ea typeface="Times New Roman" panose="02020603050405020304" pitchFamily="18" charset="0"/>
              </a:rPr>
              <a:t>пов</a:t>
            </a:r>
            <a:r>
              <a:rPr lang="en-US" sz="3000" b="1" dirty="0">
                <a:effectLst/>
                <a:latin typeface="Times New Roman" panose="02020603050405020304" pitchFamily="18" charset="0"/>
                <a:ea typeface="Times New Roman" panose="02020603050405020304" pitchFamily="18" charset="0"/>
              </a:rPr>
              <a:t>’</a:t>
            </a:r>
            <a:r>
              <a:rPr lang="uk-UA" sz="3000" b="1" dirty="0" err="1">
                <a:effectLst/>
                <a:latin typeface="Times New Roman" panose="02020603050405020304" pitchFamily="18" charset="0"/>
                <a:ea typeface="Times New Roman" panose="02020603050405020304" pitchFamily="18" charset="0"/>
              </a:rPr>
              <a:t>язані</a:t>
            </a:r>
            <a:r>
              <a:rPr lang="uk-UA" sz="3000" b="1" dirty="0">
                <a:effectLst/>
                <a:latin typeface="Times New Roman" panose="02020603050405020304" pitchFamily="18" charset="0"/>
                <a:ea typeface="Times New Roman" panose="02020603050405020304" pitchFamily="18" charset="0"/>
              </a:rPr>
              <a:t> з нею. </a:t>
            </a:r>
            <a:endParaRPr lang="en-US" sz="3000" b="1" dirty="0">
              <a:effectLst/>
              <a:latin typeface="Times New Roman" panose="02020603050405020304" pitchFamily="18" charset="0"/>
              <a:ea typeface="Times New Roman" panose="02020603050405020304" pitchFamily="18" charset="0"/>
            </a:endParaRPr>
          </a:p>
          <a:p>
            <a:pPr indent="0" algn="just">
              <a:buNone/>
            </a:pPr>
            <a:r>
              <a:rPr lang="uk-UA" sz="3000" b="1" dirty="0">
                <a:effectLst/>
                <a:latin typeface="Times New Roman" panose="02020603050405020304" pitchFamily="18" charset="0"/>
                <a:ea typeface="Times New Roman" panose="02020603050405020304" pitchFamily="18" charset="0"/>
              </a:rPr>
              <a:t>З ініціативи А. Меркель в </a:t>
            </a:r>
            <a:r>
              <a:rPr lang="uk-UA" sz="3000" b="1" dirty="0">
                <a:effectLst/>
                <a:highlight>
                  <a:srgbClr val="FF0000"/>
                </a:highlight>
                <a:latin typeface="Times New Roman" panose="02020603050405020304" pitchFamily="18" charset="0"/>
                <a:ea typeface="Times New Roman" panose="02020603050405020304" pitchFamily="18" charset="0"/>
              </a:rPr>
              <a:t>липні 2006 р.</a:t>
            </a:r>
            <a:r>
              <a:rPr lang="uk-UA" sz="3000" b="1" dirty="0">
                <a:effectLst/>
                <a:latin typeface="Times New Roman" panose="02020603050405020304" pitchFamily="18" charset="0"/>
                <a:ea typeface="Times New Roman" panose="02020603050405020304" pitchFamily="18" charset="0"/>
              </a:rPr>
              <a:t> в Берліні був проведений перший саміт з проблем інтеграції іммігрантів, на якому була озвучена необхідність розробки політичного інтеграційного проекту і представлені терміни його розробки. В результаті через рік, в липні </a:t>
            </a:r>
            <a:r>
              <a:rPr lang="uk-UA" sz="3000" b="1" dirty="0">
                <a:effectLst/>
                <a:highlight>
                  <a:srgbClr val="FF0000"/>
                </a:highlight>
                <a:latin typeface="Times New Roman" panose="02020603050405020304" pitchFamily="18" charset="0"/>
                <a:ea typeface="Times New Roman" panose="02020603050405020304" pitchFamily="18" charset="0"/>
              </a:rPr>
              <a:t>2007 р</a:t>
            </a:r>
            <a:r>
              <a:rPr lang="uk-UA" sz="3000" b="1" dirty="0">
                <a:effectLst/>
                <a:latin typeface="Times New Roman" panose="02020603050405020304" pitchFamily="18" charset="0"/>
                <a:ea typeface="Times New Roman" panose="02020603050405020304" pitchFamily="18" charset="0"/>
              </a:rPr>
              <a:t>., був затверджений «</a:t>
            </a:r>
            <a:r>
              <a:rPr lang="uk-UA" sz="3000" b="1" dirty="0">
                <a:effectLst/>
                <a:highlight>
                  <a:srgbClr val="FF0000"/>
                </a:highlight>
                <a:latin typeface="Times New Roman" panose="02020603050405020304" pitchFamily="18" charset="0"/>
                <a:ea typeface="Times New Roman" panose="02020603050405020304" pitchFamily="18" charset="0"/>
              </a:rPr>
              <a:t>Національний план з інтеграції</a:t>
            </a:r>
            <a:r>
              <a:rPr lang="uk-UA" sz="3000" b="1" dirty="0">
                <a:effectLst/>
                <a:latin typeface="Times New Roman" panose="02020603050405020304" pitchFamily="18" charset="0"/>
                <a:ea typeface="Times New Roman" panose="02020603050405020304" pitchFamily="18" charset="0"/>
              </a:rPr>
              <a:t>». На програми з інтеграції іммігрантів Урядом було виділено близько 750 млн. євро, </a:t>
            </a:r>
            <a:r>
              <a:rPr lang="uk-UA" sz="3000" b="1" dirty="0">
                <a:effectLst/>
                <a:highlight>
                  <a:srgbClr val="FF0000"/>
                </a:highlight>
                <a:latin typeface="Times New Roman" panose="02020603050405020304" pitchFamily="18" charset="0"/>
                <a:ea typeface="Times New Roman" panose="02020603050405020304" pitchFamily="18" charset="0"/>
              </a:rPr>
              <a:t>2008 р. був оголошений в Німеччині Роком інтеграції</a:t>
            </a:r>
            <a:r>
              <a:rPr lang="uk-UA" sz="3000" b="1" dirty="0">
                <a:effectLst/>
                <a:latin typeface="Times New Roman" panose="02020603050405020304" pitchFamily="18" charset="0"/>
                <a:ea typeface="Times New Roman" panose="02020603050405020304" pitchFamily="18" charset="0"/>
              </a:rPr>
              <a:t>. Це дало свої результати: вже до 2010 р. число різних інтеграційних курсів налічувало 16 тисяч.</a:t>
            </a:r>
          </a:p>
        </p:txBody>
      </p:sp>
    </p:spTree>
    <p:extLst>
      <p:ext uri="{BB962C8B-B14F-4D97-AF65-F5344CB8AC3E}">
        <p14:creationId xmlns:p14="http://schemas.microsoft.com/office/powerpoint/2010/main" val="41743699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marL="0" indent="0">
              <a:buNone/>
            </a:pPr>
            <a:r>
              <a:rPr lang="uk-UA" sz="2300" b="1" dirty="0">
                <a:solidFill>
                  <a:srgbClr val="FFFF00"/>
                </a:solidFill>
                <a:effectLst/>
                <a:latin typeface="Times New Roman" panose="02020603050405020304" pitchFamily="18" charset="0"/>
                <a:ea typeface="Times New Roman" panose="02020603050405020304" pitchFamily="18" charset="0"/>
              </a:rPr>
              <a:t>У документі можна виділити ряд найбільш важливих напрямків діяльності Уряду щодо інтеграції, а саме: </a:t>
            </a:r>
            <a:endParaRPr lang="ru-RU" sz="2300" b="1" dirty="0">
              <a:solidFill>
                <a:srgbClr val="FFFF00"/>
              </a:solidFill>
              <a:effectLst/>
              <a:latin typeface="Times New Roman" panose="02020603050405020304" pitchFamily="18" charset="0"/>
              <a:ea typeface="Times New Roman" panose="02020603050405020304" pitchFamily="18" charset="0"/>
            </a:endParaRPr>
          </a:p>
          <a:p>
            <a:r>
              <a:rPr lang="uk-UA" sz="2300" b="1" dirty="0">
                <a:effectLst/>
                <a:latin typeface="Times New Roman" panose="02020603050405020304" pitchFamily="18" charset="0"/>
                <a:ea typeface="Times New Roman" panose="02020603050405020304" pitchFamily="18" charset="0"/>
              </a:rPr>
              <a:t>– </a:t>
            </a:r>
            <a:r>
              <a:rPr lang="uk-UA" sz="2300" b="1" dirty="0">
                <a:effectLst/>
                <a:highlight>
                  <a:srgbClr val="800000"/>
                </a:highlight>
                <a:latin typeface="Times New Roman" panose="02020603050405020304" pitchFamily="18" charset="0"/>
                <a:ea typeface="Times New Roman" panose="02020603050405020304" pitchFamily="18" charset="0"/>
              </a:rPr>
              <a:t>інтеграція через освіту; </a:t>
            </a:r>
            <a:endParaRPr lang="ru-RU" sz="2300" b="1" dirty="0">
              <a:effectLst/>
              <a:highlight>
                <a:srgbClr val="800000"/>
              </a:highlight>
              <a:latin typeface="Times New Roman" panose="02020603050405020304" pitchFamily="18" charset="0"/>
              <a:ea typeface="Times New Roman" panose="02020603050405020304" pitchFamily="18" charset="0"/>
            </a:endParaRPr>
          </a:p>
          <a:p>
            <a:r>
              <a:rPr lang="uk-UA" sz="2300" b="1" dirty="0">
                <a:effectLst/>
                <a:highlight>
                  <a:srgbClr val="800000"/>
                </a:highlight>
                <a:latin typeface="Times New Roman" panose="02020603050405020304" pitchFamily="18" charset="0"/>
                <a:ea typeface="Times New Roman" panose="02020603050405020304" pitchFamily="18" charset="0"/>
              </a:rPr>
              <a:t>– інтеграція через вивчення мови; </a:t>
            </a:r>
            <a:endParaRPr lang="ru-RU" sz="2300" b="1" dirty="0">
              <a:effectLst/>
              <a:highlight>
                <a:srgbClr val="800000"/>
              </a:highlight>
              <a:latin typeface="Times New Roman" panose="02020603050405020304" pitchFamily="18" charset="0"/>
              <a:ea typeface="Times New Roman" panose="02020603050405020304" pitchFamily="18" charset="0"/>
            </a:endParaRPr>
          </a:p>
          <a:p>
            <a:r>
              <a:rPr lang="uk-UA" sz="2300" b="1" dirty="0">
                <a:effectLst/>
                <a:highlight>
                  <a:srgbClr val="800000"/>
                </a:highlight>
                <a:latin typeface="Times New Roman" panose="02020603050405020304" pitchFamily="18" charset="0"/>
                <a:ea typeface="Times New Roman" panose="02020603050405020304" pitchFamily="18" charset="0"/>
              </a:rPr>
              <a:t>– заходи, спрямовані на отримання вільного доступу до освіти та освоєння професії; </a:t>
            </a:r>
            <a:endParaRPr lang="ru-RU" sz="2300" b="1" dirty="0">
              <a:effectLst/>
              <a:highlight>
                <a:srgbClr val="800000"/>
              </a:highlight>
              <a:latin typeface="Times New Roman" panose="02020603050405020304" pitchFamily="18" charset="0"/>
              <a:ea typeface="Times New Roman" panose="02020603050405020304" pitchFamily="18" charset="0"/>
            </a:endParaRPr>
          </a:p>
          <a:p>
            <a:r>
              <a:rPr lang="uk-UA" sz="2300" b="1" dirty="0">
                <a:effectLst/>
                <a:highlight>
                  <a:srgbClr val="800000"/>
                </a:highlight>
                <a:latin typeface="Times New Roman" panose="02020603050405020304" pitchFamily="18" charset="0"/>
                <a:ea typeface="Times New Roman" panose="02020603050405020304" pitchFamily="18" charset="0"/>
              </a:rPr>
              <a:t>– інтеграція в науковій сфері; </a:t>
            </a:r>
            <a:endParaRPr lang="ru-RU" sz="2300" b="1" dirty="0">
              <a:effectLst/>
              <a:highlight>
                <a:srgbClr val="800000"/>
              </a:highlight>
              <a:latin typeface="Times New Roman" panose="02020603050405020304" pitchFamily="18" charset="0"/>
              <a:ea typeface="Times New Roman" panose="02020603050405020304" pitchFamily="18" charset="0"/>
            </a:endParaRPr>
          </a:p>
          <a:p>
            <a:r>
              <a:rPr lang="uk-UA" sz="2300" b="1" dirty="0">
                <a:effectLst/>
                <a:highlight>
                  <a:srgbClr val="800000"/>
                </a:highlight>
                <a:latin typeface="Times New Roman" panose="02020603050405020304" pitchFamily="18" charset="0"/>
                <a:ea typeface="Times New Roman" panose="02020603050405020304" pitchFamily="18" charset="0"/>
              </a:rPr>
              <a:t>– інтеграційні програми для осіб жіночої статі, спрямовані на виховання наступних поколінь громадян; </a:t>
            </a:r>
            <a:endParaRPr lang="ru-RU" sz="2300" b="1" dirty="0">
              <a:effectLst/>
              <a:highlight>
                <a:srgbClr val="800000"/>
              </a:highlight>
              <a:latin typeface="Times New Roman" panose="02020603050405020304" pitchFamily="18" charset="0"/>
              <a:ea typeface="Times New Roman" panose="02020603050405020304" pitchFamily="18" charset="0"/>
            </a:endParaRPr>
          </a:p>
          <a:p>
            <a:r>
              <a:rPr lang="uk-UA" sz="2300" b="1" dirty="0">
                <a:effectLst/>
                <a:highlight>
                  <a:srgbClr val="800000"/>
                </a:highlight>
                <a:latin typeface="Times New Roman" panose="02020603050405020304" pitchFamily="18" charset="0"/>
                <a:ea typeface="Times New Roman" panose="02020603050405020304" pitchFamily="18" charset="0"/>
              </a:rPr>
              <a:t>– принцип інтеграції «на місцях». Програми, спрямовані на розвиток інституту інтеграції в комунах і невеликих містах: </a:t>
            </a:r>
            <a:endParaRPr lang="ru-RU" sz="2300" b="1" dirty="0">
              <a:effectLst/>
              <a:highlight>
                <a:srgbClr val="800000"/>
              </a:highlight>
              <a:latin typeface="Times New Roman" panose="02020603050405020304" pitchFamily="18" charset="0"/>
              <a:ea typeface="Times New Roman" panose="02020603050405020304" pitchFamily="18" charset="0"/>
            </a:endParaRPr>
          </a:p>
          <a:p>
            <a:r>
              <a:rPr lang="uk-UA" sz="2300" b="1" dirty="0">
                <a:effectLst/>
                <a:highlight>
                  <a:srgbClr val="800000"/>
                </a:highlight>
                <a:latin typeface="Times New Roman" panose="02020603050405020304" pitchFamily="18" charset="0"/>
                <a:ea typeface="Times New Roman" panose="02020603050405020304" pitchFamily="18" charset="0"/>
              </a:rPr>
              <a:t>– інтеграція через вивчення культури Німеччини; </a:t>
            </a:r>
            <a:endParaRPr lang="ru-RU" sz="2300" b="1" dirty="0">
              <a:effectLst/>
              <a:highlight>
                <a:srgbClr val="800000"/>
              </a:highlight>
              <a:latin typeface="Times New Roman" panose="02020603050405020304" pitchFamily="18" charset="0"/>
              <a:ea typeface="Times New Roman" panose="02020603050405020304" pitchFamily="18" charset="0"/>
            </a:endParaRPr>
          </a:p>
          <a:p>
            <a:r>
              <a:rPr lang="uk-UA" sz="2300" b="1" dirty="0">
                <a:effectLst/>
                <a:highlight>
                  <a:srgbClr val="800000"/>
                </a:highlight>
                <a:latin typeface="Times New Roman" panose="02020603050405020304" pitchFamily="18" charset="0"/>
                <a:ea typeface="Times New Roman" panose="02020603050405020304" pitchFamily="18" charset="0"/>
              </a:rPr>
              <a:t>– інтеграція через спорт; </a:t>
            </a:r>
            <a:endParaRPr lang="ru-RU" sz="2300" b="1" dirty="0">
              <a:effectLst/>
              <a:highlight>
                <a:srgbClr val="800000"/>
              </a:highlight>
              <a:latin typeface="Times New Roman" panose="02020603050405020304" pitchFamily="18" charset="0"/>
              <a:ea typeface="Times New Roman" panose="02020603050405020304" pitchFamily="18" charset="0"/>
            </a:endParaRPr>
          </a:p>
          <a:p>
            <a:r>
              <a:rPr lang="uk-UA" sz="2300" b="1" dirty="0">
                <a:effectLst/>
                <a:highlight>
                  <a:srgbClr val="800000"/>
                </a:highlight>
                <a:latin typeface="Times New Roman" panose="02020603050405020304" pitchFamily="18" charset="0"/>
                <a:ea typeface="Times New Roman" panose="02020603050405020304" pitchFamily="18" charset="0"/>
              </a:rPr>
              <a:t>– програма, спрямована на розвиток інтеграції через засоби масової інформації; </a:t>
            </a:r>
            <a:endParaRPr lang="ru-RU" sz="2300" b="1" dirty="0">
              <a:effectLst/>
              <a:highlight>
                <a:srgbClr val="800000"/>
              </a:highlight>
              <a:latin typeface="Times New Roman" panose="02020603050405020304" pitchFamily="18" charset="0"/>
              <a:ea typeface="Times New Roman" panose="02020603050405020304" pitchFamily="18" charset="0"/>
            </a:endParaRPr>
          </a:p>
          <a:p>
            <a:r>
              <a:rPr lang="uk-UA" sz="2300" b="1" dirty="0">
                <a:effectLst/>
                <a:highlight>
                  <a:srgbClr val="800000"/>
                </a:highlight>
                <a:latin typeface="Times New Roman" panose="02020603050405020304" pitchFamily="18" charset="0"/>
                <a:ea typeface="Times New Roman" panose="02020603050405020304" pitchFamily="18" charset="0"/>
              </a:rPr>
              <a:t>– підтримка заходів соціально активних іммігрантів.</a:t>
            </a:r>
          </a:p>
        </p:txBody>
      </p:sp>
    </p:spTree>
    <p:extLst>
      <p:ext uri="{BB962C8B-B14F-4D97-AF65-F5344CB8AC3E}">
        <p14:creationId xmlns:p14="http://schemas.microsoft.com/office/powerpoint/2010/main" val="283357248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marL="0" indent="0" algn="just">
              <a:buNone/>
            </a:pPr>
            <a:r>
              <a:rPr lang="uk-UA" sz="3700" b="1" dirty="0">
                <a:effectLst/>
                <a:latin typeface="Times New Roman" panose="02020603050405020304" pitchFamily="18" charset="0"/>
                <a:ea typeface="Times New Roman" panose="02020603050405020304" pitchFamily="18" charset="0"/>
              </a:rPr>
              <a:t>На початку листопада 2015 р</a:t>
            </a:r>
            <a:r>
              <a:rPr lang="en-US" sz="3700" b="1" dirty="0">
                <a:effectLst/>
                <a:latin typeface="Times New Roman" panose="02020603050405020304" pitchFamily="18" charset="0"/>
                <a:ea typeface="Times New Roman" panose="02020603050405020304" pitchFamily="18" charset="0"/>
              </a:rPr>
              <a:t>.</a:t>
            </a:r>
            <a:r>
              <a:rPr lang="en-US" sz="3700" b="1" dirty="0">
                <a:latin typeface="Times New Roman" panose="02020603050405020304" pitchFamily="18" charset="0"/>
                <a:ea typeface="Times New Roman" panose="02020603050405020304" pitchFamily="18" charset="0"/>
              </a:rPr>
              <a:t> </a:t>
            </a:r>
            <a:r>
              <a:rPr lang="uk-UA" sz="3700" b="1" dirty="0">
                <a:effectLst/>
                <a:latin typeface="Times New Roman" panose="02020603050405020304" pitchFamily="18" charset="0"/>
                <a:ea typeface="Times New Roman" panose="02020603050405020304" pitchFamily="18" charset="0"/>
              </a:rPr>
              <a:t>Велика коаліція прийшла до єдиної думки щодо кутових моментів </a:t>
            </a:r>
            <a:r>
              <a:rPr lang="uk-UA" sz="3700" b="1" dirty="0">
                <a:effectLst/>
                <a:highlight>
                  <a:srgbClr val="0000FF"/>
                </a:highlight>
                <a:latin typeface="Times New Roman" panose="02020603050405020304" pitchFamily="18" charset="0"/>
                <a:ea typeface="Times New Roman" panose="02020603050405020304" pitchFamily="18" charset="0"/>
              </a:rPr>
              <a:t>нового пакету законів з питань надання притулку</a:t>
            </a:r>
            <a:r>
              <a:rPr lang="uk-UA" sz="3700" b="1" dirty="0">
                <a:effectLst/>
                <a:latin typeface="Times New Roman" panose="02020603050405020304" pitchFamily="18" charset="0"/>
                <a:ea typeface="Times New Roman" panose="02020603050405020304" pitchFamily="18" charset="0"/>
              </a:rPr>
              <a:t>. Він містить (</a:t>
            </a:r>
            <a:r>
              <a:rPr lang="uk-UA" sz="3700" b="1" dirty="0">
                <a:effectLst/>
                <a:highlight>
                  <a:srgbClr val="FF0000"/>
                </a:highlight>
                <a:latin typeface="Times New Roman" panose="02020603050405020304" pitchFamily="18" charset="0"/>
                <a:ea typeface="Times New Roman" panose="02020603050405020304" pitchFamily="18" charset="0"/>
              </a:rPr>
              <a:t>станом на 29 січня 2016 року</a:t>
            </a:r>
            <a:r>
              <a:rPr lang="uk-UA" sz="3700" b="1" dirty="0">
                <a:effectLst/>
                <a:latin typeface="Times New Roman" panose="02020603050405020304" pitchFamily="18" charset="0"/>
                <a:ea typeface="Times New Roman" panose="02020603050405020304" pitchFamily="18" charset="0"/>
              </a:rPr>
              <a:t>) такі аспекти:</a:t>
            </a:r>
            <a:endParaRPr lang="ru-RU" sz="3700" b="1" dirty="0">
              <a:effectLst/>
              <a:latin typeface="Times New Roman" panose="02020603050405020304" pitchFamily="18" charset="0"/>
              <a:ea typeface="Times New Roman" panose="02020603050405020304" pitchFamily="18" charset="0"/>
            </a:endParaRPr>
          </a:p>
          <a:p>
            <a:pPr algn="just"/>
            <a:r>
              <a:rPr lang="uk-UA" sz="3700" b="1" dirty="0">
                <a:effectLst/>
                <a:latin typeface="Times New Roman" panose="02020603050405020304" pitchFamily="18" charset="0"/>
                <a:ea typeface="Times New Roman" panose="02020603050405020304" pitchFamily="18" charset="0"/>
              </a:rPr>
              <a:t>1. В</a:t>
            </a:r>
            <a:r>
              <a:rPr lang="en-US" sz="3700" b="1" dirty="0">
                <a:latin typeface="Times New Roman" panose="02020603050405020304" pitchFamily="18" charset="0"/>
                <a:ea typeface="Times New Roman" panose="02020603050405020304" pitchFamily="18" charset="0"/>
              </a:rPr>
              <a:t>’</a:t>
            </a:r>
            <a:r>
              <a:rPr lang="uk-UA" sz="3700" b="1" dirty="0" err="1">
                <a:effectLst/>
                <a:latin typeface="Times New Roman" panose="02020603050405020304" pitchFamily="18" charset="0"/>
                <a:ea typeface="Times New Roman" panose="02020603050405020304" pitchFamily="18" charset="0"/>
              </a:rPr>
              <a:t>їзд</a:t>
            </a:r>
            <a:r>
              <a:rPr lang="uk-UA" sz="3700" b="1" dirty="0">
                <a:effectLst/>
                <a:latin typeface="Times New Roman" panose="02020603050405020304" pitchFamily="18" charset="0"/>
                <a:ea typeface="Times New Roman" panose="02020603050405020304" pitchFamily="18" charset="0"/>
              </a:rPr>
              <a:t> в країну з метою відновлення сімей відкладається на два роки. Це діє для тих кандидатів, яким ні завдяки отриманню статусу біженця, ні відповідно до права отримання притулку не може бути гарантований захист, але для яких при депортації в країну походження існує серйозна загроза (смертна кара, тортури).</a:t>
            </a:r>
            <a:endParaRPr lang="ru-RU" sz="3700" b="1" dirty="0">
              <a:effectLst/>
              <a:latin typeface="Times New Roman" panose="02020603050405020304" pitchFamily="18" charset="0"/>
              <a:ea typeface="Times New Roman" panose="02020603050405020304" pitchFamily="18" charset="0"/>
            </a:endParaRPr>
          </a:p>
          <a:p>
            <a:pPr indent="0" algn="just">
              <a:buNone/>
            </a:pP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5440042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algn="just"/>
            <a:r>
              <a:rPr lang="uk-UA" sz="4000" dirty="0">
                <a:effectLst/>
                <a:latin typeface="Times New Roman" panose="02020603050405020304" pitchFamily="18" charset="0"/>
                <a:ea typeface="Times New Roman" panose="02020603050405020304" pitchFamily="18" charset="0"/>
              </a:rPr>
              <a:t>2</a:t>
            </a:r>
            <a:r>
              <a:rPr lang="uk-UA" sz="2900" b="1" dirty="0">
                <a:effectLst/>
                <a:latin typeface="Times New Roman" panose="02020603050405020304" pitchFamily="18" charset="0"/>
                <a:ea typeface="Times New Roman" panose="02020603050405020304" pitchFamily="18" charset="0"/>
              </a:rPr>
              <a:t>. Все ж при можливому Європейському рішенні щодо квоти на членів сімей біженців має бути встановлено перевагу. Так, наприклад, з держав, що межують з Сирією, має бути прийнято 20 000 членів сімей.</a:t>
            </a:r>
            <a:endParaRPr lang="ru-RU" sz="2900" b="1" dirty="0">
              <a:effectLst/>
              <a:latin typeface="Times New Roman" panose="02020603050405020304" pitchFamily="18" charset="0"/>
              <a:ea typeface="Times New Roman" panose="02020603050405020304" pitchFamily="18" charset="0"/>
            </a:endParaRPr>
          </a:p>
          <a:p>
            <a:pPr algn="just"/>
            <a:r>
              <a:rPr lang="uk-UA" sz="2900" b="1" dirty="0">
                <a:effectLst/>
                <a:latin typeface="Times New Roman" panose="02020603050405020304" pitchFamily="18" charset="0"/>
                <a:ea typeface="Times New Roman" panose="02020603050405020304" pitchFamily="18" charset="0"/>
              </a:rPr>
              <a:t>3. В нових установах з прийому біженців для певних груп біженців, наприклад, з безпечних країн походження, повинна здійснюватися процедура надання притулку в прискореному виробництві з метою швидкої висилки претендентів, які не отримали дозвіл. В обох обладнаних центрах загальна процедура надання притулку до депортації або видачі дозволу займає тільки 35 днів. Також повинна бути посилена обов'язок іноземця проживати в спеціально відведеному місці.</a:t>
            </a:r>
            <a:endParaRPr lang="ru-RU" sz="2900" b="1" dirty="0">
              <a:effectLst/>
              <a:latin typeface="Times New Roman" panose="02020603050405020304" pitchFamily="18" charset="0"/>
              <a:ea typeface="Times New Roman" panose="02020603050405020304" pitchFamily="18" charset="0"/>
            </a:endParaRPr>
          </a:p>
          <a:p>
            <a:pPr algn="just"/>
            <a:r>
              <a:rPr lang="uk-UA" sz="2900" b="1" dirty="0">
                <a:effectLst/>
                <a:latin typeface="Times New Roman" panose="02020603050405020304" pitchFamily="18" charset="0"/>
                <a:ea typeface="Times New Roman" panose="02020603050405020304" pitchFamily="18" charset="0"/>
              </a:rPr>
              <a:t>4. Підлягає посиленню правило депортації хворих.</a:t>
            </a:r>
            <a:endParaRPr lang="uk-UA" sz="29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850887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algn="just"/>
            <a:r>
              <a:rPr lang="uk-UA" sz="3000" b="1" dirty="0">
                <a:effectLst/>
                <a:latin typeface="Times New Roman" panose="02020603050405020304" pitchFamily="18" charset="0"/>
                <a:ea typeface="Times New Roman" panose="02020603050405020304" pitchFamily="18" charset="0"/>
              </a:rPr>
              <a:t>5. Кандидати на отримання притулку повинні брати участь у фінансовому відношенні в процесі інтеграції, приблизна сума вкладу 10 євро на місяць.</a:t>
            </a:r>
            <a:endParaRPr lang="ru-RU" sz="3000" b="1" dirty="0">
              <a:effectLst/>
              <a:latin typeface="Times New Roman" panose="02020603050405020304" pitchFamily="18" charset="0"/>
              <a:ea typeface="Times New Roman" panose="02020603050405020304" pitchFamily="18" charset="0"/>
            </a:endParaRPr>
          </a:p>
          <a:p>
            <a:pPr algn="just"/>
            <a:r>
              <a:rPr lang="uk-UA" sz="3000" b="1" dirty="0">
                <a:effectLst/>
                <a:latin typeface="Times New Roman" panose="02020603050405020304" pitchFamily="18" charset="0"/>
                <a:ea typeface="Times New Roman" panose="02020603050405020304" pitchFamily="18" charset="0"/>
              </a:rPr>
              <a:t>6. Федерація і землі розробляють інтеграційний план, концепцію його здійснення. За словами Меркель, інтеграція біженців стане домінуючим проектом у наступних роках.</a:t>
            </a:r>
            <a:endParaRPr lang="ru-RU" sz="3000" b="1" dirty="0">
              <a:effectLst/>
              <a:latin typeface="Times New Roman" panose="02020603050405020304" pitchFamily="18" charset="0"/>
              <a:ea typeface="Times New Roman" panose="02020603050405020304" pitchFamily="18" charset="0"/>
            </a:endParaRPr>
          </a:p>
          <a:p>
            <a:pPr algn="just"/>
            <a:r>
              <a:rPr lang="uk-UA" sz="3000" b="1" dirty="0">
                <a:effectLst/>
                <a:latin typeface="Times New Roman" panose="02020603050405020304" pitchFamily="18" charset="0"/>
                <a:ea typeface="Times New Roman" panose="02020603050405020304" pitchFamily="18" charset="0"/>
              </a:rPr>
              <a:t>7. Урядова коаліція має намір зарахувати Марокко, Алжир і Туніс в розряд «безпечних країн походження» для того, щоб біженців звідти швидше депортувати в їх країни походження. З цими країнами ведуться переговори.</a:t>
            </a:r>
            <a:endParaRPr lang="ru-RU" sz="3000" b="1" dirty="0">
              <a:effectLst/>
              <a:latin typeface="Times New Roman" panose="02020603050405020304" pitchFamily="18" charset="0"/>
              <a:ea typeface="Times New Roman" panose="02020603050405020304" pitchFamily="18" charset="0"/>
            </a:endParaRPr>
          </a:p>
          <a:p>
            <a:pPr algn="just"/>
            <a:r>
              <a:rPr lang="uk-UA" sz="3000" b="1" dirty="0">
                <a:effectLst/>
                <a:latin typeface="Times New Roman" panose="02020603050405020304" pitchFamily="18" charset="0"/>
                <a:ea typeface="Times New Roman" panose="02020603050405020304" pitchFamily="18" charset="0"/>
              </a:rPr>
              <a:t>Бундестаг висловив згоду із запропонованим проектом закону 25 лютого, Бундесрат </a:t>
            </a:r>
            <a:r>
              <a:rPr lang="uk-UA" sz="3000" b="1" dirty="0">
                <a:effectLst/>
                <a:highlight>
                  <a:srgbClr val="FF0000"/>
                </a:highlight>
                <a:latin typeface="Times New Roman" panose="02020603050405020304" pitchFamily="18" charset="0"/>
                <a:ea typeface="Times New Roman" panose="02020603050405020304" pitchFamily="18" charset="0"/>
              </a:rPr>
              <a:t>26 лютого 2016 року</a:t>
            </a:r>
            <a:r>
              <a:rPr lang="uk-UA" sz="3000" b="1" dirty="0">
                <a:effectLst/>
                <a:latin typeface="Times New Roman" panose="02020603050405020304" pitchFamily="18" charset="0"/>
                <a:ea typeface="Times New Roman" panose="02020603050405020304" pitchFamily="18" charset="0"/>
              </a:rPr>
              <a:t>.</a:t>
            </a:r>
            <a:endParaRPr lang="uk-UA" sz="3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3125674"/>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highlight>
                  <a:srgbClr val="FF0000"/>
                </a:highlight>
                <a:latin typeface="Times New Roman" panose="02020603050405020304" pitchFamily="18" charset="0"/>
                <a:ea typeface="Times New Roman" panose="02020603050405020304" pitchFamily="18" charset="0"/>
              </a:rPr>
              <a:t>Загалом, </a:t>
            </a:r>
            <a:r>
              <a:rPr lang="uk-UA" sz="3600" b="1" dirty="0">
                <a:effectLst/>
                <a:latin typeface="Times New Roman" panose="02020603050405020304" pitchFamily="18" charset="0"/>
                <a:ea typeface="Times New Roman" panose="02020603050405020304" pitchFamily="18" charset="0"/>
              </a:rPr>
              <a:t>в якості «компромісної» моделі взаємодії з мігрантами в країнах ЄС була обрана інтеграція (Німеччина була серед перших). </a:t>
            </a:r>
            <a:r>
              <a:rPr lang="uk-UA" sz="3600" b="1" dirty="0">
                <a:effectLst/>
                <a:highlight>
                  <a:srgbClr val="0000FF"/>
                </a:highlight>
                <a:latin typeface="Times New Roman" panose="02020603050405020304" pitchFamily="18" charset="0"/>
                <a:ea typeface="Times New Roman" panose="02020603050405020304" pitchFamily="18" charset="0"/>
              </a:rPr>
              <a:t>Інтеграція – складний феномен, що включає як збереження в певній мірі культурної цілісності групи, так і прагнення останньої стати невід'ємною частиною більшої спільноти</a:t>
            </a:r>
            <a:r>
              <a:rPr lang="uk-UA" sz="3600" b="1" dirty="0">
                <a:effectLst/>
                <a:latin typeface="Times New Roman" panose="02020603050405020304" pitchFamily="18" charset="0"/>
                <a:ea typeface="Times New Roman" panose="02020603050405020304" pitchFamily="18" charset="0"/>
              </a:rPr>
              <a:t>. </a:t>
            </a:r>
          </a:p>
          <a:p>
            <a:pPr indent="0" algn="just">
              <a:buNone/>
            </a:pPr>
            <a:r>
              <a:rPr lang="uk-UA" sz="3600" b="1" dirty="0">
                <a:effectLst/>
                <a:latin typeface="Times New Roman" panose="02020603050405020304" pitchFamily="18" charset="0"/>
                <a:ea typeface="Times New Roman" panose="02020603050405020304" pitchFamily="18" charset="0"/>
              </a:rPr>
              <a:t>У процесі інтеграції мають місце збереження культурної ідентичності та приєднання до домінуючого суспільства. Коли така стратегія широко поширюється, тоді різні етнічні групи взаємодіють всередині більшої соціальної системи.</a:t>
            </a:r>
            <a:endParaRPr lang="uk-UA" sz="36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69494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100" b="1" dirty="0">
                <a:solidFill>
                  <a:srgbClr val="FFFF00"/>
                </a:solidFill>
                <a:effectLst/>
                <a:highlight>
                  <a:srgbClr val="FF0000"/>
                </a:highlight>
                <a:latin typeface="Times New Roman" panose="02020603050405020304" pitchFamily="18" charset="0"/>
                <a:ea typeface="Times New Roman" panose="02020603050405020304" pitchFamily="18" charset="0"/>
              </a:rPr>
              <a:t>Франція.</a:t>
            </a:r>
            <a:r>
              <a:rPr lang="uk-UA" sz="3100" b="1" dirty="0">
                <a:solidFill>
                  <a:srgbClr val="FFFF00"/>
                </a:solidFill>
                <a:effectLst/>
                <a:latin typeface="Times New Roman" panose="02020603050405020304" pitchFamily="18" charset="0"/>
                <a:ea typeface="Times New Roman" panose="02020603050405020304" pitchFamily="18" charset="0"/>
              </a:rPr>
              <a:t> </a:t>
            </a:r>
            <a:r>
              <a:rPr lang="uk-UA" sz="3100" b="1" dirty="0">
                <a:effectLst/>
                <a:latin typeface="Times New Roman" panose="02020603050405020304" pitchFamily="18" charset="0"/>
                <a:ea typeface="Times New Roman" panose="02020603050405020304" pitchFamily="18" charset="0"/>
              </a:rPr>
              <a:t>У книзі американського філософа Майкла </a:t>
            </a:r>
            <a:r>
              <a:rPr lang="uk-UA" sz="3100" b="1" dirty="0" err="1">
                <a:effectLst/>
                <a:latin typeface="Times New Roman" panose="02020603050405020304" pitchFamily="18" charset="0"/>
                <a:ea typeface="Times New Roman" panose="02020603050405020304" pitchFamily="18" charset="0"/>
              </a:rPr>
              <a:t>Уолцера</a:t>
            </a:r>
            <a:r>
              <a:rPr lang="uk-UA" sz="3100" b="1" dirty="0">
                <a:effectLst/>
                <a:latin typeface="Times New Roman" panose="02020603050405020304" pitchFamily="18" charset="0"/>
                <a:ea typeface="Times New Roman" panose="02020603050405020304" pitchFamily="18" charset="0"/>
              </a:rPr>
              <a:t> «Про терпимість. Лекції з етики, політики та економіки» (1997, США; у 2003 р. перекладена українською) виділяється декілька країн з особливими мультикультурними ознаками, зокрема Францію.</a:t>
            </a:r>
          </a:p>
          <a:p>
            <a:pPr indent="0" algn="just">
              <a:buNone/>
            </a:pPr>
            <a:r>
              <a:rPr lang="uk-UA" sz="3100" b="1" dirty="0">
                <a:effectLst/>
                <a:latin typeface="Times New Roman" panose="02020603050405020304" pitchFamily="18" charset="0"/>
                <a:ea typeface="Times New Roman" panose="02020603050405020304" pitchFamily="18" charset="0"/>
              </a:rPr>
              <a:t>Франція являє собою особливо цікавий випадок, оскільки, </a:t>
            </a:r>
            <a:r>
              <a:rPr lang="uk-UA" sz="3100" b="1" dirty="0">
                <a:effectLst/>
                <a:highlight>
                  <a:srgbClr val="FF0000"/>
                </a:highlight>
                <a:latin typeface="Times New Roman" panose="02020603050405020304" pitchFamily="18" charset="0"/>
                <a:ea typeface="Times New Roman" panose="02020603050405020304" pitchFamily="18" charset="0"/>
              </a:rPr>
              <a:t>по-перше</a:t>
            </a:r>
            <a:r>
              <a:rPr lang="uk-UA" sz="3100" b="1" dirty="0">
                <a:effectLst/>
                <a:latin typeface="Times New Roman" panose="02020603050405020304" pitchFamily="18" charset="0"/>
                <a:ea typeface="Times New Roman" panose="02020603050405020304" pitchFamily="18" charset="0"/>
              </a:rPr>
              <a:t>, це класична держава-нація, а, </a:t>
            </a:r>
            <a:r>
              <a:rPr lang="uk-UA" sz="3100" b="1" dirty="0">
                <a:effectLst/>
                <a:highlight>
                  <a:srgbClr val="FF0000"/>
                </a:highlight>
                <a:latin typeface="Times New Roman" panose="02020603050405020304" pitchFamily="18" charset="0"/>
                <a:ea typeface="Times New Roman" panose="02020603050405020304" pitchFamily="18" charset="0"/>
              </a:rPr>
              <a:t>по-друге</a:t>
            </a:r>
            <a:r>
              <a:rPr lang="uk-UA" sz="3100" b="1" dirty="0">
                <a:effectLst/>
                <a:latin typeface="Times New Roman" panose="02020603050405020304" pitchFamily="18" charset="0"/>
                <a:ea typeface="Times New Roman" panose="02020603050405020304" pitchFamily="18" charset="0"/>
              </a:rPr>
              <a:t>, — це лідируюче в Європі суспільство іммігрантів; по суті, це одне з передових світових суспільств іммігрантів. Ступінь розвитку її імміграції завжди було складно визначити через надзвичайно розвинену здатність французької нації асимілювати новоприбулих — настільки, що Францію уявляють як однорідне суспільство з чітко вираженою своєрідною культурою.</a:t>
            </a:r>
            <a:endParaRPr lang="uk-UA" sz="31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35491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92500"/>
          </a:bodyPr>
          <a:lstStyle/>
          <a:p>
            <a:pPr marL="0" indent="0" algn="just">
              <a:buNone/>
            </a:pPr>
            <a:r>
              <a:rPr lang="uk-UA" sz="4000" b="1" dirty="0">
                <a:effectLst/>
                <a:latin typeface="Times New Roman" panose="02020603050405020304" pitchFamily="18" charset="0"/>
                <a:ea typeface="Times New Roman" panose="02020603050405020304" pitchFamily="18" charset="0"/>
              </a:rPr>
              <a:t>На відміну від Німеччини, такі країни як Франція, Італія, Англія у кращому стані щодо </a:t>
            </a:r>
            <a:r>
              <a:rPr lang="uk-UA" sz="4000" b="1" dirty="0" err="1">
                <a:effectLst/>
                <a:latin typeface="Times New Roman" panose="02020603050405020304" pitchFamily="18" charset="0"/>
                <a:ea typeface="Times New Roman" panose="02020603050405020304" pitchFamily="18" charset="0"/>
              </a:rPr>
              <a:t>мовного</a:t>
            </a:r>
            <a:r>
              <a:rPr lang="uk-UA" sz="4000" b="1" dirty="0">
                <a:effectLst/>
                <a:latin typeface="Times New Roman" panose="02020603050405020304" pitchFamily="18" charset="0"/>
                <a:ea typeface="Times New Roman" panose="02020603050405020304" pitchFamily="18" charset="0"/>
              </a:rPr>
              <a:t> питання, оскільки найбільше емігрантів вони отримують зі своїх колишніх колоній. Для Франції – це Марокко і Алжир, для Італії – Туніс і Лівія, для Англії – Індія, Пакистан та країни Близького Сходу. Залучення до культури метрополії в цих країнах відбулося природним шляхом. З одного боку, її надто швидко сприйняла місцева еліта, адже ця культура принесла нову якість життя, а з іншого – місцеве населення, для якого мова стала засобом виживання.</a:t>
            </a:r>
            <a:endParaRPr lang="ru-RU" sz="4000" b="1" dirty="0"/>
          </a:p>
        </p:txBody>
      </p:sp>
    </p:spTree>
    <p:extLst>
      <p:ext uri="{BB962C8B-B14F-4D97-AF65-F5344CB8AC3E}">
        <p14:creationId xmlns:p14="http://schemas.microsoft.com/office/powerpoint/2010/main" val="404863777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2900" b="1" dirty="0">
                <a:effectLst/>
                <a:latin typeface="Times New Roman" panose="02020603050405020304" pitchFamily="18" charset="0"/>
                <a:ea typeface="Times New Roman" panose="02020603050405020304" pitchFamily="18" charset="0"/>
              </a:rPr>
              <a:t>Зовсім нещодавно численні іммігранти зі Сходу й Півдня (поляки, росіяни, євреї, італійці і мешканці північної Африки) самі не установлювали </a:t>
            </a:r>
            <a:r>
              <a:rPr lang="uk-UA" sz="2900" b="1" dirty="0">
                <a:effectLst/>
                <a:highlight>
                  <a:srgbClr val="FF0000"/>
                </a:highlight>
                <a:latin typeface="Times New Roman" panose="02020603050405020304" pitchFamily="18" charset="0"/>
                <a:ea typeface="Times New Roman" panose="02020603050405020304" pitchFamily="18" charset="0"/>
              </a:rPr>
              <a:t>організовані національні меншини</a:t>
            </a:r>
            <a:r>
              <a:rPr lang="uk-UA" sz="2900" b="1" dirty="0">
                <a:effectLst/>
                <a:latin typeface="Times New Roman" panose="02020603050405020304" pitchFamily="18" charset="0"/>
                <a:ea typeface="Times New Roman" panose="02020603050405020304" pitchFamily="18" charset="0"/>
              </a:rPr>
              <a:t>. Вони створювали громадські організації усіляких видів — видавництва, пресу своєю мовою тощо — але (за винятком малих груп політичних біженців, які не планували довго залишатися у Франції) при всьому цьому вони завжди збиралися разом, аби відпочити і підтримати один одного за умов сильного пресингу і примусу до найшвидшої асиміляції у французьку політику й культуру. </a:t>
            </a:r>
          </a:p>
          <a:p>
            <a:pPr indent="0" algn="just">
              <a:buNone/>
            </a:pPr>
            <a:r>
              <a:rPr lang="uk-UA" sz="2900" b="1" dirty="0">
                <a:effectLst/>
                <a:highlight>
                  <a:srgbClr val="FF0000"/>
                </a:highlight>
                <a:latin typeface="Times New Roman" panose="02020603050405020304" pitchFamily="18" charset="0"/>
                <a:ea typeface="Times New Roman" panose="02020603050405020304" pitchFamily="18" charset="0"/>
              </a:rPr>
              <a:t>Франція, значно більше ніж якась інша європейська країна Європи, завжди була й лишається суспільством іммігрантів. В той же час вона не є суспільством плюралізму — або, меншою мірою, вона таким себе не вважає, і її такою не вважають інші</a:t>
            </a:r>
            <a:r>
              <a:rPr lang="uk-UA" sz="2900" b="1" dirty="0">
                <a:effectLst/>
                <a:latin typeface="Times New Roman" panose="02020603050405020304" pitchFamily="18" charset="0"/>
                <a:ea typeface="Times New Roman" panose="02020603050405020304" pitchFamily="18" charset="0"/>
              </a:rPr>
              <a:t>.</a:t>
            </a:r>
            <a:endParaRPr lang="uk-UA" sz="29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6607693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Найімовірніше пояснення цієї аномалії — </a:t>
            </a:r>
            <a:r>
              <a:rPr lang="uk-UA" sz="4000" b="1" dirty="0">
                <a:effectLst/>
                <a:highlight>
                  <a:srgbClr val="0000FF"/>
                </a:highlight>
                <a:latin typeface="Times New Roman" panose="02020603050405020304" pitchFamily="18" charset="0"/>
                <a:ea typeface="Times New Roman" panose="02020603050405020304" pitchFamily="18" charset="0"/>
              </a:rPr>
              <a:t>фізична наявність і концептуальна відсутність культурних відмінностей</a:t>
            </a:r>
            <a:r>
              <a:rPr lang="uk-UA" sz="4000" b="1" dirty="0">
                <a:effectLst/>
                <a:latin typeface="Times New Roman" panose="02020603050405020304" pitchFamily="18" charset="0"/>
                <a:ea typeface="Times New Roman" panose="02020603050405020304" pitchFamily="18" charset="0"/>
              </a:rPr>
              <a:t> — криється в історії Франції Нового Часу, і в першу чергу в революційній конструкції республіканської національної держави. Націоналізм, створений у ході політичної боротьби проти Церкви і старого режиму, був політичним і популістським за своїм характером; він </a:t>
            </a:r>
            <a:r>
              <a:rPr lang="uk-UA" sz="4000" b="1" dirty="0">
                <a:effectLst/>
                <a:highlight>
                  <a:srgbClr val="FF0000"/>
                </a:highlight>
                <a:latin typeface="Times New Roman" panose="02020603050405020304" pitchFamily="18" charset="0"/>
                <a:ea typeface="Times New Roman" panose="02020603050405020304" pitchFamily="18" charset="0"/>
              </a:rPr>
              <a:t>возвеличував народ як сукупність громадян, відданих єдиній справі</a:t>
            </a:r>
            <a:r>
              <a:rPr lang="uk-UA" sz="4000" b="1" dirty="0">
                <a:effectLst/>
                <a:latin typeface="Times New Roman" panose="02020603050405020304" pitchFamily="18" charset="0"/>
                <a:ea typeface="Times New Roman" panose="02020603050405020304" pitchFamily="18" charset="0"/>
              </a:rPr>
              <a:t>.</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033376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І хоч ця єдина справа була наскільки французькою, настільки й республіканською, вона не була французькою в релігійному, етнічному й історичному розумінні. </a:t>
            </a:r>
          </a:p>
          <a:p>
            <a:pPr indent="0" algn="just">
              <a:buNone/>
            </a:pPr>
            <a:r>
              <a:rPr lang="uk-UA" sz="3600" b="1" dirty="0">
                <a:effectLst/>
                <a:latin typeface="Times New Roman" panose="02020603050405020304" pitchFamily="18" charset="0"/>
                <a:ea typeface="Times New Roman" panose="02020603050405020304" pitchFamily="18" charset="0"/>
              </a:rPr>
              <a:t>У той час легко можна було стати подібним «французом», просто ставши республіканцем; у пік революції </a:t>
            </a:r>
            <a:r>
              <a:rPr lang="uk-UA" sz="3600" b="1" dirty="0">
                <a:effectLst/>
                <a:highlight>
                  <a:srgbClr val="FF0000"/>
                </a:highlight>
                <a:latin typeface="Times New Roman" panose="02020603050405020304" pitchFamily="18" charset="0"/>
                <a:ea typeface="Times New Roman" panose="02020603050405020304" pitchFamily="18" charset="0"/>
              </a:rPr>
              <a:t>іноземці були бажані</a:t>
            </a:r>
            <a:r>
              <a:rPr lang="uk-UA" sz="3600" b="1" dirty="0">
                <a:effectLst/>
                <a:latin typeface="Times New Roman" panose="02020603050405020304" pitchFamily="18" charset="0"/>
                <a:ea typeface="Times New Roman" panose="02020603050405020304" pitchFamily="18" charset="0"/>
              </a:rPr>
              <a:t>, якими вони й залишалися й надалі — </a:t>
            </a:r>
            <a:r>
              <a:rPr lang="uk-UA" sz="3600" b="1" dirty="0">
                <a:effectLst/>
                <a:highlight>
                  <a:srgbClr val="FF0000"/>
                </a:highlight>
                <a:latin typeface="Times New Roman" panose="02020603050405020304" pitchFamily="18" charset="0"/>
                <a:ea typeface="Times New Roman" panose="02020603050405020304" pitchFamily="18" charset="0"/>
              </a:rPr>
              <a:t>за умови, що вони знають французьку мову, віддані справі республіки, посилають своїх дітей до державних шкіл Франції і святкують День Бастилії</a:t>
            </a:r>
            <a:r>
              <a:rPr lang="uk-UA" sz="3600" b="1" dirty="0">
                <a:effectLst/>
                <a:latin typeface="Times New Roman" panose="02020603050405020304" pitchFamily="18" charset="0"/>
                <a:ea typeface="Times New Roman" panose="02020603050405020304" pitchFamily="18" charset="0"/>
              </a:rPr>
              <a:t>.</a:t>
            </a:r>
            <a:endParaRPr lang="uk-UA" sz="36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7699410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100" b="1" dirty="0">
                <a:effectLst/>
                <a:latin typeface="Times New Roman" panose="02020603050405020304" pitchFamily="18" charset="0"/>
                <a:ea typeface="Times New Roman" panose="02020603050405020304" pitchFamily="18" charset="0"/>
              </a:rPr>
              <a:t>Проте при цьому </a:t>
            </a:r>
            <a:r>
              <a:rPr lang="uk-UA" sz="3100" b="1" dirty="0">
                <a:effectLst/>
                <a:highlight>
                  <a:srgbClr val="FF0000"/>
                </a:highlight>
                <a:latin typeface="Times New Roman" panose="02020603050405020304" pitchFamily="18" charset="0"/>
                <a:ea typeface="Times New Roman" panose="02020603050405020304" pitchFamily="18" charset="0"/>
              </a:rPr>
              <a:t>не допускалося</a:t>
            </a:r>
            <a:r>
              <a:rPr lang="uk-UA" sz="3100" b="1" dirty="0">
                <a:effectLst/>
                <a:latin typeface="Times New Roman" panose="02020603050405020304" pitchFamily="18" charset="0"/>
                <a:ea typeface="Times New Roman" panose="02020603050405020304" pitchFamily="18" charset="0"/>
              </a:rPr>
              <a:t>, </a:t>
            </a:r>
            <a:r>
              <a:rPr lang="uk-UA" sz="3100" b="1" dirty="0">
                <a:effectLst/>
                <a:highlight>
                  <a:srgbClr val="FF0000"/>
                </a:highlight>
                <a:latin typeface="Times New Roman" panose="02020603050405020304" pitchFamily="18" charset="0"/>
                <a:ea typeface="Times New Roman" panose="02020603050405020304" pitchFamily="18" charset="0"/>
              </a:rPr>
              <a:t>що іммігранти будуть облаштовувати власні громади</a:t>
            </a:r>
            <a:r>
              <a:rPr lang="uk-UA" sz="3100" b="1" dirty="0">
                <a:effectLst/>
                <a:latin typeface="Times New Roman" panose="02020603050405020304" pitchFamily="18" charset="0"/>
                <a:ea typeface="Times New Roman" panose="02020603050405020304" pitchFamily="18" charset="0"/>
              </a:rPr>
              <a:t> (і </a:t>
            </a:r>
            <a:r>
              <a:rPr lang="uk-UA" sz="3100" b="1" dirty="0" err="1">
                <a:effectLst/>
                <a:latin typeface="Times New Roman" panose="02020603050405020304" pitchFamily="18" charset="0"/>
                <a:ea typeface="Times New Roman" panose="02020603050405020304" pitchFamily="18" charset="0"/>
              </a:rPr>
              <a:t>потенціально</a:t>
            </a:r>
            <a:r>
              <a:rPr lang="uk-UA" sz="3100" b="1" dirty="0">
                <a:effectLst/>
                <a:latin typeface="Times New Roman" panose="02020603050405020304" pitchFamily="18" charset="0"/>
                <a:ea typeface="Times New Roman" panose="02020603050405020304" pitchFamily="18" charset="0"/>
              </a:rPr>
              <a:t> роздувати національний конфлікт) поряд із суспільством французьких громадян. Французька ворожість до сильних асоціацій меншин, котрі зрештою диференціюють і розподіляють громадян за національною ознакою, була передбачена в </a:t>
            </a:r>
            <a:r>
              <a:rPr lang="uk-UA" sz="3100" b="1" dirty="0">
                <a:effectLst/>
                <a:highlight>
                  <a:srgbClr val="0000FF"/>
                </a:highlight>
                <a:latin typeface="Times New Roman" panose="02020603050405020304" pitchFamily="18" charset="0"/>
                <a:ea typeface="Times New Roman" panose="02020603050405020304" pitchFamily="18" charset="0"/>
              </a:rPr>
              <a:t>політичній теорії Руссо</a:t>
            </a:r>
            <a:r>
              <a:rPr lang="uk-UA" sz="3100" b="1" dirty="0">
                <a:effectLst/>
                <a:latin typeface="Times New Roman" panose="02020603050405020304" pitchFamily="18" charset="0"/>
                <a:ea typeface="Times New Roman" panose="02020603050405020304" pitchFamily="18" charset="0"/>
              </a:rPr>
              <a:t> і вперше виражена з абсолютною ясністю на законодавчій асамблеї </a:t>
            </a:r>
            <a:r>
              <a:rPr lang="uk-UA" sz="3100" b="1" dirty="0">
                <a:effectLst/>
                <a:highlight>
                  <a:srgbClr val="0000FF"/>
                </a:highlight>
                <a:latin typeface="Times New Roman" panose="02020603050405020304" pitchFamily="18" charset="0"/>
                <a:ea typeface="Times New Roman" panose="02020603050405020304" pitchFamily="18" charset="0"/>
              </a:rPr>
              <a:t>1791 р.</a:t>
            </a:r>
            <a:r>
              <a:rPr lang="uk-UA" sz="3100" b="1" dirty="0">
                <a:effectLst/>
                <a:latin typeface="Times New Roman" panose="02020603050405020304" pitchFamily="18" charset="0"/>
                <a:ea typeface="Times New Roman" panose="02020603050405020304" pitchFamily="18" charset="0"/>
              </a:rPr>
              <a:t> під час дискусії про емансипацію євреїв. </a:t>
            </a:r>
          </a:p>
          <a:p>
            <a:pPr indent="0" algn="just">
              <a:buNone/>
            </a:pPr>
            <a:r>
              <a:rPr lang="uk-UA" sz="3100" b="1" dirty="0" err="1">
                <a:effectLst/>
                <a:latin typeface="Times New Roman" panose="02020603050405020304" pitchFamily="18" charset="0"/>
                <a:ea typeface="Times New Roman" panose="02020603050405020304" pitchFamily="18" charset="0"/>
              </a:rPr>
              <a:t>Клермон-Тоннер</a:t>
            </a:r>
            <a:r>
              <a:rPr lang="uk-UA" sz="3100" b="1" dirty="0">
                <a:effectLst/>
                <a:latin typeface="Times New Roman" panose="02020603050405020304" pitchFamily="18" charset="0"/>
                <a:ea typeface="Times New Roman" panose="02020603050405020304" pitchFamily="18" charset="0"/>
              </a:rPr>
              <a:t>, представник центристів, заявив від імені більшості (яка висловилася за емансипацію): «</a:t>
            </a:r>
            <a:r>
              <a:rPr lang="uk-UA" sz="3100" b="1" dirty="0">
                <a:effectLst/>
                <a:highlight>
                  <a:srgbClr val="FF0000"/>
                </a:highlight>
                <a:latin typeface="Times New Roman" panose="02020603050405020304" pitchFamily="18" charset="0"/>
                <a:ea typeface="Times New Roman" panose="02020603050405020304" pitchFamily="18" charset="0"/>
              </a:rPr>
              <a:t>Необхідно відмовити євреям як нації в усьому і дати євреям як особистостям усе</a:t>
            </a:r>
            <a:r>
              <a:rPr lang="uk-UA" sz="3100" b="1" dirty="0">
                <a:effectLst/>
                <a:latin typeface="Times New Roman" panose="02020603050405020304" pitchFamily="18" charset="0"/>
                <a:ea typeface="Times New Roman" panose="02020603050405020304" pitchFamily="18" charset="0"/>
              </a:rPr>
              <a:t>».</a:t>
            </a:r>
            <a:endParaRPr lang="uk-UA" sz="31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9573281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400" b="1" dirty="0">
                <a:effectLst/>
                <a:highlight>
                  <a:srgbClr val="FF0000"/>
                </a:highlight>
                <a:latin typeface="Times New Roman" panose="02020603050405020304" pitchFamily="18" charset="0"/>
                <a:ea typeface="Times New Roman" panose="02020603050405020304" pitchFamily="18" charset="0"/>
              </a:rPr>
              <a:t>1944 року</a:t>
            </a:r>
            <a:r>
              <a:rPr lang="uk-UA" sz="3400" b="1" dirty="0">
                <a:effectLst/>
                <a:latin typeface="Times New Roman" panose="02020603050405020304" pitchFamily="18" charset="0"/>
                <a:ea typeface="Times New Roman" panose="02020603050405020304" pitchFamily="18" charset="0"/>
              </a:rPr>
              <a:t> Жан-Поль Сартр доводив, що ця позиція французького «демократа» і досі залишається домінуючою. «</a:t>
            </a:r>
            <a:r>
              <a:rPr lang="uk-UA" sz="3400" b="1" dirty="0">
                <a:effectLst/>
                <a:highlight>
                  <a:srgbClr val="FF0000"/>
                </a:highlight>
                <a:latin typeface="Times New Roman" panose="02020603050405020304" pitchFamily="18" charset="0"/>
                <a:ea typeface="Times New Roman" panose="02020603050405020304" pitchFamily="18" charset="0"/>
              </a:rPr>
              <a:t>Подібний захист єврея рятує його як людину і анулює його як єврея..., відбираючи у нього все..., окрім абстрактних питань </a:t>
            </a:r>
            <a:r>
              <a:rPr lang="uk-UA" sz="3400" b="1" dirty="0">
                <a:effectLst/>
                <a:highlight>
                  <a:srgbClr val="FF00FF"/>
                </a:highlight>
                <a:latin typeface="Times New Roman" panose="02020603050405020304" pitchFamily="18" charset="0"/>
                <a:ea typeface="Times New Roman" panose="02020603050405020304" pitchFamily="18" charset="0"/>
              </a:rPr>
              <a:t>прав людини і прав громадянина</a:t>
            </a:r>
            <a:r>
              <a:rPr lang="uk-UA" sz="3400" b="1" dirty="0">
                <a:effectLst/>
                <a:latin typeface="Times New Roman" panose="02020603050405020304" pitchFamily="18" charset="0"/>
                <a:ea typeface="Times New Roman" panose="02020603050405020304" pitchFamily="18" charset="0"/>
              </a:rPr>
              <a:t>». </a:t>
            </a:r>
          </a:p>
          <a:p>
            <a:pPr indent="0" algn="just">
              <a:buNone/>
            </a:pPr>
            <a:r>
              <a:rPr lang="uk-UA" sz="3400" b="1" dirty="0">
                <a:effectLst/>
                <a:latin typeface="Times New Roman" panose="02020603050405020304" pitchFamily="18" charset="0"/>
                <a:ea typeface="Times New Roman" panose="02020603050405020304" pitchFamily="18" charset="0"/>
              </a:rPr>
              <a:t>Окремі особи могли бути натуралізовані й асимільовані, </a:t>
            </a:r>
            <a:r>
              <a:rPr lang="uk-UA" sz="3400" b="1" dirty="0">
                <a:effectLst/>
                <a:highlight>
                  <a:srgbClr val="FF00FF"/>
                </a:highlight>
                <a:latin typeface="Times New Roman" panose="02020603050405020304" pitchFamily="18" charset="0"/>
                <a:ea typeface="Times New Roman" panose="02020603050405020304" pitchFamily="18" charset="0"/>
              </a:rPr>
              <a:t>«офранцуження» ж було певним чином </a:t>
            </a:r>
            <a:r>
              <a:rPr lang="uk-UA" sz="3400" b="1" dirty="0" err="1">
                <a:effectLst/>
                <a:highlight>
                  <a:srgbClr val="FF00FF"/>
                </a:highlight>
                <a:latin typeface="Times New Roman" panose="02020603050405020304" pitchFamily="18" charset="0"/>
                <a:ea typeface="Times New Roman" panose="02020603050405020304" pitchFamily="18" charset="0"/>
              </a:rPr>
              <a:t>всеоб’ємною</a:t>
            </a:r>
            <a:r>
              <a:rPr lang="uk-UA" sz="3400" b="1" dirty="0">
                <a:effectLst/>
                <a:highlight>
                  <a:srgbClr val="FF00FF"/>
                </a:highlight>
                <a:latin typeface="Times New Roman" panose="02020603050405020304" pitchFamily="18" charset="0"/>
                <a:ea typeface="Times New Roman" panose="02020603050405020304" pitchFamily="18" charset="0"/>
              </a:rPr>
              <a:t> ідентичністю</a:t>
            </a:r>
            <a:r>
              <a:rPr lang="uk-UA" sz="3400" b="1" dirty="0">
                <a:effectLst/>
                <a:latin typeface="Times New Roman" panose="02020603050405020304" pitchFamily="18" charset="0"/>
                <a:ea typeface="Times New Roman" panose="02020603050405020304" pitchFamily="18" charset="0"/>
              </a:rPr>
              <a:t>. І, тим не менше, </a:t>
            </a:r>
            <a:r>
              <a:rPr lang="uk-UA" sz="3400" b="1" dirty="0">
                <a:effectLst/>
                <a:highlight>
                  <a:srgbClr val="000080"/>
                </a:highlight>
                <a:latin typeface="Times New Roman" panose="02020603050405020304" pitchFamily="18" charset="0"/>
                <a:ea typeface="Times New Roman" panose="02020603050405020304" pitchFamily="18" charset="0"/>
              </a:rPr>
              <a:t>Франція як республіканська національна держава в жодному разі не могла ставитися терпимо</a:t>
            </a:r>
            <a:r>
              <a:rPr lang="uk-UA" sz="3400" b="1" dirty="0">
                <a:effectLst/>
                <a:latin typeface="Times New Roman" panose="02020603050405020304" pitchFamily="18" charset="0"/>
                <a:ea typeface="Times New Roman" panose="02020603050405020304" pitchFamily="18" charset="0"/>
              </a:rPr>
              <a:t>, — а саме на цьому наполягав </a:t>
            </a:r>
            <a:r>
              <a:rPr lang="uk-UA" sz="3400" b="1" dirty="0" err="1">
                <a:effectLst/>
                <a:latin typeface="Times New Roman" panose="02020603050405020304" pitchFamily="18" charset="0"/>
                <a:ea typeface="Times New Roman" panose="02020603050405020304" pitchFamily="18" charset="0"/>
              </a:rPr>
              <a:t>Клермон-Тоннер</a:t>
            </a:r>
            <a:r>
              <a:rPr lang="uk-UA" sz="3400" b="1" dirty="0">
                <a:effectLst/>
                <a:latin typeface="Times New Roman" panose="02020603050405020304" pitchFamily="18" charset="0"/>
                <a:ea typeface="Times New Roman" panose="02020603050405020304" pitchFamily="18" charset="0"/>
              </a:rPr>
              <a:t> — «</a:t>
            </a:r>
            <a:r>
              <a:rPr lang="uk-UA" sz="3400" b="1" dirty="0">
                <a:effectLst/>
                <a:highlight>
                  <a:srgbClr val="000080"/>
                </a:highlight>
                <a:latin typeface="Times New Roman" panose="02020603050405020304" pitchFamily="18" charset="0"/>
                <a:ea typeface="Times New Roman" panose="02020603050405020304" pitchFamily="18" charset="0"/>
              </a:rPr>
              <a:t>до нації всередині нації</a:t>
            </a:r>
            <a:r>
              <a:rPr lang="uk-UA" sz="3400" b="1" dirty="0">
                <a:effectLst/>
                <a:latin typeface="Times New Roman" panose="02020603050405020304" pitchFamily="18" charset="0"/>
                <a:ea typeface="Times New Roman" panose="02020603050405020304" pitchFamily="18" charset="0"/>
              </a:rPr>
              <a:t>».</a:t>
            </a:r>
            <a:endParaRPr lang="uk-UA" sz="3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6829809"/>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000" b="1" dirty="0">
                <a:effectLst/>
                <a:latin typeface="Times New Roman" panose="02020603050405020304" pitchFamily="18" charset="0"/>
                <a:ea typeface="Times New Roman" panose="02020603050405020304" pitchFamily="18" charset="0"/>
              </a:rPr>
              <a:t>Революція, таким чином, визначила французьку позицію щодо всіх іммігрантських груп. Це було частиною первісного й послідовного заперечення того факту, що нормани і бретонці складали реальні національні меншини. І слід зазначити, що французькі республіканці протягом тривалого часу досить успішно підтримували цей унітарний ідеал революції.</a:t>
            </a:r>
          </a:p>
          <a:p>
            <a:pPr indent="0" algn="just">
              <a:buNone/>
            </a:pPr>
            <a:r>
              <a:rPr lang="uk-UA" sz="3000" b="1" dirty="0">
                <a:effectLst/>
                <a:latin typeface="Times New Roman" panose="02020603050405020304" pitchFamily="18" charset="0"/>
                <a:ea typeface="Times New Roman" panose="02020603050405020304" pitchFamily="18" charset="0"/>
              </a:rPr>
              <a:t> Безумовно, іммігранти асимілювалися більш чи менш охоче і були щасливі, </a:t>
            </a:r>
            <a:r>
              <a:rPr lang="uk-UA" sz="3000" b="1" dirty="0">
                <a:effectLst/>
                <a:highlight>
                  <a:srgbClr val="800000"/>
                </a:highlight>
                <a:latin typeface="Times New Roman" panose="02020603050405020304" pitchFamily="18" charset="0"/>
                <a:ea typeface="Times New Roman" panose="02020603050405020304" pitchFamily="18" charset="0"/>
              </a:rPr>
              <a:t>називаючи себе французькими громадянами</a:t>
            </a:r>
            <a:r>
              <a:rPr lang="uk-UA" sz="3000" b="1" dirty="0">
                <a:effectLst/>
                <a:latin typeface="Times New Roman" panose="02020603050405020304" pitchFamily="18" charset="0"/>
                <a:ea typeface="Times New Roman" panose="02020603050405020304" pitchFamily="18" charset="0"/>
              </a:rPr>
              <a:t>. </a:t>
            </a:r>
          </a:p>
          <a:p>
            <a:pPr indent="0" algn="just">
              <a:buNone/>
            </a:pPr>
            <a:r>
              <a:rPr lang="uk-UA" sz="3000" b="1" dirty="0">
                <a:effectLst/>
                <a:latin typeface="Times New Roman" panose="02020603050405020304" pitchFamily="18" charset="0"/>
                <a:ea typeface="Times New Roman" panose="02020603050405020304" pitchFamily="18" charset="0"/>
              </a:rPr>
              <a:t>Вони бажали толерантності щодо себе лише як індивідууми — чоловіки й жінки, котрі відвідували, скажімо, синагогу, розмовляли вдома польською або читали російську поезію. Вони не мали або не демонстрували публічно жодних амбіцій як члени відокремленої меншини.</a:t>
            </a:r>
            <a:endParaRPr lang="uk-UA" sz="3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4748968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200" b="1" dirty="0">
                <a:effectLst/>
                <a:latin typeface="Times New Roman" panose="02020603050405020304" pitchFamily="18" charset="0"/>
                <a:ea typeface="Times New Roman" panose="02020603050405020304" pitchFamily="18" charset="0"/>
              </a:rPr>
              <a:t>Такою була ситуація до краху заокеанської імперії і прибуття до Франції великої кількості </a:t>
            </a:r>
            <a:r>
              <a:rPr lang="uk-UA" sz="3200" b="1" dirty="0" err="1">
                <a:effectLst/>
                <a:latin typeface="Times New Roman" panose="02020603050405020304" pitchFamily="18" charset="0"/>
                <a:ea typeface="Times New Roman" panose="02020603050405020304" pitchFamily="18" charset="0"/>
              </a:rPr>
              <a:t>північноафриканських</a:t>
            </a:r>
            <a:r>
              <a:rPr lang="uk-UA" sz="3200" b="1" dirty="0">
                <a:effectLst/>
                <a:latin typeface="Times New Roman" panose="02020603050405020304" pitchFamily="18" charset="0"/>
                <a:ea typeface="Times New Roman" panose="02020603050405020304" pitchFamily="18" charset="0"/>
              </a:rPr>
              <a:t> євреїв і значно більшої кількості арабів-мусульман. Ці групи частково через свою кількість, а частково через ідеологічний клімат, що змінився, почали піддавати сумніву, а потім видозмінювати республіканський ідеал. </a:t>
            </a:r>
          </a:p>
          <a:p>
            <a:pPr indent="0" algn="just">
              <a:buNone/>
            </a:pPr>
            <a:r>
              <a:rPr lang="uk-UA" sz="3200" b="1" dirty="0">
                <a:effectLst/>
                <a:latin typeface="Times New Roman" panose="02020603050405020304" pitchFamily="18" charset="0"/>
                <a:ea typeface="Times New Roman" panose="02020603050405020304" pitchFamily="18" charset="0"/>
              </a:rPr>
              <a:t>Вони малу власну культуру, яку бажали зберегти і примножити; вони не були готові, як їхні попередники, віддавати своїх дітей до державних шкіл, спрямованих на «офранцуження» (на відміну від «американізації», саме це слово в принципі не вживається, що показує, наскільки усвідомлено безкорисливим був сам процес).</a:t>
            </a:r>
            <a:endParaRPr lang="uk-UA" sz="31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27119477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400" b="1" dirty="0">
                <a:effectLst/>
                <a:latin typeface="Times New Roman" panose="02020603050405020304" pitchFamily="18" charset="0"/>
                <a:ea typeface="Times New Roman" panose="02020603050405020304" pitchFamily="18" charset="0"/>
              </a:rPr>
              <a:t>Вони хотіли, щоби їх </a:t>
            </a:r>
            <a:r>
              <a:rPr lang="uk-UA" sz="4400" b="1" dirty="0">
                <a:effectLst/>
                <a:highlight>
                  <a:srgbClr val="800000"/>
                </a:highlight>
                <a:latin typeface="Times New Roman" panose="02020603050405020304" pitchFamily="18" charset="0"/>
                <a:ea typeface="Times New Roman" panose="02020603050405020304" pitchFamily="18" charset="0"/>
              </a:rPr>
              <a:t>визнали як групу</a:t>
            </a:r>
            <a:r>
              <a:rPr lang="uk-UA" sz="4400" b="1" dirty="0">
                <a:effectLst/>
                <a:latin typeface="Times New Roman" panose="02020603050405020304" pitchFamily="18" charset="0"/>
                <a:ea typeface="Times New Roman" panose="02020603050405020304" pitchFamily="18" charset="0"/>
              </a:rPr>
              <a:t>, </a:t>
            </a:r>
            <a:r>
              <a:rPr lang="uk-UA" sz="4400" b="1" dirty="0">
                <a:effectLst/>
                <a:highlight>
                  <a:srgbClr val="800000"/>
                </a:highlight>
                <a:latin typeface="Times New Roman" panose="02020603050405020304" pitchFamily="18" charset="0"/>
                <a:ea typeface="Times New Roman" panose="02020603050405020304" pitchFamily="18" charset="0"/>
              </a:rPr>
              <a:t>і щоб вони отримали дозвіл виражати свою національну належність публічно</a:t>
            </a:r>
            <a:r>
              <a:rPr lang="uk-UA" sz="4400" b="1" dirty="0">
                <a:effectLst/>
                <a:latin typeface="Times New Roman" panose="02020603050405020304" pitchFamily="18" charset="0"/>
                <a:ea typeface="Times New Roman" panose="02020603050405020304" pitchFamily="18" charset="0"/>
              </a:rPr>
              <a:t>. Вони хотіли бути французькими громадянами, хоча, мешкаючи поруч із французами, чимало з них були активно нетерпимі до своїх одноплемінників, євреїв чи арабів, коли ті прагнули традиційного способу асиміляції для себе й своїх дітей.</a:t>
            </a:r>
            <a:endParaRPr lang="uk-UA" sz="4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78521060"/>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500" b="1" dirty="0">
                <a:effectLst/>
                <a:latin typeface="Times New Roman" panose="02020603050405020304" pitchFamily="18" charset="0"/>
                <a:ea typeface="Times New Roman" panose="02020603050405020304" pitchFamily="18" charset="0"/>
              </a:rPr>
              <a:t>Наслідком усього цього був чіткий зазор між республіканськими </a:t>
            </a:r>
            <a:r>
              <a:rPr lang="uk-UA" sz="3500" b="1" dirty="0">
                <a:effectLst/>
                <a:highlight>
                  <a:srgbClr val="800000"/>
                </a:highlight>
                <a:latin typeface="Times New Roman" panose="02020603050405020304" pitchFamily="18" charset="0"/>
                <a:ea typeface="Times New Roman" panose="02020603050405020304" pitchFamily="18" charset="0"/>
              </a:rPr>
              <a:t>прихильниками асиміляції </a:t>
            </a:r>
            <a:r>
              <a:rPr lang="uk-UA" sz="3500" b="1" dirty="0">
                <a:effectLst/>
                <a:latin typeface="Times New Roman" panose="02020603050405020304" pitchFamily="18" charset="0"/>
                <a:ea typeface="Times New Roman" panose="02020603050405020304" pitchFamily="18" charset="0"/>
              </a:rPr>
              <a:t>(репрезентованими державою, лівими й правими політичними партіями, профспілкою учителів і </a:t>
            </a:r>
            <a:r>
              <a:rPr lang="uk-UA" sz="3500" b="1" dirty="0" err="1">
                <a:effectLst/>
                <a:latin typeface="Times New Roman" panose="02020603050405020304" pitchFamily="18" charset="0"/>
                <a:ea typeface="Times New Roman" panose="02020603050405020304" pitchFamily="18" charset="0"/>
              </a:rPr>
              <a:t>т.д</a:t>
            </a:r>
            <a:r>
              <a:rPr lang="uk-UA" sz="3500" b="1" dirty="0">
                <a:effectLst/>
                <a:latin typeface="Times New Roman" panose="02020603050405020304" pitchFamily="18" charset="0"/>
                <a:ea typeface="Times New Roman" panose="02020603050405020304" pitchFamily="18" charset="0"/>
              </a:rPr>
              <a:t>.) і новими групами іммігрантів (із обраних або самостійно призначених лідерів чи активістів). </a:t>
            </a:r>
          </a:p>
          <a:p>
            <a:pPr indent="0" algn="just">
              <a:buNone/>
            </a:pPr>
            <a:r>
              <a:rPr lang="uk-UA" sz="3500" b="1" dirty="0">
                <a:effectLst/>
                <a:latin typeface="Times New Roman" panose="02020603050405020304" pitchFamily="18" charset="0"/>
                <a:ea typeface="Times New Roman" panose="02020603050405020304" pitchFamily="18" charset="0"/>
              </a:rPr>
              <a:t>Республіканці прагнуть підтримувати універсальну й уніфіковану спілку громадян, і ставляться терпимо до релігійного та етнічного розмаїття лише за умови, якщо вона підтримується за особистих чи сімейних обставин — </a:t>
            </a:r>
            <a:r>
              <a:rPr lang="uk-UA" sz="3500" b="1" dirty="0">
                <a:effectLst/>
                <a:highlight>
                  <a:srgbClr val="0000FF"/>
                </a:highlight>
                <a:latin typeface="Times New Roman" panose="02020603050405020304" pitchFamily="18" charset="0"/>
                <a:ea typeface="Times New Roman" panose="02020603050405020304" pitchFamily="18" charset="0"/>
              </a:rPr>
              <a:t>класична норма держави-нації</a:t>
            </a:r>
            <a:r>
              <a:rPr lang="uk-UA" sz="3500" b="1" dirty="0">
                <a:effectLst/>
                <a:latin typeface="Times New Roman" panose="02020603050405020304" pitchFamily="18" charset="0"/>
                <a:ea typeface="Times New Roman" panose="02020603050405020304" pitchFamily="18" charset="0"/>
              </a:rPr>
              <a:t>.</a:t>
            </a:r>
            <a:endParaRPr lang="uk-UA" sz="35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2746292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Нові іммігранти, принаймні, багато хто з них намагаються знайти якийсь новий варіант мультикультуралізму, хоч у своїй більшості вони не готові сприйняти його американську версію, коли кожна культура сама собою досить різноманітна і схильна до внутрішніх конфліктів.</a:t>
            </a:r>
          </a:p>
          <a:p>
            <a:pPr indent="0" algn="just">
              <a:buNone/>
            </a:pPr>
            <a:r>
              <a:rPr lang="uk-UA" sz="4000" b="1" dirty="0">
                <a:effectLst/>
                <a:latin typeface="Times New Roman" panose="02020603050405020304" pitchFamily="18" charset="0"/>
                <a:ea typeface="Times New Roman" panose="02020603050405020304" pitchFamily="18" charset="0"/>
              </a:rPr>
              <a:t> Можливо, що вони насправді шукають те, що віддалено нагадує систему </a:t>
            </a:r>
            <a:r>
              <a:rPr lang="uk-UA" sz="4000" b="1" dirty="0" err="1">
                <a:effectLst/>
                <a:latin typeface="Times New Roman" panose="02020603050405020304" pitchFamily="18" charset="0"/>
                <a:ea typeface="Times New Roman" panose="02020603050405020304" pitchFamily="18" charset="0"/>
              </a:rPr>
              <a:t>мілетів</a:t>
            </a:r>
            <a:r>
              <a:rPr lang="uk-UA" sz="4000" b="1" dirty="0">
                <a:effectLst/>
                <a:latin typeface="Times New Roman" panose="02020603050405020304" pitchFamily="18" charset="0"/>
                <a:ea typeface="Times New Roman" panose="02020603050405020304" pitchFamily="18" charset="0"/>
              </a:rPr>
              <a:t> — заокеанську імперію, відновлену у себе вдома.</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450330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4400" b="1" dirty="0">
                <a:effectLst/>
                <a:latin typeface="Times New Roman" panose="02020603050405020304" pitchFamily="18" charset="0"/>
                <a:ea typeface="Times New Roman" panose="02020603050405020304" pitchFamily="18" charset="0"/>
              </a:rPr>
              <a:t>Крім того, відкриття культурних центрів при амбасадах і діяльність різноманітних урядових та неурядових структур сприяли популяризації освіти й культури метрополій у цілому. </a:t>
            </a:r>
          </a:p>
          <a:p>
            <a:pPr marL="0" indent="0" algn="just">
              <a:buNone/>
            </a:pPr>
            <a:r>
              <a:rPr lang="uk-UA" sz="4400" b="1" dirty="0">
                <a:effectLst/>
                <a:latin typeface="Times New Roman" panose="02020603050405020304" pitchFamily="18" charset="0"/>
                <a:ea typeface="Times New Roman" panose="02020603050405020304" pitchFamily="18" charset="0"/>
              </a:rPr>
              <a:t>Яскравим прикладом таких процесів може слугувати діяльність «Британської Ради», створеної у 40-х роках минулого століття урядом Великої Британії і працюючої донині.</a:t>
            </a:r>
            <a:endParaRPr lang="ru-RU" sz="4400" b="1" dirty="0"/>
          </a:p>
        </p:txBody>
      </p:sp>
    </p:spTree>
    <p:extLst>
      <p:ext uri="{BB962C8B-B14F-4D97-AF65-F5344CB8AC3E}">
        <p14:creationId xmlns:p14="http://schemas.microsoft.com/office/powerpoint/2010/main" val="50187971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Перед Другою Світовою війною у Франції проживало близько 40 млн. французів за народженням і півмільйона людей з набутим французьким громадянством. У 1946 р. осіб з набутим громадянством вже було 853 тис., у 1962 р. - 1 млн 267 тис., у 1990 р. - 1 млн 780 тис., у 1999 р. - 2 млн 355 тис., а в 2008 р. - 2 млн 723 тис.</a:t>
            </a:r>
          </a:p>
          <a:p>
            <a:pPr indent="0" algn="just">
              <a:buNone/>
            </a:pPr>
            <a:r>
              <a:rPr lang="uk-UA" sz="3600" b="1" dirty="0">
                <a:effectLst/>
                <a:latin typeface="Times New Roman" panose="02020603050405020304" pitchFamily="18" charset="0"/>
                <a:ea typeface="Times New Roman" panose="02020603050405020304" pitchFamily="18" charset="0"/>
              </a:rPr>
              <a:t>Крім іммігрантів з набутим громадянством, до них відносять і тих, хто отримав у країні посвідку на проживання чи право притулку, а таких сьогодні близько 3 мільйонів.</a:t>
            </a:r>
          </a:p>
          <a:p>
            <a:pPr indent="0" algn="just">
              <a:buNone/>
            </a:pPr>
            <a:endParaRPr lang="uk-UA" sz="31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3883685"/>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Французька статистика зараховує до іммігрантів всіх, хто народився за межами країни і до приїзду до Франції не мав французького громадянства. Цікаво, що ці люди продовжують вважатися іммігрантами і після отримання французького громадянства. </a:t>
            </a:r>
          </a:p>
          <a:p>
            <a:pPr indent="0" algn="just">
              <a:buNone/>
            </a:pPr>
            <a:r>
              <a:rPr lang="uk-UA" sz="3600" b="1" dirty="0">
                <a:effectLst/>
                <a:latin typeface="Times New Roman" panose="02020603050405020304" pitchFamily="18" charset="0"/>
                <a:ea typeface="Times New Roman" panose="02020603050405020304" pitchFamily="18" charset="0"/>
              </a:rPr>
              <a:t>Крім того, у Франції традиційно проживало (постійно або протягом тривалого часу) багато людей із паспортами інших країн. Їх вважають іноземцями навіть якщо вони народилися на французькій території (</a:t>
            </a:r>
            <a:r>
              <a:rPr lang="en-US" sz="3600" b="1" dirty="0">
                <a:effectLst/>
                <a:latin typeface="Times New Roman" panose="02020603050405020304" pitchFamily="18" charset="0"/>
                <a:ea typeface="Times New Roman" panose="02020603050405020304" pitchFamily="18" charset="0"/>
              </a:rPr>
              <a:t>jus soli </a:t>
            </a:r>
            <a:r>
              <a:rPr lang="uk-UA" sz="3600" b="1" dirty="0">
                <a:effectLst/>
                <a:latin typeface="Times New Roman" panose="02020603050405020304" pitchFamily="18" charset="0"/>
                <a:ea typeface="Times New Roman" panose="02020603050405020304" pitchFamily="18" charset="0"/>
              </a:rPr>
              <a:t>тут не діє). У 2008 р. у Франції було 3 млн. 603 тис. іноземців.</a:t>
            </a:r>
          </a:p>
        </p:txBody>
      </p:sp>
    </p:spTree>
    <p:extLst>
      <p:ext uri="{BB962C8B-B14F-4D97-AF65-F5344CB8AC3E}">
        <p14:creationId xmlns:p14="http://schemas.microsoft.com/office/powerpoint/2010/main" val="396373315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100" b="1" dirty="0">
                <a:effectLst/>
                <a:latin typeface="Times New Roman" panose="02020603050405020304" pitchFamily="18" charset="0"/>
                <a:ea typeface="Times New Roman" panose="02020603050405020304" pitchFamily="18" charset="0"/>
              </a:rPr>
              <a:t>За статистичними даними 2009 р. більше половини всіх іммігрантів-європейців (56%) приїхали з трьох країн - </a:t>
            </a:r>
            <a:r>
              <a:rPr lang="uk-UA" sz="3100" b="1" dirty="0">
                <a:effectLst/>
                <a:highlight>
                  <a:srgbClr val="FF0000"/>
                </a:highlight>
                <a:latin typeface="Times New Roman" panose="02020603050405020304" pitchFamily="18" charset="0"/>
                <a:ea typeface="Times New Roman" panose="02020603050405020304" pitchFamily="18" charset="0"/>
              </a:rPr>
              <a:t>Португалії, Італії та Іспанії</a:t>
            </a:r>
            <a:r>
              <a:rPr lang="uk-UA" sz="3100" b="1" dirty="0">
                <a:effectLst/>
                <a:latin typeface="Times New Roman" panose="02020603050405020304" pitchFamily="18" charset="0"/>
                <a:ea typeface="Times New Roman" panose="02020603050405020304" pitchFamily="18" charset="0"/>
              </a:rPr>
              <a:t>. Багато з них прибули до Франції в середині 1970-х років після того, як там була затверджена програма використання іноземної робочої сили.</a:t>
            </a:r>
          </a:p>
          <a:p>
            <a:pPr indent="0" algn="just">
              <a:buNone/>
            </a:pPr>
            <a:r>
              <a:rPr lang="uk-UA" sz="3100" b="1" dirty="0">
                <a:effectLst/>
                <a:latin typeface="Times New Roman" panose="02020603050405020304" pitchFamily="18" charset="0"/>
                <a:ea typeface="Times New Roman" panose="02020603050405020304" pitchFamily="18" charset="0"/>
              </a:rPr>
              <a:t>Тоді ж приїхали і турки, але у Франції їх набагато менше, ніж у Німеччині, оскільки та раніше й на найкращих умовах запросила до себе турецьких заробітчан. Не всі португальці, іспанці, італійці і турки повернулися на батьківщину. Їхня кількість, до того ж, збільшилася за рахунок родичів, які приєдналися до заробітчан за Гельсінською угодою про </a:t>
            </a:r>
            <a:r>
              <a:rPr lang="uk-UA" sz="3100" b="1" dirty="0" err="1">
                <a:effectLst/>
                <a:latin typeface="Times New Roman" panose="02020603050405020304" pitchFamily="18" charset="0"/>
                <a:ea typeface="Times New Roman" panose="02020603050405020304" pitchFamily="18" charset="0"/>
              </a:rPr>
              <a:t>возз</a:t>
            </a:r>
            <a:r>
              <a:rPr lang="en-US" sz="3100" b="1" dirty="0">
                <a:effectLst/>
                <a:latin typeface="Times New Roman" panose="02020603050405020304" pitchFamily="18" charset="0"/>
                <a:ea typeface="Times New Roman" panose="02020603050405020304" pitchFamily="18" charset="0"/>
              </a:rPr>
              <a:t>’</a:t>
            </a:r>
            <a:r>
              <a:rPr lang="uk-UA" sz="3100" b="1" dirty="0">
                <a:effectLst/>
                <a:latin typeface="Times New Roman" panose="02020603050405020304" pitchFamily="18" charset="0"/>
                <a:ea typeface="Times New Roman" panose="02020603050405020304" pitchFamily="18" charset="0"/>
              </a:rPr>
              <a:t>єднання сімей.</a:t>
            </a:r>
          </a:p>
        </p:txBody>
      </p:sp>
    </p:spTree>
    <p:extLst>
      <p:ext uri="{BB962C8B-B14F-4D97-AF65-F5344CB8AC3E}">
        <p14:creationId xmlns:p14="http://schemas.microsoft.com/office/powerpoint/2010/main" val="173203700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100" b="1" dirty="0">
                <a:effectLst/>
                <a:latin typeface="Times New Roman" panose="02020603050405020304" pitchFamily="18" charset="0"/>
                <a:ea typeface="Times New Roman" panose="02020603050405020304" pitchFamily="18" charset="0"/>
              </a:rPr>
              <a:t>Після розпаду соціалістичного блоку і особливо після вступу до ЄС країн Східної Європи значно побільшало громадян із цих держав, які приїхали до Франції працювати чи навчання. </a:t>
            </a:r>
          </a:p>
          <a:p>
            <a:pPr indent="0" algn="just">
              <a:buNone/>
            </a:pPr>
            <a:r>
              <a:rPr lang="uk-UA" sz="3100" b="1" dirty="0">
                <a:effectLst/>
                <a:latin typeface="Times New Roman" panose="02020603050405020304" pitchFamily="18" charset="0"/>
                <a:ea typeface="Times New Roman" panose="02020603050405020304" pitchFamily="18" charset="0"/>
              </a:rPr>
              <a:t>Тепер право на перебування в країні найчастіше видається особам, які </a:t>
            </a:r>
            <a:r>
              <a:rPr lang="uk-UA" sz="3100" b="1" u="sng" dirty="0" err="1">
                <a:effectLst/>
                <a:highlight>
                  <a:srgbClr val="FF00FF"/>
                </a:highlight>
                <a:latin typeface="Times New Roman" panose="02020603050405020304" pitchFamily="18" charset="0"/>
                <a:ea typeface="Times New Roman" panose="02020603050405020304" pitchFamily="18" charset="0"/>
              </a:rPr>
              <a:t>возз</a:t>
            </a:r>
            <a:r>
              <a:rPr lang="en-US" sz="3100" b="1" u="sng" dirty="0">
                <a:effectLst/>
                <a:highlight>
                  <a:srgbClr val="FF00FF"/>
                </a:highlight>
                <a:latin typeface="Times New Roman" panose="02020603050405020304" pitchFamily="18" charset="0"/>
                <a:ea typeface="Times New Roman" panose="02020603050405020304" pitchFamily="18" charset="0"/>
              </a:rPr>
              <a:t>’</a:t>
            </a:r>
            <a:r>
              <a:rPr lang="uk-UA" sz="3100" b="1" u="sng" dirty="0" err="1">
                <a:effectLst/>
                <a:highlight>
                  <a:srgbClr val="FF00FF"/>
                </a:highlight>
                <a:latin typeface="Times New Roman" panose="02020603050405020304" pitchFamily="18" charset="0"/>
                <a:ea typeface="Times New Roman" panose="02020603050405020304" pitchFamily="18" charset="0"/>
              </a:rPr>
              <a:t>єднуються</a:t>
            </a:r>
            <a:r>
              <a:rPr lang="uk-UA" sz="3100" b="1" u="sng" dirty="0">
                <a:effectLst/>
                <a:highlight>
                  <a:srgbClr val="FF00FF"/>
                </a:highlight>
                <a:latin typeface="Times New Roman" panose="02020603050405020304" pitchFamily="18" charset="0"/>
                <a:ea typeface="Times New Roman" panose="02020603050405020304" pitchFamily="18" charset="0"/>
              </a:rPr>
              <a:t> зі своїми родичами</a:t>
            </a:r>
            <a:r>
              <a:rPr lang="uk-UA" sz="3100" b="1" dirty="0">
                <a:effectLst/>
                <a:latin typeface="Times New Roman" panose="02020603050405020304" pitchFamily="18" charset="0"/>
                <a:ea typeface="Times New Roman" panose="02020603050405020304" pitchFamily="18" charset="0"/>
              </a:rPr>
              <a:t>, що живуть у Франції (88 тис. у 2010 р. — на 10% менше, ніж у 2005 р.), тим, хто приїжджає для </a:t>
            </a:r>
            <a:r>
              <a:rPr lang="uk-UA" sz="3100" b="1" dirty="0">
                <a:effectLst/>
                <a:highlight>
                  <a:srgbClr val="0000FF"/>
                </a:highlight>
                <a:latin typeface="Times New Roman" panose="02020603050405020304" pitchFamily="18" charset="0"/>
                <a:ea typeface="Times New Roman" panose="02020603050405020304" pitchFamily="18" charset="0"/>
              </a:rPr>
              <a:t>здобуття освіти</a:t>
            </a:r>
            <a:r>
              <a:rPr lang="uk-UA" sz="3100" b="1" dirty="0">
                <a:effectLst/>
                <a:latin typeface="Times New Roman" panose="02020603050405020304" pitchFamily="18" charset="0"/>
                <a:ea typeface="Times New Roman" panose="02020603050405020304" pitchFamily="18" charset="0"/>
              </a:rPr>
              <a:t> (майже 60 тис. у 2010 р. — на 28% більше, ніж у 2005 р.) або на </a:t>
            </a:r>
            <a:r>
              <a:rPr lang="uk-UA" sz="3100" b="1" dirty="0">
                <a:effectLst/>
                <a:highlight>
                  <a:srgbClr val="FF0000"/>
                </a:highlight>
                <a:latin typeface="Times New Roman" panose="02020603050405020304" pitchFamily="18" charset="0"/>
                <a:ea typeface="Times New Roman" panose="02020603050405020304" pitchFamily="18" charset="0"/>
              </a:rPr>
              <a:t>роботу</a:t>
            </a:r>
            <a:r>
              <a:rPr lang="uk-UA" sz="3100" b="1" dirty="0">
                <a:effectLst/>
                <a:latin typeface="Times New Roman" panose="02020603050405020304" pitchFamily="18" charset="0"/>
                <a:ea typeface="Times New Roman" panose="02020603050405020304" pitchFamily="18" charset="0"/>
              </a:rPr>
              <a:t> (18 тис. у 2010 р.), а також біженцям (19 тис. у 2010 р.). </a:t>
            </a:r>
            <a:endParaRPr lang="en-US" sz="3100" b="1" dirty="0">
              <a:effectLst/>
              <a:latin typeface="Times New Roman" panose="02020603050405020304" pitchFamily="18" charset="0"/>
              <a:ea typeface="Times New Roman" panose="02020603050405020304" pitchFamily="18" charset="0"/>
            </a:endParaRPr>
          </a:p>
          <a:p>
            <a:pPr indent="0" algn="just">
              <a:buNone/>
            </a:pPr>
            <a:r>
              <a:rPr lang="uk-UA" sz="3100" b="1" dirty="0">
                <a:effectLst/>
                <a:latin typeface="Times New Roman" panose="02020603050405020304" pitchFamily="18" charset="0"/>
                <a:ea typeface="Times New Roman" panose="02020603050405020304" pitchFamily="18" charset="0"/>
              </a:rPr>
              <a:t>«Родичі» намагаються здобути французьке громадянство, біженці — політичний притулок, а ті, хто приїхав на навчання або на заробітки, як правило, так і залишаються іноземцями.</a:t>
            </a:r>
          </a:p>
        </p:txBody>
      </p:sp>
    </p:spTree>
    <p:extLst>
      <p:ext uri="{BB962C8B-B14F-4D97-AF65-F5344CB8AC3E}">
        <p14:creationId xmlns:p14="http://schemas.microsoft.com/office/powerpoint/2010/main" val="335440216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400" b="1" dirty="0">
                <a:effectLst/>
                <a:latin typeface="Times New Roman" panose="02020603050405020304" pitchFamily="18" charset="0"/>
                <a:ea typeface="Times New Roman" panose="02020603050405020304" pitchFamily="18" charset="0"/>
              </a:rPr>
              <a:t>Усього ж у Франції проживає приблизно 5,5 млн іммігрантів, які становлять близько 9% всього населення країни. </a:t>
            </a:r>
            <a:endParaRPr lang="en-US" sz="4400" b="1" dirty="0">
              <a:effectLst/>
              <a:latin typeface="Times New Roman" panose="02020603050405020304" pitchFamily="18" charset="0"/>
              <a:ea typeface="Times New Roman" panose="02020603050405020304" pitchFamily="18" charset="0"/>
            </a:endParaRPr>
          </a:p>
          <a:p>
            <a:pPr indent="0" algn="just">
              <a:buNone/>
            </a:pPr>
            <a:r>
              <a:rPr lang="uk-UA" sz="4400" b="1" dirty="0">
                <a:effectLst/>
                <a:latin typeface="Times New Roman" panose="02020603050405020304" pitchFamily="18" charset="0"/>
                <a:ea typeface="Times New Roman" panose="02020603050405020304" pitchFamily="18" charset="0"/>
              </a:rPr>
              <a:t>Якщо до цього додати ще близько 4 млн іноземців, які проживають у Франції і, як мінімум, півмільйона нелегалів, то виявиться, що у Франції проживає приблизно 10 млн так званих «некорінних жителів» (16% населення).</a:t>
            </a:r>
          </a:p>
        </p:txBody>
      </p:sp>
    </p:spTree>
    <p:extLst>
      <p:ext uri="{BB962C8B-B14F-4D97-AF65-F5344CB8AC3E}">
        <p14:creationId xmlns:p14="http://schemas.microsoft.com/office/powerpoint/2010/main" val="46220758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latin typeface="Times New Roman" panose="02020603050405020304" pitchFamily="18" charset="0"/>
                <a:ea typeface="Times New Roman" panose="02020603050405020304" pitchFamily="18" charset="0"/>
              </a:rPr>
              <a:t>Більшість іммігрантів є вихідцями з колишніх французьких колоній — Алжиру, Тунісу, Марокко, Лівану, Сирії, країн Західної та Екваторіальної Африки, а також Лаосу, В</a:t>
            </a:r>
            <a:r>
              <a:rPr lang="en-US" sz="3300" b="1" dirty="0">
                <a:effectLst/>
                <a:latin typeface="Times New Roman" panose="02020603050405020304" pitchFamily="18" charset="0"/>
                <a:ea typeface="Times New Roman" panose="02020603050405020304" pitchFamily="18" charset="0"/>
              </a:rPr>
              <a:t>’</a:t>
            </a:r>
            <a:r>
              <a:rPr lang="uk-UA" sz="3300" b="1" dirty="0" err="1">
                <a:effectLst/>
                <a:latin typeface="Times New Roman" panose="02020603050405020304" pitchFamily="18" charset="0"/>
                <a:ea typeface="Times New Roman" panose="02020603050405020304" pitchFamily="18" charset="0"/>
              </a:rPr>
              <a:t>єтнаму</a:t>
            </a:r>
            <a:r>
              <a:rPr lang="uk-UA" sz="3300" b="1" dirty="0">
                <a:effectLst/>
                <a:latin typeface="Times New Roman" panose="02020603050405020304" pitchFamily="18" charset="0"/>
                <a:ea typeface="Times New Roman" panose="02020603050405020304" pitchFamily="18" charset="0"/>
              </a:rPr>
              <a:t>, Камбоджі. Араби з країн </a:t>
            </a:r>
            <a:r>
              <a:rPr lang="uk-UA" sz="3300" b="1" dirty="0" err="1">
                <a:effectLst/>
                <a:latin typeface="Times New Roman" panose="02020603050405020304" pitchFamily="18" charset="0"/>
                <a:ea typeface="Times New Roman" panose="02020603050405020304" pitchFamily="18" charset="0"/>
              </a:rPr>
              <a:t>Магрібу</a:t>
            </a:r>
            <a:r>
              <a:rPr lang="uk-UA" sz="3300" b="1" dirty="0">
                <a:effectLst/>
                <a:latin typeface="Times New Roman" panose="02020603050405020304" pitchFamily="18" charset="0"/>
                <a:ea typeface="Times New Roman" panose="02020603050405020304" pitchFamily="18" charset="0"/>
              </a:rPr>
              <a:t> та більшість ліванців та сирійців — мусульмани, як і багато чорношкірих африканців.</a:t>
            </a:r>
            <a:endParaRPr lang="en-US" sz="3300" b="1" dirty="0">
              <a:effectLst/>
              <a:latin typeface="Times New Roman" panose="02020603050405020304" pitchFamily="18" charset="0"/>
              <a:ea typeface="Times New Roman" panose="02020603050405020304" pitchFamily="18" charset="0"/>
            </a:endParaRPr>
          </a:p>
          <a:p>
            <a:pPr indent="0" algn="just">
              <a:buNone/>
            </a:pPr>
            <a:r>
              <a:rPr lang="uk-UA" sz="3300" b="1" dirty="0">
                <a:effectLst/>
                <a:latin typeface="Times New Roman" panose="02020603050405020304" pitchFamily="18" charset="0"/>
                <a:ea typeface="Times New Roman" panose="02020603050405020304" pitchFamily="18" charset="0"/>
              </a:rPr>
              <a:t> </a:t>
            </a:r>
            <a:r>
              <a:rPr lang="uk-UA" sz="3300" b="1" dirty="0">
                <a:effectLst/>
                <a:highlight>
                  <a:srgbClr val="FF0000"/>
                </a:highlight>
                <a:latin typeface="Times New Roman" panose="02020603050405020304" pitchFamily="18" charset="0"/>
                <a:ea typeface="Times New Roman" panose="02020603050405020304" pitchFamily="18" charset="0"/>
              </a:rPr>
              <a:t>Як мінімум половина всіх французьких іммігрантів — прихильники ісламу</a:t>
            </a:r>
            <a:r>
              <a:rPr lang="uk-UA" sz="3300" b="1" dirty="0">
                <a:effectLst/>
                <a:latin typeface="Times New Roman" panose="02020603050405020304" pitchFamily="18" charset="0"/>
                <a:ea typeface="Times New Roman" panose="02020603050405020304" pitchFamily="18" charset="0"/>
              </a:rPr>
              <a:t>. Хоча точних даних про чисельність мусульман, котрі живуть мови у Франції, немає, зрозуміло, що їх там щонайменше </a:t>
            </a:r>
            <a:r>
              <a:rPr lang="en-US" sz="3300" b="1" dirty="0">
                <a:effectLst/>
                <a:latin typeface="Times New Roman" panose="02020603050405020304" pitchFamily="18" charset="0"/>
                <a:ea typeface="Times New Roman" panose="02020603050405020304" pitchFamily="18" charset="0"/>
              </a:rPr>
              <a:t>4</a:t>
            </a:r>
            <a:r>
              <a:rPr lang="uk-UA" sz="3300" b="1" dirty="0">
                <a:effectLst/>
                <a:latin typeface="Times New Roman" panose="02020603050405020304" pitchFamily="18" charset="0"/>
                <a:ea typeface="Times New Roman" panose="02020603050405020304" pitchFamily="18" charset="0"/>
              </a:rPr>
              <a:t> мільйонів, тобто у відсотковому відношенні до всього населення більше, ніж у будь-якій іншій європейській країні.</a:t>
            </a:r>
          </a:p>
        </p:txBody>
      </p:sp>
    </p:spTree>
    <p:extLst>
      <p:ext uri="{BB962C8B-B14F-4D97-AF65-F5344CB8AC3E}">
        <p14:creationId xmlns:p14="http://schemas.microsoft.com/office/powerpoint/2010/main" val="416823049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400" b="1" dirty="0">
                <a:effectLst/>
                <a:latin typeface="Times New Roman" panose="02020603050405020304" pitchFamily="18" charset="0"/>
                <a:ea typeface="Times New Roman" panose="02020603050405020304" pitchFamily="18" charset="0"/>
              </a:rPr>
              <a:t>Причому на відміну від поміркованих у релігійному відношенні турків, що становлять основну масу мусульман Німеччини, африканські мусульмани Франції, як правило, виявляють набагато більше релігійного ентузіазму.</a:t>
            </a:r>
            <a:endParaRPr lang="en-US" sz="3400" b="1" dirty="0">
              <a:effectLst/>
              <a:latin typeface="Times New Roman" panose="02020603050405020304" pitchFamily="18" charset="0"/>
              <a:ea typeface="Times New Roman" panose="02020603050405020304" pitchFamily="18" charset="0"/>
            </a:endParaRPr>
          </a:p>
          <a:p>
            <a:pPr indent="0" algn="just">
              <a:buNone/>
            </a:pPr>
            <a:r>
              <a:rPr lang="uk-UA" sz="3400" b="1" dirty="0">
                <a:effectLst/>
                <a:latin typeface="Times New Roman" panose="02020603050405020304" pitchFamily="18" charset="0"/>
                <a:ea typeface="Times New Roman" panose="02020603050405020304" pitchFamily="18" charset="0"/>
              </a:rPr>
              <a:t> Підвищена релігійна активність (а часом і агресивність) французьких мусульман не в останню чергу пояснюється тим, що Франція є не лише колишньою імперією, а й середземноморською державою. Родичі та друзі мусульман-іммігрантів живуть поряд — з іншого боку досить вузького Середземного моря. Зв</a:t>
            </a:r>
            <a:r>
              <a:rPr lang="en-US" sz="3400" b="1" dirty="0">
                <a:effectLst/>
                <a:latin typeface="Times New Roman" panose="02020603050405020304" pitchFamily="18" charset="0"/>
                <a:ea typeface="Times New Roman" panose="02020603050405020304" pitchFamily="18" charset="0"/>
              </a:rPr>
              <a:t>’</a:t>
            </a:r>
            <a:r>
              <a:rPr lang="uk-UA" sz="3400" b="1" dirty="0" err="1">
                <a:effectLst/>
                <a:latin typeface="Times New Roman" panose="02020603050405020304" pitchFamily="18" charset="0"/>
                <a:ea typeface="Times New Roman" panose="02020603050405020304" pitchFamily="18" charset="0"/>
              </a:rPr>
              <a:t>язок</a:t>
            </a:r>
            <a:r>
              <a:rPr lang="uk-UA" sz="3400" b="1" dirty="0">
                <a:effectLst/>
                <a:latin typeface="Times New Roman" panose="02020603050405020304" pitchFamily="18" charset="0"/>
                <a:ea typeface="Times New Roman" panose="02020603050405020304" pitchFamily="18" charset="0"/>
              </a:rPr>
              <a:t> із ними, по суті, ніколи не переривається.</a:t>
            </a:r>
          </a:p>
        </p:txBody>
      </p:sp>
    </p:spTree>
    <p:extLst>
      <p:ext uri="{BB962C8B-B14F-4D97-AF65-F5344CB8AC3E}">
        <p14:creationId xmlns:p14="http://schemas.microsoft.com/office/powerpoint/2010/main" val="1547946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marL="0" indent="0" algn="just">
              <a:buNone/>
            </a:pPr>
            <a:r>
              <a:rPr lang="uk-UA" sz="3100" b="1" dirty="0">
                <a:effectLst/>
                <a:latin typeface="Times New Roman" panose="02020603050405020304" pitchFamily="18" charset="0"/>
                <a:ea typeface="Calibri" panose="020F0502020204030204" pitchFamily="34" charset="0"/>
              </a:rPr>
              <a:t>Релігійний екстремізм частини іммігрантів-мусульман, що особливо проявився після 11 вересня 2001 р. та інтервенції до Афганістану та Іраку, посилюється за рахунок неблагополучного соціального становища іммігрантів. Восени 2005 р. ця гримуча суміш вибухнула. </a:t>
            </a:r>
            <a:endParaRPr lang="en-US" sz="3100" b="1" dirty="0">
              <a:effectLst/>
              <a:latin typeface="Times New Roman" panose="02020603050405020304" pitchFamily="18" charset="0"/>
              <a:ea typeface="Calibri" panose="020F0502020204030204" pitchFamily="34" charset="0"/>
            </a:endParaRPr>
          </a:p>
          <a:p>
            <a:pPr marL="0" indent="0" algn="just">
              <a:buNone/>
            </a:pPr>
            <a:r>
              <a:rPr lang="uk-UA" sz="3100" b="1" dirty="0">
                <a:effectLst/>
                <a:latin typeface="Times New Roman" panose="02020603050405020304" pitchFamily="18" charset="0"/>
                <a:ea typeface="Calibri" panose="020F0502020204030204" pitchFamily="34" charset="0"/>
              </a:rPr>
              <a:t>Масові заворушення, що охопили передмістя Парижа та інших французьких міст, поставили Францію межу національної катастрофи. Вони, з одного боку, </a:t>
            </a:r>
            <a:r>
              <a:rPr lang="uk-UA" sz="3100" b="1" dirty="0">
                <a:effectLst/>
                <a:highlight>
                  <a:srgbClr val="FF0000"/>
                </a:highlight>
                <a:latin typeface="Times New Roman" panose="02020603050405020304" pitchFamily="18" charset="0"/>
                <a:ea typeface="Calibri" panose="020F0502020204030204" pitchFamily="34" charset="0"/>
              </a:rPr>
              <a:t>змусили уряд прийняти нову програму сприяння інтеграції мігрантів у французьке суспільство</a:t>
            </a:r>
            <a:r>
              <a:rPr lang="uk-UA" sz="3100" b="1" dirty="0">
                <a:effectLst/>
                <a:latin typeface="Times New Roman" panose="02020603050405020304" pitchFamily="18" charset="0"/>
                <a:ea typeface="Calibri" panose="020F0502020204030204" pitchFamily="34" charset="0"/>
              </a:rPr>
              <a:t>, а з іншого — сприяли подальшому посиленню й до того потужного радикально націоналістичного руху. Центр цього руху з цілком зрозумілих причин знаходиться на півдні країни, де найбільше арабів.</a:t>
            </a:r>
            <a:endParaRPr lang="ru-RU" sz="3100" b="1" dirty="0">
              <a:effectLst/>
              <a:latin typeface="Times New Roman" panose="02020603050405020304" pitchFamily="18" charset="0"/>
              <a:ea typeface="Calibri" panose="020F0502020204030204" pitchFamily="34" charset="0"/>
            </a:endParaRPr>
          </a:p>
          <a:p>
            <a:pPr indent="0" algn="just">
              <a:buNone/>
            </a:pPr>
            <a:endParaRPr lang="uk-UA" sz="33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635805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800" b="1" dirty="0">
                <a:effectLst/>
                <a:latin typeface="Times New Roman" panose="02020603050405020304" pitchFamily="18" charset="0"/>
                <a:ea typeface="Times New Roman" panose="02020603050405020304" pitchFamily="18" charset="0"/>
              </a:rPr>
              <a:t>У 2002 р. лідер партії «Національний фронт» Жан-Марі </a:t>
            </a:r>
            <a:r>
              <a:rPr lang="uk-UA" sz="3800" b="1" dirty="0" err="1">
                <a:effectLst/>
                <a:latin typeface="Times New Roman" panose="02020603050405020304" pitchFamily="18" charset="0"/>
                <a:ea typeface="Times New Roman" panose="02020603050405020304" pitchFamily="18" charset="0"/>
              </a:rPr>
              <a:t>Ле</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Пен</a:t>
            </a:r>
            <a:r>
              <a:rPr lang="uk-UA" sz="3800" b="1" dirty="0">
                <a:effectLst/>
                <a:latin typeface="Times New Roman" panose="02020603050405020304" pitchFamily="18" charset="0"/>
                <a:ea typeface="Times New Roman" panose="02020603050405020304" pitchFamily="18" charset="0"/>
              </a:rPr>
              <a:t> у першому турі виборів президента отримав 17% голосів та пройшов у другий тур. </a:t>
            </a:r>
            <a:endParaRPr lang="en-US" sz="3800" b="1" dirty="0">
              <a:effectLst/>
              <a:latin typeface="Times New Roman" panose="02020603050405020304" pitchFamily="18" charset="0"/>
              <a:ea typeface="Times New Roman" panose="02020603050405020304" pitchFamily="18" charset="0"/>
            </a:endParaRPr>
          </a:p>
          <a:p>
            <a:pPr indent="0" algn="just">
              <a:buNone/>
            </a:pPr>
            <a:r>
              <a:rPr lang="uk-UA" sz="3800" b="1" dirty="0">
                <a:effectLst/>
                <a:latin typeface="Times New Roman" panose="02020603050405020304" pitchFamily="18" charset="0"/>
                <a:ea typeface="Times New Roman" panose="02020603050405020304" pitchFamily="18" charset="0"/>
              </a:rPr>
              <a:t>А в першому турі президентських виборів 2012 р. його донька </a:t>
            </a:r>
            <a:r>
              <a:rPr lang="uk-UA" sz="3800" b="1" dirty="0" err="1">
                <a:effectLst/>
                <a:latin typeface="Times New Roman" panose="02020603050405020304" pitchFamily="18" charset="0"/>
                <a:ea typeface="Times New Roman" panose="02020603050405020304" pitchFamily="18" charset="0"/>
              </a:rPr>
              <a:t>Марін</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Ле</a:t>
            </a:r>
            <a:r>
              <a:rPr lang="uk-UA" sz="3800" b="1" dirty="0">
                <a:effectLst/>
                <a:latin typeface="Times New Roman" panose="02020603050405020304" pitchFamily="18" charset="0"/>
                <a:ea typeface="Times New Roman" panose="02020603050405020304" pitchFamily="18" charset="0"/>
              </a:rPr>
              <a:t> </a:t>
            </a:r>
            <a:r>
              <a:rPr lang="uk-UA" sz="3800" b="1" dirty="0" err="1">
                <a:effectLst/>
                <a:latin typeface="Times New Roman" panose="02020603050405020304" pitchFamily="18" charset="0"/>
                <a:ea typeface="Times New Roman" panose="02020603050405020304" pitchFamily="18" charset="0"/>
              </a:rPr>
              <a:t>Пен</a:t>
            </a:r>
            <a:r>
              <a:rPr lang="uk-UA" sz="3800" b="1" dirty="0">
                <a:effectLst/>
                <a:latin typeface="Times New Roman" panose="02020603050405020304" pitchFamily="18" charset="0"/>
                <a:ea typeface="Times New Roman" panose="02020603050405020304" pitchFamily="18" charset="0"/>
              </a:rPr>
              <a:t> отримала ще більшу підтримку виборців (майже 18%) і, хоч у другий тур не пройшла, продемонструвала всім, що значна частина французького суспільства вкрай негативно ставиться до перебування іммігрантів у них на батьківщині.</a:t>
            </a:r>
          </a:p>
        </p:txBody>
      </p:sp>
    </p:spTree>
    <p:extLst>
      <p:ext uri="{BB962C8B-B14F-4D97-AF65-F5344CB8AC3E}">
        <p14:creationId xmlns:p14="http://schemas.microsoft.com/office/powerpoint/2010/main" val="420621092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800" b="1" dirty="0">
                <a:effectLst/>
                <a:latin typeface="Times New Roman" panose="02020603050405020304" pitchFamily="18" charset="0"/>
                <a:ea typeface="Times New Roman" panose="02020603050405020304" pitchFamily="18" charset="0"/>
              </a:rPr>
              <a:t>Ісламізація Франції не загрожує, тому що там останніми роками відзначається, на відміну від Німеччини, суттєве зростання народжуваності серед «корінного населення» (тобто етнічних французів) — 2,01 дитини на одну жінку з 2010 р. </a:t>
            </a:r>
          </a:p>
          <a:p>
            <a:pPr indent="0" algn="just">
              <a:buNone/>
            </a:pPr>
            <a:r>
              <a:rPr lang="uk-UA" sz="3800" b="1" dirty="0">
                <a:effectLst/>
                <a:latin typeface="Times New Roman" panose="02020603050405020304" pitchFamily="18" charset="0"/>
                <a:ea typeface="Times New Roman" panose="02020603050405020304" pitchFamily="18" charset="0"/>
              </a:rPr>
              <a:t>Що ж до мусульман Франції, то народжуваність у їхніх сім'ях, за даними Національного інституту демографічних досліджень, не набагато перевищувала народжуваність у родинах французьких.</a:t>
            </a:r>
          </a:p>
        </p:txBody>
      </p:sp>
    </p:spTree>
    <p:extLst>
      <p:ext uri="{BB962C8B-B14F-4D97-AF65-F5344CB8AC3E}">
        <p14:creationId xmlns:p14="http://schemas.microsoft.com/office/powerpoint/2010/main" val="67213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3600" b="1" dirty="0">
                <a:effectLst/>
                <a:latin typeface="Times New Roman" panose="02020603050405020304" pitchFamily="18" charset="0"/>
                <a:ea typeface="Times New Roman" panose="02020603050405020304" pitchFamily="18" charset="0"/>
              </a:rPr>
              <a:t>Разом із тим, наприклад, уряд Франції враховує ситуацію щодо недосконалого знання французької мови дітьми емігрантів, які </a:t>
            </a:r>
            <a:r>
              <a:rPr lang="uk-UA" sz="3600" b="1" dirty="0" err="1">
                <a:effectLst/>
                <a:latin typeface="Times New Roman" panose="02020603050405020304" pitchFamily="18" charset="0"/>
                <a:ea typeface="Times New Roman" panose="02020603050405020304" pitchFamily="18" charset="0"/>
              </a:rPr>
              <a:t>компактно</a:t>
            </a:r>
            <a:r>
              <a:rPr lang="uk-UA" sz="3600" b="1" dirty="0">
                <a:effectLst/>
                <a:latin typeface="Times New Roman" panose="02020603050405020304" pitchFamily="18" charset="0"/>
                <a:ea typeface="Times New Roman" panose="02020603050405020304" pitchFamily="18" charset="0"/>
              </a:rPr>
              <a:t> мешкають у країні.</a:t>
            </a:r>
          </a:p>
          <a:p>
            <a:pPr marL="0" indent="0" algn="just">
              <a:buNone/>
            </a:pPr>
            <a:r>
              <a:rPr lang="uk-UA" sz="3600" b="1" dirty="0">
                <a:effectLst/>
                <a:latin typeface="Times New Roman" panose="02020603050405020304" pitchFamily="18" charset="0"/>
                <a:ea typeface="Times New Roman" panose="02020603050405020304" pitchFamily="18" charset="0"/>
              </a:rPr>
              <a:t> Розроблено проект пріоритетних освітніх зон, які об’єднують проблемні шкільні заклади. Згідно з проектом для них збільшено фінансування з держбюджету і діє положення щодо зменшення кількості учнів у класах. За статистикою, в таких школах навчається понад 20% французьких школярів, які походять із середовища етнічних меншин.</a:t>
            </a:r>
            <a:endParaRPr lang="ru-RU" sz="3600" b="1" dirty="0"/>
          </a:p>
        </p:txBody>
      </p:sp>
    </p:spTree>
    <p:extLst>
      <p:ext uri="{BB962C8B-B14F-4D97-AF65-F5344CB8AC3E}">
        <p14:creationId xmlns:p14="http://schemas.microsoft.com/office/powerpoint/2010/main" val="350474399"/>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Гострі міжнаціональні протиріччя, безсумнівно, перебувають сьогодні у центрі соціально-політичного життя Франції. </a:t>
            </a:r>
          </a:p>
          <a:p>
            <a:pPr indent="0" algn="just">
              <a:buNone/>
            </a:pPr>
            <a:r>
              <a:rPr lang="uk-UA" sz="4000" b="1" dirty="0">
                <a:effectLst/>
                <a:latin typeface="Times New Roman" panose="02020603050405020304" pitchFamily="18" charset="0"/>
                <a:ea typeface="Times New Roman" panose="02020603050405020304" pitchFamily="18" charset="0"/>
              </a:rPr>
              <a:t>На одному полюсі радикальні націоналісти, яких підтримує 18% французьких громадян, на іншому — велика частина іммігрантів, що становлять майже 10% населення країни. </a:t>
            </a:r>
            <a:endParaRPr lang="en-US" sz="4000" b="1" dirty="0">
              <a:effectLst/>
              <a:latin typeface="Times New Roman" panose="02020603050405020304" pitchFamily="18" charset="0"/>
              <a:ea typeface="Times New Roman" panose="02020603050405020304" pitchFamily="18" charset="0"/>
            </a:endParaRPr>
          </a:p>
          <a:p>
            <a:pPr indent="0" algn="just">
              <a:buNone/>
            </a:pPr>
            <a:r>
              <a:rPr lang="uk-UA" sz="4000" b="1" dirty="0">
                <a:effectLst/>
                <a:highlight>
                  <a:srgbClr val="FF0000"/>
                </a:highlight>
                <a:latin typeface="Times New Roman" panose="02020603050405020304" pitchFamily="18" charset="0"/>
                <a:ea typeface="Times New Roman" panose="02020603050405020304" pitchFamily="18" charset="0"/>
              </a:rPr>
              <a:t>Багато хто </a:t>
            </a:r>
            <a:r>
              <a:rPr lang="uk-UA" sz="4000" b="1" dirty="0" err="1">
                <a:effectLst/>
                <a:highlight>
                  <a:srgbClr val="FF0000"/>
                </a:highlight>
                <a:latin typeface="Times New Roman" panose="02020603050405020304" pitchFamily="18" charset="0"/>
                <a:ea typeface="Times New Roman" panose="02020603050405020304" pitchFamily="18" charset="0"/>
              </a:rPr>
              <a:t>пов</a:t>
            </a:r>
            <a:r>
              <a:rPr lang="en-US" sz="4000" b="1" dirty="0">
                <a:effectLst/>
                <a:highlight>
                  <a:srgbClr val="FF0000"/>
                </a:highlight>
                <a:latin typeface="Times New Roman" panose="02020603050405020304" pitchFamily="18" charset="0"/>
                <a:ea typeface="Times New Roman" panose="02020603050405020304" pitchFamily="18" charset="0"/>
              </a:rPr>
              <a:t>’</a:t>
            </a:r>
            <a:r>
              <a:rPr lang="uk-UA" sz="4000" b="1" dirty="0" err="1">
                <a:effectLst/>
                <a:highlight>
                  <a:srgbClr val="FF0000"/>
                </a:highlight>
                <a:latin typeface="Times New Roman" panose="02020603050405020304" pitchFamily="18" charset="0"/>
                <a:ea typeface="Times New Roman" panose="02020603050405020304" pitchFamily="18" charset="0"/>
              </a:rPr>
              <a:t>язує</a:t>
            </a:r>
            <a:r>
              <a:rPr lang="uk-UA" sz="4000" b="1" dirty="0">
                <a:effectLst/>
                <a:highlight>
                  <a:srgbClr val="FF0000"/>
                </a:highlight>
                <a:latin typeface="Times New Roman" panose="02020603050405020304" pitchFamily="18" charset="0"/>
                <a:ea typeface="Times New Roman" panose="02020603050405020304" pitchFamily="18" charset="0"/>
              </a:rPr>
              <a:t> цей конфлікт із «вродженими» недоліками політики мультикультуралізму.</a:t>
            </a:r>
          </a:p>
        </p:txBody>
      </p:sp>
    </p:spTree>
    <p:extLst>
      <p:ext uri="{BB962C8B-B14F-4D97-AF65-F5344CB8AC3E}">
        <p14:creationId xmlns:p14="http://schemas.microsoft.com/office/powerpoint/2010/main" val="239892595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100" b="1" dirty="0">
                <a:effectLst/>
                <a:latin typeface="Times New Roman" panose="02020603050405020304" pitchFamily="18" charset="0"/>
                <a:ea typeface="Times New Roman" panose="02020603050405020304" pitchFamily="18" charset="0"/>
              </a:rPr>
              <a:t>Слід зазначити, що </a:t>
            </a:r>
            <a:r>
              <a:rPr lang="uk-UA" sz="3100" b="1" dirty="0">
                <a:effectLst/>
                <a:highlight>
                  <a:srgbClr val="FF0000"/>
                </a:highlight>
                <a:latin typeface="Times New Roman" panose="02020603050405020304" pitchFamily="18" charset="0"/>
                <a:ea typeface="Times New Roman" panose="02020603050405020304" pitchFamily="18" charset="0"/>
              </a:rPr>
              <a:t>у Франції мультикультурна політика послідовно ніколи не проводилася</a:t>
            </a:r>
            <a:r>
              <a:rPr lang="uk-UA" sz="3100" b="1" dirty="0">
                <a:effectLst/>
                <a:latin typeface="Times New Roman" panose="02020603050405020304" pitchFamily="18" charset="0"/>
                <a:ea typeface="Times New Roman" panose="02020603050405020304" pitchFamily="18" charset="0"/>
              </a:rPr>
              <a:t>. Часто політика, яку починає одна партія, змінювалася у Франції на прямо протилежну після чергових президентських виборів. Так, на початку </a:t>
            </a:r>
            <a:r>
              <a:rPr lang="en-US" sz="3100" b="1" dirty="0">
                <a:effectLst/>
                <a:latin typeface="Times New Roman" panose="02020603050405020304" pitchFamily="18" charset="0"/>
                <a:ea typeface="Times New Roman" panose="02020603050405020304" pitchFamily="18" charset="0"/>
              </a:rPr>
              <a:t>19</a:t>
            </a:r>
            <a:r>
              <a:rPr lang="uk-UA" sz="3100" b="1" dirty="0">
                <a:effectLst/>
                <a:latin typeface="Times New Roman" panose="02020603050405020304" pitchFamily="18" charset="0"/>
                <a:ea typeface="Times New Roman" panose="02020603050405020304" pitchFamily="18" charset="0"/>
              </a:rPr>
              <a:t>90-х консервативний міністр внутрішніх справ Шарль </a:t>
            </a:r>
            <a:r>
              <a:rPr lang="uk-UA" sz="3100" b="1" dirty="0" err="1">
                <a:effectLst/>
                <a:latin typeface="Times New Roman" panose="02020603050405020304" pitchFamily="18" charset="0"/>
                <a:ea typeface="Times New Roman" panose="02020603050405020304" pitchFamily="18" charset="0"/>
              </a:rPr>
              <a:t>Паскуа</a:t>
            </a:r>
            <a:r>
              <a:rPr lang="uk-UA" sz="3100" b="1" dirty="0">
                <a:effectLst/>
                <a:latin typeface="Times New Roman" panose="02020603050405020304" pitchFamily="18" charset="0"/>
                <a:ea typeface="Times New Roman" panose="02020603050405020304" pitchFamily="18" charset="0"/>
              </a:rPr>
              <a:t>, який вважався ментором Жака Ширака, оголосив, що </a:t>
            </a:r>
            <a:r>
              <a:rPr lang="uk-UA" sz="3100" b="1" dirty="0">
                <a:effectLst/>
                <a:highlight>
                  <a:srgbClr val="FF00FF"/>
                </a:highlight>
                <a:latin typeface="Times New Roman" panose="02020603050405020304" pitchFamily="18" charset="0"/>
                <a:ea typeface="Times New Roman" panose="02020603050405020304" pitchFamily="18" charset="0"/>
              </a:rPr>
              <a:t>метою його політики є досягнення нульового рівня імміграції</a:t>
            </a:r>
            <a:r>
              <a:rPr lang="uk-UA" sz="3100" b="1" dirty="0">
                <a:effectLst/>
                <a:latin typeface="Times New Roman" panose="02020603050405020304" pitchFamily="18" charset="0"/>
                <a:ea typeface="Times New Roman" panose="02020603050405020304" pitchFamily="18" charset="0"/>
              </a:rPr>
              <a:t>. </a:t>
            </a:r>
            <a:endParaRPr lang="en-US" sz="3100" b="1" dirty="0">
              <a:effectLst/>
              <a:latin typeface="Times New Roman" panose="02020603050405020304" pitchFamily="18" charset="0"/>
              <a:ea typeface="Times New Roman" panose="02020603050405020304" pitchFamily="18" charset="0"/>
            </a:endParaRPr>
          </a:p>
          <a:p>
            <a:pPr indent="0" algn="just">
              <a:buNone/>
            </a:pPr>
            <a:r>
              <a:rPr lang="uk-UA" sz="3100" b="1" dirty="0">
                <a:effectLst/>
                <a:latin typeface="Times New Roman" panose="02020603050405020304" pitchFamily="18" charset="0"/>
                <a:ea typeface="Times New Roman" panose="02020603050405020304" pitchFamily="18" charset="0"/>
              </a:rPr>
              <a:t>У </a:t>
            </a:r>
            <a:r>
              <a:rPr lang="uk-UA" sz="3100" b="1" dirty="0">
                <a:effectLst/>
                <a:highlight>
                  <a:srgbClr val="800000"/>
                </a:highlight>
                <a:latin typeface="Times New Roman" panose="02020603050405020304" pitchFamily="18" charset="0"/>
                <a:ea typeface="Times New Roman" panose="02020603050405020304" pitchFamily="18" charset="0"/>
              </a:rPr>
              <a:t>1993 р</a:t>
            </a:r>
            <a:r>
              <a:rPr lang="uk-UA" sz="3100" b="1" dirty="0">
                <a:effectLst/>
                <a:latin typeface="Times New Roman" panose="02020603050405020304" pitchFamily="18" charset="0"/>
                <a:ea typeface="Times New Roman" panose="02020603050405020304" pitchFamily="18" charset="0"/>
              </a:rPr>
              <a:t>. з ініціативи </a:t>
            </a:r>
            <a:r>
              <a:rPr lang="uk-UA" sz="3100" b="1" dirty="0" err="1">
                <a:effectLst/>
                <a:latin typeface="Times New Roman" panose="02020603050405020304" pitchFamily="18" charset="0"/>
                <a:ea typeface="Times New Roman" panose="02020603050405020304" pitchFamily="18" charset="0"/>
              </a:rPr>
              <a:t>Паскуа</a:t>
            </a:r>
            <a:r>
              <a:rPr lang="uk-UA" sz="3100" b="1" dirty="0">
                <a:effectLst/>
                <a:latin typeface="Times New Roman" panose="02020603050405020304" pitchFamily="18" charset="0"/>
                <a:ea typeface="Times New Roman" panose="02020603050405020304" pitchFamily="18" charset="0"/>
              </a:rPr>
              <a:t> ухвалили </a:t>
            </a:r>
            <a:r>
              <a:rPr lang="uk-UA" sz="3100" b="1" dirty="0">
                <a:effectLst/>
                <a:highlight>
                  <a:srgbClr val="FF00FF"/>
                </a:highlight>
                <a:latin typeface="Times New Roman" panose="02020603050405020304" pitchFamily="18" charset="0"/>
                <a:ea typeface="Times New Roman" panose="02020603050405020304" pitchFamily="18" charset="0"/>
              </a:rPr>
              <a:t>закон про мігрантів</a:t>
            </a:r>
            <a:r>
              <a:rPr lang="uk-UA" sz="3100" b="1" dirty="0">
                <a:effectLst/>
                <a:latin typeface="Times New Roman" panose="02020603050405020304" pitchFamily="18" charset="0"/>
                <a:ea typeface="Times New Roman" panose="02020603050405020304" pitchFamily="18" charset="0"/>
              </a:rPr>
              <a:t>. Чекати на рішення про можливе </a:t>
            </a:r>
            <a:r>
              <a:rPr lang="uk-UA" sz="3100" b="1" dirty="0" err="1">
                <a:effectLst/>
                <a:latin typeface="Times New Roman" panose="02020603050405020304" pitchFamily="18" charset="0"/>
                <a:ea typeface="Times New Roman" panose="02020603050405020304" pitchFamily="18" charset="0"/>
              </a:rPr>
              <a:t>возз</a:t>
            </a:r>
            <a:r>
              <a:rPr lang="en-US" sz="3100" b="1" dirty="0">
                <a:effectLst/>
                <a:latin typeface="Times New Roman" panose="02020603050405020304" pitchFamily="18" charset="0"/>
                <a:ea typeface="Times New Roman" panose="02020603050405020304" pitchFamily="18" charset="0"/>
              </a:rPr>
              <a:t>’</a:t>
            </a:r>
            <a:r>
              <a:rPr lang="uk-UA" sz="3100" b="1" dirty="0">
                <a:effectLst/>
                <a:latin typeface="Times New Roman" panose="02020603050405020304" pitchFamily="18" charset="0"/>
                <a:ea typeface="Times New Roman" panose="02020603050405020304" pitchFamily="18" charset="0"/>
              </a:rPr>
              <a:t>єднання сім'ї тепер потрібно було не рік, а два, набагато складнішою стала процедура отримання французького громадянства, спростилися умови депортації нелегалів із країни. </a:t>
            </a:r>
          </a:p>
        </p:txBody>
      </p:sp>
    </p:spTree>
    <p:extLst>
      <p:ext uri="{BB962C8B-B14F-4D97-AF65-F5344CB8AC3E}">
        <p14:creationId xmlns:p14="http://schemas.microsoft.com/office/powerpoint/2010/main" val="380692535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800" b="1" dirty="0">
                <a:effectLst/>
                <a:latin typeface="Times New Roman" panose="02020603050405020304" pitchFamily="18" charset="0"/>
                <a:ea typeface="Times New Roman" panose="02020603050405020304" pitchFamily="18" charset="0"/>
              </a:rPr>
              <a:t>За допомогою цього жорсткого закону вдалося тимчасово скоротити на 12% щорічний приплив мігрантів, але він спричинив масові протести. </a:t>
            </a:r>
            <a:endParaRPr lang="en-US" sz="3800" b="1" dirty="0">
              <a:effectLst/>
              <a:latin typeface="Times New Roman" panose="02020603050405020304" pitchFamily="18" charset="0"/>
              <a:ea typeface="Times New Roman" panose="02020603050405020304" pitchFamily="18" charset="0"/>
            </a:endParaRPr>
          </a:p>
          <a:p>
            <a:pPr indent="0" algn="just">
              <a:buNone/>
            </a:pPr>
            <a:r>
              <a:rPr lang="uk-UA" sz="3800" b="1" dirty="0">
                <a:effectLst/>
                <a:latin typeface="Times New Roman" panose="02020603050405020304" pitchFamily="18" charset="0"/>
                <a:ea typeface="Times New Roman" panose="02020603050405020304" pitchFamily="18" charset="0"/>
              </a:rPr>
              <a:t>У </a:t>
            </a:r>
            <a:r>
              <a:rPr lang="uk-UA" sz="3800" b="1" dirty="0">
                <a:effectLst/>
                <a:highlight>
                  <a:srgbClr val="FF00FF"/>
                </a:highlight>
                <a:latin typeface="Times New Roman" panose="02020603050405020304" pitchFamily="18" charset="0"/>
                <a:ea typeface="Times New Roman" panose="02020603050405020304" pitchFamily="18" charset="0"/>
              </a:rPr>
              <a:t>1996 р</a:t>
            </a:r>
            <a:r>
              <a:rPr lang="uk-UA" sz="3800" b="1" dirty="0">
                <a:effectLst/>
                <a:latin typeface="Times New Roman" panose="02020603050405020304" pitchFamily="18" charset="0"/>
                <a:ea typeface="Times New Roman" panose="02020603050405020304" pitchFamily="18" charset="0"/>
              </a:rPr>
              <a:t>. африканці і китайці, які тривалий час чекали надання їм посвідки на проживання (так звані «люди без паперів»), зайшли в одну з паризьких церков і відмовилися її залишити до прийняття рішення з їхнього питання. Ця акція привернула до себе громадську увагу та здобула досить широку підтримку.</a:t>
            </a:r>
          </a:p>
        </p:txBody>
      </p:sp>
    </p:spTree>
    <p:extLst>
      <p:ext uri="{BB962C8B-B14F-4D97-AF65-F5344CB8AC3E}">
        <p14:creationId xmlns:p14="http://schemas.microsoft.com/office/powerpoint/2010/main" val="112045830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57586"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А потім уряд очолив соціаліст </a:t>
            </a:r>
            <a:r>
              <a:rPr lang="uk-UA" sz="3600" b="1" dirty="0" err="1">
                <a:effectLst/>
                <a:highlight>
                  <a:srgbClr val="FF00FF"/>
                </a:highlight>
                <a:latin typeface="Times New Roman" panose="02020603050405020304" pitchFamily="18" charset="0"/>
                <a:ea typeface="Times New Roman" panose="02020603050405020304" pitchFamily="18" charset="0"/>
              </a:rPr>
              <a:t>Ліонель</a:t>
            </a:r>
            <a:r>
              <a:rPr lang="uk-UA" sz="3600" b="1" dirty="0">
                <a:effectLst/>
                <a:highlight>
                  <a:srgbClr val="FF00FF"/>
                </a:highlight>
                <a:latin typeface="Times New Roman" panose="02020603050405020304" pitchFamily="18" charset="0"/>
                <a:ea typeface="Times New Roman" panose="02020603050405020304" pitchFamily="18" charset="0"/>
              </a:rPr>
              <a:t> </a:t>
            </a:r>
            <a:r>
              <a:rPr lang="uk-UA" sz="3600" b="1" dirty="0" err="1">
                <a:effectLst/>
                <a:highlight>
                  <a:srgbClr val="FF00FF"/>
                </a:highlight>
                <a:latin typeface="Times New Roman" panose="02020603050405020304" pitchFamily="18" charset="0"/>
                <a:ea typeface="Times New Roman" panose="02020603050405020304" pitchFamily="18" charset="0"/>
              </a:rPr>
              <a:t>Жоспен</a:t>
            </a:r>
            <a:r>
              <a:rPr lang="uk-UA" sz="3600" b="1" dirty="0">
                <a:effectLst/>
                <a:latin typeface="Times New Roman" panose="02020603050405020304" pitchFamily="18" charset="0"/>
                <a:ea typeface="Times New Roman" panose="02020603050405020304" pitchFamily="18" charset="0"/>
              </a:rPr>
              <a:t>, і уряд досяг скасування «закону </a:t>
            </a:r>
            <a:r>
              <a:rPr lang="uk-UA" sz="3600" b="1" dirty="0" err="1">
                <a:effectLst/>
                <a:latin typeface="Times New Roman" panose="02020603050405020304" pitchFamily="18" charset="0"/>
                <a:ea typeface="Times New Roman" panose="02020603050405020304" pitchFamily="18" charset="0"/>
              </a:rPr>
              <a:t>Паскуа</a:t>
            </a:r>
            <a:r>
              <a:rPr lang="uk-UA" sz="3600" b="1" dirty="0">
                <a:effectLst/>
                <a:latin typeface="Times New Roman" panose="02020603050405020304" pitchFamily="18" charset="0"/>
                <a:ea typeface="Times New Roman" panose="02020603050405020304" pitchFamily="18" charset="0"/>
              </a:rPr>
              <a:t>». Тоді ж було надано </a:t>
            </a:r>
            <a:r>
              <a:rPr lang="uk-UA" sz="3600" b="1" dirty="0">
                <a:effectLst/>
                <a:highlight>
                  <a:srgbClr val="FF0000"/>
                </a:highlight>
                <a:latin typeface="Times New Roman" panose="02020603050405020304" pitchFamily="18" charset="0"/>
                <a:ea typeface="Times New Roman" panose="02020603050405020304" pitchFamily="18" charset="0"/>
              </a:rPr>
              <a:t>особливий статус та пільги при отриманні громадянства висококваліфікованим фахівцям, науковцям та художникам</a:t>
            </a:r>
            <a:r>
              <a:rPr lang="uk-UA" sz="3600" b="1" dirty="0">
                <a:effectLst/>
                <a:latin typeface="Times New Roman" panose="02020603050405020304" pitchFamily="18" charset="0"/>
                <a:ea typeface="Times New Roman" panose="02020603050405020304" pitchFamily="18" charset="0"/>
              </a:rPr>
              <a:t>. </a:t>
            </a:r>
            <a:endParaRPr lang="en-US" sz="3600" b="1" dirty="0">
              <a:effectLst/>
              <a:latin typeface="Times New Roman" panose="02020603050405020304" pitchFamily="18" charset="0"/>
              <a:ea typeface="Times New Roman" panose="02020603050405020304" pitchFamily="18" charset="0"/>
            </a:endParaRPr>
          </a:p>
          <a:p>
            <a:pPr indent="0" algn="just">
              <a:buNone/>
            </a:pPr>
            <a:r>
              <a:rPr lang="uk-UA" sz="3600" b="1" dirty="0">
                <a:effectLst/>
                <a:latin typeface="Times New Roman" panose="02020603050405020304" pitchFamily="18" charset="0"/>
                <a:ea typeface="Times New Roman" panose="02020603050405020304" pitchFamily="18" charset="0"/>
              </a:rPr>
              <a:t>На наступних парламентських виборах знову перемогли </a:t>
            </a:r>
            <a:r>
              <a:rPr lang="uk-UA" sz="3600" b="1" dirty="0" err="1">
                <a:effectLst/>
                <a:latin typeface="Times New Roman" panose="02020603050405020304" pitchFamily="18" charset="0"/>
                <a:ea typeface="Times New Roman" panose="02020603050405020304" pitchFamily="18" charset="0"/>
              </a:rPr>
              <a:t>правоцентристи</a:t>
            </a:r>
            <a:r>
              <a:rPr lang="uk-UA" sz="3600" b="1" dirty="0">
                <a:effectLst/>
                <a:latin typeface="Times New Roman" panose="02020603050405020304" pitchFamily="18" charset="0"/>
                <a:ea typeface="Times New Roman" panose="02020603050405020304" pitchFamily="18" charset="0"/>
              </a:rPr>
              <a:t> (які, до того ж, опинилися під пресингом зростаючого впливу партії </a:t>
            </a:r>
            <a:r>
              <a:rPr lang="uk-UA" sz="3600" b="1" dirty="0" err="1">
                <a:effectLst/>
                <a:latin typeface="Times New Roman" panose="02020603050405020304" pitchFamily="18" charset="0"/>
                <a:ea typeface="Times New Roman" panose="02020603050405020304" pitchFamily="18" charset="0"/>
              </a:rPr>
              <a:t>Ле</a:t>
            </a:r>
            <a:r>
              <a:rPr lang="uk-UA" sz="3600" b="1" dirty="0">
                <a:effectLst/>
                <a:latin typeface="Times New Roman" panose="02020603050405020304" pitchFamily="18" charset="0"/>
                <a:ea typeface="Times New Roman" panose="02020603050405020304" pitchFamily="18" charset="0"/>
              </a:rPr>
              <a:t> </a:t>
            </a:r>
            <a:r>
              <a:rPr lang="uk-UA" sz="3600" b="1" dirty="0" err="1">
                <a:effectLst/>
                <a:latin typeface="Times New Roman" panose="02020603050405020304" pitchFamily="18" charset="0"/>
                <a:ea typeface="Times New Roman" panose="02020603050405020304" pitchFamily="18" charset="0"/>
              </a:rPr>
              <a:t>Пена</a:t>
            </a:r>
            <a:r>
              <a:rPr lang="uk-UA" sz="3600" b="1" dirty="0">
                <a:effectLst/>
                <a:latin typeface="Times New Roman" panose="02020603050405020304" pitchFamily="18" charset="0"/>
                <a:ea typeface="Times New Roman" panose="02020603050405020304" pitchFamily="18" charset="0"/>
              </a:rPr>
              <a:t>), і знову посилилася політика обмеження прав і можливостей мігрантів.</a:t>
            </a:r>
          </a:p>
        </p:txBody>
      </p:sp>
    </p:spTree>
    <p:extLst>
      <p:ext uri="{BB962C8B-B14F-4D97-AF65-F5344CB8AC3E}">
        <p14:creationId xmlns:p14="http://schemas.microsoft.com/office/powerpoint/2010/main" val="35478859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Після осінніх масових заворушень </a:t>
            </a:r>
            <a:r>
              <a:rPr lang="uk-UA" sz="3600" b="1" dirty="0">
                <a:effectLst/>
                <a:highlight>
                  <a:srgbClr val="FF0000"/>
                </a:highlight>
                <a:latin typeface="Times New Roman" panose="02020603050405020304" pitchFamily="18" charset="0"/>
                <a:ea typeface="Times New Roman" panose="02020603050405020304" pitchFamily="18" charset="0"/>
              </a:rPr>
              <a:t>2005 р</a:t>
            </a:r>
            <a:r>
              <a:rPr lang="uk-UA" sz="3600" b="1" dirty="0">
                <a:effectLst/>
                <a:latin typeface="Times New Roman" panose="02020603050405020304" pitchFamily="18" charset="0"/>
                <a:ea typeface="Times New Roman" panose="02020603050405020304" pitchFamily="18" charset="0"/>
              </a:rPr>
              <a:t>. влада змушена була вже наступного року підготувати новий </a:t>
            </a:r>
            <a:r>
              <a:rPr lang="uk-UA" sz="3600" b="1" u="sng" dirty="0">
                <a:effectLst/>
                <a:highlight>
                  <a:srgbClr val="FF0000"/>
                </a:highlight>
                <a:latin typeface="Times New Roman" panose="02020603050405020304" pitchFamily="18" charset="0"/>
                <a:ea typeface="Times New Roman" panose="02020603050405020304" pitchFamily="18" charset="0"/>
              </a:rPr>
              <a:t>закон про іммігрантів</a:t>
            </a:r>
            <a:r>
              <a:rPr lang="uk-UA" sz="3600" b="1" dirty="0">
                <a:effectLst/>
                <a:latin typeface="Times New Roman" panose="02020603050405020304" pitchFamily="18" charset="0"/>
                <a:ea typeface="Times New Roman" panose="02020603050405020304" pitchFamily="18" charset="0"/>
              </a:rPr>
              <a:t>. Він, серед іншого, посилював правила надання </a:t>
            </a:r>
            <a:r>
              <a:rPr lang="uk-UA" sz="3600" b="1" u="sng" dirty="0">
                <a:effectLst/>
                <a:latin typeface="Times New Roman" panose="02020603050405020304" pitchFamily="18" charset="0"/>
                <a:ea typeface="Times New Roman" panose="02020603050405020304" pitchFamily="18" charset="0"/>
              </a:rPr>
              <a:t>посвідки родичам французьких громадян</a:t>
            </a:r>
            <a:r>
              <a:rPr lang="uk-UA" sz="3600" b="1" dirty="0">
                <a:effectLst/>
                <a:latin typeface="Times New Roman" panose="02020603050405020304" pitchFamily="18" charset="0"/>
                <a:ea typeface="Times New Roman" panose="02020603050405020304" pitchFamily="18" charset="0"/>
              </a:rPr>
              <a:t>. </a:t>
            </a:r>
            <a:endParaRPr lang="en-US" sz="3600" b="1" dirty="0">
              <a:effectLst/>
              <a:latin typeface="Times New Roman" panose="02020603050405020304" pitchFamily="18" charset="0"/>
              <a:ea typeface="Times New Roman" panose="02020603050405020304" pitchFamily="18" charset="0"/>
            </a:endParaRPr>
          </a:p>
          <a:p>
            <a:pPr indent="0" algn="just">
              <a:buNone/>
            </a:pPr>
            <a:r>
              <a:rPr lang="uk-UA" sz="3600" b="1" dirty="0">
                <a:effectLst/>
                <a:latin typeface="Times New Roman" panose="02020603050405020304" pitchFamily="18" charset="0"/>
                <a:ea typeface="Times New Roman" panose="02020603050405020304" pitchFamily="18" charset="0"/>
              </a:rPr>
              <a:t>Перш ніж отримати право на десятилітнє перебування у Франції, дружина (чи чоловік) француза (француженки) мала підтвердити, що не менше трьох років живе у шлюбі, а також довести свою готовність інтегруватися у французьке суспільство та продемонструвати гарне знання французької мови.</a:t>
            </a:r>
            <a:endParaRPr lang="uk-UA" sz="33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8016090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latin typeface="Times New Roman" panose="02020603050405020304" pitchFamily="18" charset="0"/>
                <a:ea typeface="Times New Roman" panose="02020603050405020304" pitchFamily="18" charset="0"/>
              </a:rPr>
              <a:t>Скасував новий закон і запроваджене за </a:t>
            </a:r>
            <a:r>
              <a:rPr lang="uk-UA" sz="3300" b="1" dirty="0" err="1">
                <a:effectLst/>
                <a:latin typeface="Times New Roman" panose="02020603050405020304" pitchFamily="18" charset="0"/>
                <a:ea typeface="Times New Roman" panose="02020603050405020304" pitchFamily="18" charset="0"/>
              </a:rPr>
              <a:t>Жоспена</a:t>
            </a:r>
            <a:r>
              <a:rPr lang="uk-UA" sz="3300" b="1" dirty="0">
                <a:effectLst/>
                <a:latin typeface="Times New Roman" panose="02020603050405020304" pitchFamily="18" charset="0"/>
                <a:ea typeface="Times New Roman" panose="02020603050405020304" pitchFamily="18" charset="0"/>
              </a:rPr>
              <a:t> право на автоматичну легалізацію нелегальних мігрантів після їх десятирічного перебування у Франції. Чиновники отримали ще більше підстав для того, щоб відмовити мігранту у праві на проживання у країні. </a:t>
            </a:r>
            <a:endParaRPr lang="en-US" sz="3300" b="1" dirty="0">
              <a:effectLst/>
              <a:latin typeface="Times New Roman" panose="02020603050405020304" pitchFamily="18" charset="0"/>
              <a:ea typeface="Times New Roman" panose="02020603050405020304" pitchFamily="18" charset="0"/>
            </a:endParaRPr>
          </a:p>
          <a:p>
            <a:pPr indent="0" algn="just">
              <a:buNone/>
            </a:pPr>
            <a:r>
              <a:rPr lang="uk-UA" sz="3300" b="1" dirty="0">
                <a:effectLst/>
                <a:latin typeface="Times New Roman" panose="02020603050405020304" pitchFamily="18" charset="0"/>
                <a:ea typeface="Times New Roman" panose="02020603050405020304" pitchFamily="18" charset="0"/>
              </a:rPr>
              <a:t>Після того, як закон набув чинності, відсоток відмов суттєво збільшився і мігрантів стали частіше висилати з країни. Лише </a:t>
            </a:r>
            <a:r>
              <a:rPr lang="uk-UA" sz="3300" b="1" dirty="0">
                <a:effectLst/>
                <a:highlight>
                  <a:srgbClr val="FF0000"/>
                </a:highlight>
                <a:latin typeface="Times New Roman" panose="02020603050405020304" pitchFamily="18" charset="0"/>
                <a:ea typeface="Times New Roman" panose="02020603050405020304" pitchFamily="18" charset="0"/>
              </a:rPr>
              <a:t>2006 р.</a:t>
            </a:r>
            <a:r>
              <a:rPr lang="uk-UA" sz="3300" b="1" dirty="0">
                <a:effectLst/>
                <a:latin typeface="Times New Roman" panose="02020603050405020304" pitchFamily="18" charset="0"/>
                <a:ea typeface="Times New Roman" panose="02020603050405020304" pitchFamily="18" charset="0"/>
              </a:rPr>
              <a:t>, причому під тиском обставин (бунти 2005 р.), уряд змушений був, нарешті, розробити серйозні інтеграційні програми — </a:t>
            </a:r>
            <a:r>
              <a:rPr lang="uk-UA" sz="3300" b="1" dirty="0">
                <a:effectLst/>
                <a:highlight>
                  <a:srgbClr val="FF0000"/>
                </a:highlight>
                <a:latin typeface="Times New Roman" panose="02020603050405020304" pitchFamily="18" charset="0"/>
                <a:ea typeface="Times New Roman" panose="02020603050405020304" pitchFamily="18" charset="0"/>
              </a:rPr>
              <a:t>щодо покращення соціального статусу іммігрантів, підвищення рівня освіти та зменшення кількості безробітних у їхньому середовищі</a:t>
            </a:r>
            <a:r>
              <a:rPr lang="uk-UA" sz="3300" b="1"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40689176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highlight>
                  <a:srgbClr val="FF0000"/>
                </a:highlight>
                <a:latin typeface="Times New Roman" panose="02020603050405020304" pitchFamily="18" charset="0"/>
                <a:ea typeface="Times New Roman" panose="02020603050405020304" pitchFamily="18" charset="0"/>
              </a:rPr>
              <a:t>Була поставлена мета — полегшити адаптацію іммігрантів до французького життя і водночас обмежити можливість дотримуватися у Франції всіх звичних для них релігійних правил і національних традицій</a:t>
            </a:r>
            <a:r>
              <a:rPr lang="uk-UA" sz="3600" b="1" dirty="0">
                <a:effectLst/>
                <a:latin typeface="Times New Roman" panose="02020603050405020304" pitchFamily="18" charset="0"/>
                <a:ea typeface="Times New Roman" panose="02020603050405020304" pitchFamily="18" charset="0"/>
              </a:rPr>
              <a:t>. </a:t>
            </a:r>
            <a:endParaRPr lang="en-US" sz="3600" b="1" dirty="0">
              <a:effectLst/>
              <a:latin typeface="Times New Roman" panose="02020603050405020304" pitchFamily="18" charset="0"/>
              <a:ea typeface="Times New Roman" panose="02020603050405020304" pitchFamily="18" charset="0"/>
            </a:endParaRPr>
          </a:p>
          <a:p>
            <a:pPr indent="0" algn="just">
              <a:buNone/>
            </a:pPr>
            <a:r>
              <a:rPr lang="uk-UA" sz="3600" b="1" dirty="0">
                <a:effectLst/>
                <a:latin typeface="Times New Roman" panose="02020603050405020304" pitchFamily="18" charset="0"/>
                <a:ea typeface="Times New Roman" panose="02020603050405020304" pitchFamily="18" charset="0"/>
              </a:rPr>
              <a:t>Щоб узгодити мусульманські традиції з французькими законами, у </a:t>
            </a:r>
            <a:r>
              <a:rPr lang="uk-UA" sz="3600" b="1" dirty="0">
                <a:effectLst/>
                <a:highlight>
                  <a:srgbClr val="FF00FF"/>
                </a:highlight>
                <a:latin typeface="Times New Roman" panose="02020603050405020304" pitchFamily="18" charset="0"/>
                <a:ea typeface="Times New Roman" panose="02020603050405020304" pitchFamily="18" charset="0"/>
              </a:rPr>
              <a:t>2003 р. було обрано Національну ісламську раду</a:t>
            </a:r>
            <a:r>
              <a:rPr lang="uk-UA" sz="3600" b="1" dirty="0">
                <a:effectLst/>
                <a:latin typeface="Times New Roman" panose="02020603050405020304" pitchFamily="18" charset="0"/>
                <a:ea typeface="Times New Roman" panose="02020603050405020304" pitchFamily="18" charset="0"/>
              </a:rPr>
              <a:t>. Причому французький уряд показав мусульманам, як</a:t>
            </a:r>
            <a:r>
              <a:rPr lang="uk-UA" sz="3600" b="1" dirty="0">
                <a:latin typeface="Times New Roman" panose="02020603050405020304" pitchFamily="18" charset="0"/>
                <a:ea typeface="Times New Roman" panose="02020603050405020304" pitchFamily="18" charset="0"/>
              </a:rPr>
              <a:t>а</a:t>
            </a:r>
            <a:r>
              <a:rPr lang="uk-UA" sz="3600" b="1" dirty="0">
                <a:effectLst/>
                <a:latin typeface="Times New Roman" panose="02020603050405020304" pitchFamily="18" charset="0"/>
                <a:ea typeface="Times New Roman" panose="02020603050405020304" pitchFamily="18" charset="0"/>
              </a:rPr>
              <a:t> </a:t>
            </a:r>
            <a:r>
              <a:rPr lang="uk-UA" sz="3600" b="1" dirty="0" err="1">
                <a:effectLst/>
                <a:latin typeface="Times New Roman" panose="02020603050405020304" pitchFamily="18" charset="0"/>
                <a:ea typeface="Times New Roman" panose="02020603050405020304" pitchFamily="18" charset="0"/>
              </a:rPr>
              <a:t>уга</a:t>
            </a:r>
            <a:r>
              <a:rPr lang="uk-UA" sz="3600" b="1" dirty="0">
                <a:effectLst/>
                <a:latin typeface="Times New Roman" panose="02020603050405020304" pitchFamily="18" charset="0"/>
                <a:ea typeface="Times New Roman" panose="02020603050405020304" pitchFamily="18" charset="0"/>
              </a:rPr>
              <a:t> його влаштовує, — </a:t>
            </a:r>
            <a:r>
              <a:rPr lang="uk-UA" sz="3600" b="1" dirty="0">
                <a:effectLst/>
                <a:highlight>
                  <a:srgbClr val="0000FF"/>
                </a:highlight>
                <a:latin typeface="Times New Roman" panose="02020603050405020304" pitchFamily="18" charset="0"/>
                <a:ea typeface="Times New Roman" panose="02020603050405020304" pitchFamily="18" charset="0"/>
              </a:rPr>
              <a:t>дівчаткам-мусульманкам заборонили носити в школі </a:t>
            </a:r>
            <a:r>
              <a:rPr lang="uk-UA" sz="3600" b="1" dirty="0" err="1">
                <a:effectLst/>
                <a:highlight>
                  <a:srgbClr val="0000FF"/>
                </a:highlight>
                <a:latin typeface="Times New Roman" panose="02020603050405020304" pitchFamily="18" charset="0"/>
                <a:ea typeface="Times New Roman" panose="02020603050405020304" pitchFamily="18" charset="0"/>
              </a:rPr>
              <a:t>хіджаб</a:t>
            </a:r>
            <a:r>
              <a:rPr lang="uk-UA" sz="36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327668329"/>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Словом, французька політика у сфері міжнаціональних відносин була гранично суперечливою. </a:t>
            </a:r>
          </a:p>
          <a:p>
            <a:pPr indent="0" algn="just">
              <a:buNone/>
            </a:pPr>
            <a:r>
              <a:rPr lang="uk-UA" sz="4000" b="1" dirty="0">
                <a:effectLst/>
                <a:latin typeface="Times New Roman" panose="02020603050405020304" pitchFamily="18" charset="0"/>
                <a:ea typeface="Times New Roman" panose="02020603050405020304" pitchFamily="18" charset="0"/>
              </a:rPr>
              <a:t>Соціальні чинники, які значною мірою сприяли відчуженню мігрантів від більшості французького суспільства, </a:t>
            </a:r>
            <a:r>
              <a:rPr lang="uk-UA" sz="4000" b="1" dirty="0">
                <a:effectLst/>
                <a:highlight>
                  <a:srgbClr val="0000FF"/>
                </a:highlight>
                <a:latin typeface="Times New Roman" panose="02020603050405020304" pitchFamily="18" charset="0"/>
                <a:ea typeface="Times New Roman" panose="02020603050405020304" pitchFamily="18" charset="0"/>
              </a:rPr>
              <a:t>почали усувати занадто пізно і робили це непослідовно</a:t>
            </a:r>
            <a:r>
              <a:rPr lang="uk-UA" sz="4000" b="1" dirty="0">
                <a:effectLst/>
                <a:latin typeface="Times New Roman" panose="02020603050405020304" pitchFamily="18" charset="0"/>
                <a:ea typeface="Times New Roman" panose="02020603050405020304" pitchFamily="18" charset="0"/>
              </a:rPr>
              <a:t>. Що ж до культурної складової життя іммігрантів, то влада завжди готова була принести її в жертву державним інтересам та настроям більшості французів.</a:t>
            </a:r>
          </a:p>
        </p:txBody>
      </p:sp>
    </p:spTree>
    <p:extLst>
      <p:ext uri="{BB962C8B-B14F-4D97-AF65-F5344CB8AC3E}">
        <p14:creationId xmlns:p14="http://schemas.microsoft.com/office/powerpoint/2010/main" val="1220492773"/>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І причина тут не просто у позиції того чи іншого політика, тієї чи іншої партії. Коріння цього явища сягає часів Великої французької революції, коли почало формуватися сучасне уявлення про націю, коли затверджувалася ідея рівноправності всіх людей і вперше стало предметом публічного обговорення питання про відокремлення держави від церкви.</a:t>
            </a:r>
          </a:p>
          <a:p>
            <a:pPr indent="0" algn="just">
              <a:buNone/>
            </a:pPr>
            <a:r>
              <a:rPr lang="uk-UA" sz="3600" b="1" dirty="0">
                <a:effectLst/>
                <a:latin typeface="Times New Roman" panose="02020603050405020304" pitchFamily="18" charset="0"/>
                <a:ea typeface="Times New Roman" panose="02020603050405020304" pitchFamily="18" charset="0"/>
              </a:rPr>
              <a:t> </a:t>
            </a:r>
            <a:r>
              <a:rPr lang="uk-UA" sz="3600" b="1" dirty="0">
                <a:effectLst/>
                <a:highlight>
                  <a:srgbClr val="0000FF"/>
                </a:highlight>
                <a:latin typeface="Times New Roman" panose="02020603050405020304" pitchFamily="18" charset="0"/>
                <a:ea typeface="Times New Roman" panose="02020603050405020304" pitchFamily="18" charset="0"/>
              </a:rPr>
              <a:t>Реалізація принципу рівноправності французькою означала надання громадянам досить широкого обсягу особистих прав</a:t>
            </a:r>
            <a:r>
              <a:rPr lang="uk-UA" sz="36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60225223"/>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У той самий час колективними правами меншин, особливо у сфері релігії та культури, у країні часто нехтували. Не випадково Франція потрапила до небагатьох держав, які відмовилися підписати та ратифікувати Європейську хартію регіональних мов або мов меншин. </a:t>
            </a:r>
          </a:p>
          <a:p>
            <a:pPr indent="0" algn="just">
              <a:buNone/>
            </a:pPr>
            <a:r>
              <a:rPr lang="uk-UA" sz="3600" b="1" dirty="0">
                <a:effectLst/>
                <a:latin typeface="Times New Roman" panose="02020603050405020304" pitchFamily="18" charset="0"/>
                <a:ea typeface="Times New Roman" panose="02020603050405020304" pitchFamily="18" charset="0"/>
              </a:rPr>
              <a:t>Історично на території Франції проживало досить різноманітне у культурному плані населення: нащадки німецьких племен співіснували з </a:t>
            </a:r>
            <a:r>
              <a:rPr lang="uk-UA" sz="3600" b="1" dirty="0" err="1">
                <a:effectLst/>
                <a:latin typeface="Times New Roman" panose="02020603050405020304" pitchFamily="18" charset="0"/>
                <a:ea typeface="Times New Roman" panose="02020603050405020304" pitchFamily="18" charset="0"/>
              </a:rPr>
              <a:t>з</a:t>
            </a:r>
            <a:r>
              <a:rPr lang="uk-UA" sz="3600" b="1" dirty="0">
                <a:effectLst/>
                <a:latin typeface="Times New Roman" panose="02020603050405020304" pitchFamily="18" charset="0"/>
                <a:ea typeface="Times New Roman" panose="02020603050405020304" pitchFamily="18" charset="0"/>
              </a:rPr>
              <a:t> нащадками галів, </a:t>
            </a:r>
            <a:r>
              <a:rPr lang="uk-UA" sz="3600" b="1" dirty="0" err="1">
                <a:effectLst/>
                <a:latin typeface="Times New Roman" panose="02020603050405020304" pitchFamily="18" charset="0"/>
                <a:ea typeface="Times New Roman" panose="02020603050405020304" pitchFamily="18" charset="0"/>
              </a:rPr>
              <a:t>іберів</a:t>
            </a:r>
            <a:r>
              <a:rPr lang="uk-UA" sz="3600" b="1" dirty="0">
                <a:effectLst/>
                <a:latin typeface="Times New Roman" panose="02020603050405020304" pitchFamily="18" charset="0"/>
                <a:ea typeface="Times New Roman" panose="02020603050405020304" pitchFamily="18" charset="0"/>
              </a:rPr>
              <a:t> і етнічних кельтів, які пережили на собі романський вплив.</a:t>
            </a:r>
          </a:p>
        </p:txBody>
      </p:sp>
    </p:spTree>
    <p:extLst>
      <p:ext uri="{BB962C8B-B14F-4D97-AF65-F5344CB8AC3E}">
        <p14:creationId xmlns:p14="http://schemas.microsoft.com/office/powerpoint/2010/main" val="21920602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3600" b="1" dirty="0">
                <a:effectLst/>
                <a:latin typeface="Times New Roman" panose="02020603050405020304" pitchFamily="18" charset="0"/>
                <a:ea typeface="Times New Roman" panose="02020603050405020304" pitchFamily="18" charset="0"/>
              </a:rPr>
              <a:t>Окремою проблемою у </a:t>
            </a:r>
            <a:r>
              <a:rPr lang="uk-UA" sz="3600" b="1" dirty="0" err="1">
                <a:effectLst/>
                <a:latin typeface="Times New Roman" panose="02020603050405020304" pitchFamily="18" charset="0"/>
                <a:ea typeface="Times New Roman" panose="02020603050405020304" pitchFamily="18" charset="0"/>
              </a:rPr>
              <a:t>мовному</a:t>
            </a:r>
            <a:r>
              <a:rPr lang="uk-UA" sz="3600" b="1" dirty="0">
                <a:effectLst/>
                <a:latin typeface="Times New Roman" panose="02020603050405020304" pitchFamily="18" charset="0"/>
                <a:ea typeface="Times New Roman" panose="02020603050405020304" pitchFamily="18" charset="0"/>
              </a:rPr>
              <a:t> питанні є відсутність співпраці між бізнесом і державою. Бізнес не зацікавлений у фінансуванні різноманітних державно-</a:t>
            </a:r>
            <a:r>
              <a:rPr lang="uk-UA" sz="3600" b="1" dirty="0" err="1">
                <a:effectLst/>
                <a:latin typeface="Times New Roman" panose="02020603050405020304" pitchFamily="18" charset="0"/>
                <a:ea typeface="Times New Roman" panose="02020603050405020304" pitchFamily="18" charset="0"/>
              </a:rPr>
              <a:t>мовних</a:t>
            </a:r>
            <a:r>
              <a:rPr lang="uk-UA" sz="3600" b="1" dirty="0">
                <a:effectLst/>
                <a:latin typeface="Times New Roman" panose="02020603050405020304" pitchFamily="18" charset="0"/>
                <a:ea typeface="Times New Roman" panose="02020603050405020304" pitchFamily="18" charset="0"/>
              </a:rPr>
              <a:t> і суспільно-</a:t>
            </a:r>
            <a:r>
              <a:rPr lang="uk-UA" sz="3600" b="1" dirty="0" err="1">
                <a:effectLst/>
                <a:latin typeface="Times New Roman" panose="02020603050405020304" pitchFamily="18" charset="0"/>
                <a:ea typeface="Times New Roman" panose="02020603050405020304" pitchFamily="18" charset="0"/>
              </a:rPr>
              <a:t>мовних</a:t>
            </a:r>
            <a:r>
              <a:rPr lang="uk-UA" sz="3600" b="1" dirty="0">
                <a:effectLst/>
                <a:latin typeface="Times New Roman" panose="02020603050405020304" pitchFamily="18" charset="0"/>
                <a:ea typeface="Times New Roman" panose="02020603050405020304" pitchFamily="18" charset="0"/>
              </a:rPr>
              <a:t> проектів для робітників-емігрантів та пасивно ставиться до тієї частини емігрантів, яка не знає або недостатньо володіє мовою. Завдяки впровадженню роботодавцями такого селективного механізму емігранти поділяються на бажаних і небажаних. Останні стають додатковим тягарем для бюджетів муніципальних органів влади і країни в цілому.</a:t>
            </a:r>
            <a:endParaRPr lang="ru-RU" sz="3600" b="1" dirty="0"/>
          </a:p>
        </p:txBody>
      </p:sp>
    </p:spTree>
    <p:extLst>
      <p:ext uri="{BB962C8B-B14F-4D97-AF65-F5344CB8AC3E}">
        <p14:creationId xmlns:p14="http://schemas.microsoft.com/office/powerpoint/2010/main" val="237047540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latin typeface="Times New Roman" panose="02020603050405020304" pitchFamily="18" charset="0"/>
                <a:ea typeface="Times New Roman" panose="02020603050405020304" pitchFamily="18" charset="0"/>
              </a:rPr>
              <a:t>Проблеми, </a:t>
            </a:r>
            <a:r>
              <a:rPr lang="uk-UA" sz="3300" b="1" dirty="0" err="1">
                <a:effectLst/>
                <a:latin typeface="Times New Roman" panose="02020603050405020304" pitchFamily="18" charset="0"/>
                <a:ea typeface="Times New Roman" panose="02020603050405020304" pitchFamily="18" charset="0"/>
              </a:rPr>
              <a:t>пов</a:t>
            </a:r>
            <a:r>
              <a:rPr lang="en-US" sz="3300" b="1" dirty="0">
                <a:effectLst/>
                <a:latin typeface="Times New Roman" panose="02020603050405020304" pitchFamily="18" charset="0"/>
                <a:ea typeface="Times New Roman" panose="02020603050405020304" pitchFamily="18" charset="0"/>
              </a:rPr>
              <a:t>’</a:t>
            </a:r>
            <a:r>
              <a:rPr lang="uk-UA" sz="3300" b="1" dirty="0" err="1">
                <a:effectLst/>
                <a:latin typeface="Times New Roman" panose="02020603050405020304" pitchFamily="18" charset="0"/>
                <a:ea typeface="Times New Roman" panose="02020603050405020304" pitchFamily="18" charset="0"/>
              </a:rPr>
              <a:t>язані</a:t>
            </a:r>
            <a:r>
              <a:rPr lang="uk-UA" sz="3300" b="1" dirty="0">
                <a:effectLst/>
                <a:latin typeface="Times New Roman" panose="02020603050405020304" pitchFamily="18" charset="0"/>
                <a:ea typeface="Times New Roman" panose="02020603050405020304" pitchFamily="18" charset="0"/>
              </a:rPr>
              <a:t> з конфесійним різноманіттям для французів, теж не новина – зіткнення католиків з протестантами висвітлені не однією історичною працею, не кажучи вже про художню літературу. </a:t>
            </a:r>
            <a:endParaRPr lang="en-US" sz="3300" b="1" dirty="0">
              <a:effectLst/>
              <a:latin typeface="Times New Roman" panose="02020603050405020304" pitchFamily="18" charset="0"/>
              <a:ea typeface="Times New Roman" panose="02020603050405020304" pitchFamily="18" charset="0"/>
            </a:endParaRPr>
          </a:p>
          <a:p>
            <a:pPr indent="0" algn="just">
              <a:buNone/>
            </a:pPr>
            <a:r>
              <a:rPr lang="uk-UA" sz="3300" b="1" dirty="0">
                <a:effectLst/>
                <a:latin typeface="Times New Roman" panose="02020603050405020304" pitchFamily="18" charset="0"/>
                <a:ea typeface="Times New Roman" panose="02020603050405020304" pitchFamily="18" charset="0"/>
              </a:rPr>
              <a:t>Після Великої французької революції республіканська Франція стала притулком для безлічі волелюбних іммігрантів, що втекли від автократичних режимів, що зробило її зовсім багатонаціональною. Головним об</a:t>
            </a:r>
            <a:r>
              <a:rPr lang="en-US" sz="3300" b="1" dirty="0">
                <a:effectLst/>
                <a:latin typeface="Times New Roman" panose="02020603050405020304" pitchFamily="18" charset="0"/>
                <a:ea typeface="Times New Roman" panose="02020603050405020304" pitchFamily="18" charset="0"/>
              </a:rPr>
              <a:t>’</a:t>
            </a:r>
            <a:r>
              <a:rPr lang="uk-UA" sz="3300" b="1" dirty="0" err="1">
                <a:effectLst/>
                <a:latin typeface="Times New Roman" panose="02020603050405020304" pitchFamily="18" charset="0"/>
                <a:ea typeface="Times New Roman" panose="02020603050405020304" pitchFamily="18" charset="0"/>
              </a:rPr>
              <a:t>єднуючим</a:t>
            </a:r>
            <a:r>
              <a:rPr lang="uk-UA" sz="3300" b="1" dirty="0">
                <a:effectLst/>
                <a:latin typeface="Times New Roman" panose="02020603050405020304" pitchFamily="18" charset="0"/>
                <a:ea typeface="Times New Roman" panose="02020603050405020304" pitchFamily="18" charset="0"/>
              </a:rPr>
              <a:t> моментом для французького суспільства стала не національність (</a:t>
            </a:r>
            <a:r>
              <a:rPr lang="uk-UA" sz="3300" b="1" dirty="0">
                <a:effectLst/>
                <a:highlight>
                  <a:srgbClr val="0000FF"/>
                </a:highlight>
                <a:latin typeface="Times New Roman" panose="02020603050405020304" pitchFamily="18" charset="0"/>
                <a:ea typeface="Times New Roman" panose="02020603050405020304" pitchFamily="18" charset="0"/>
              </a:rPr>
              <a:t>як, скажімо, у більш-менш мононаціональній Німеччині</a:t>
            </a:r>
            <a:r>
              <a:rPr lang="uk-UA" sz="3300" b="1" dirty="0">
                <a:effectLst/>
                <a:latin typeface="Times New Roman" panose="02020603050405020304" pitchFamily="18" charset="0"/>
                <a:ea typeface="Times New Roman" panose="02020603050405020304" pitchFamily="18" charset="0"/>
              </a:rPr>
              <a:t>), а </a:t>
            </a:r>
            <a:r>
              <a:rPr lang="uk-UA" sz="3300" b="1" dirty="0">
                <a:effectLst/>
                <a:highlight>
                  <a:srgbClr val="FF0000"/>
                </a:highlight>
                <a:latin typeface="Times New Roman" panose="02020603050405020304" pitchFamily="18" charset="0"/>
                <a:ea typeface="Times New Roman" panose="02020603050405020304" pitchFamily="18" charset="0"/>
              </a:rPr>
              <a:t>громадянство</a:t>
            </a:r>
            <a:r>
              <a:rPr lang="uk-UA" sz="3300" b="1"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97497903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latin typeface="Times New Roman" panose="02020603050405020304" pitchFamily="18" charset="0"/>
                <a:ea typeface="Times New Roman" panose="02020603050405020304" pitchFamily="18" charset="0"/>
              </a:rPr>
              <a:t>Сучасна Франція успадкувала від революційної республіки специфічний принцип відокремлення «своїх» від «чужих». Для французів «свої</a:t>
            </a:r>
            <a:r>
              <a:rPr lang="uk-UA" sz="3300" b="1" dirty="0">
                <a:latin typeface="Times New Roman" panose="02020603050405020304" pitchFamily="18" charset="0"/>
                <a:ea typeface="Times New Roman" panose="02020603050405020304" pitchFamily="18" charset="0"/>
              </a:rPr>
              <a:t>»</a:t>
            </a:r>
            <a:r>
              <a:rPr lang="uk-UA" sz="3300" b="1" dirty="0">
                <a:effectLst/>
                <a:latin typeface="Times New Roman" panose="02020603050405020304" pitchFamily="18" charset="0"/>
                <a:ea typeface="Times New Roman" panose="02020603050405020304" pitchFamily="18" charset="0"/>
              </a:rPr>
              <a:t> - це ті, хто народився на території республіки і ті, хто поділяє її ідеали. </a:t>
            </a:r>
          </a:p>
          <a:p>
            <a:pPr indent="0" algn="just">
              <a:buNone/>
            </a:pPr>
            <a:r>
              <a:rPr lang="uk-UA" sz="3300" b="1" dirty="0">
                <a:effectLst/>
                <a:latin typeface="Times New Roman" panose="02020603050405020304" pitchFamily="18" charset="0"/>
                <a:ea typeface="Times New Roman" panose="02020603050405020304" pitchFamily="18" charset="0"/>
              </a:rPr>
              <a:t>Принцип </a:t>
            </a:r>
            <a:r>
              <a:rPr lang="en-US" sz="3300" b="1" dirty="0">
                <a:effectLst/>
                <a:latin typeface="Times New Roman" panose="02020603050405020304" pitchFamily="18" charset="0"/>
                <a:ea typeface="Times New Roman" panose="02020603050405020304" pitchFamily="18" charset="0"/>
              </a:rPr>
              <a:t>jus sanguinis </a:t>
            </a:r>
            <a:r>
              <a:rPr lang="uk-UA" sz="3300" b="1" dirty="0">
                <a:effectLst/>
                <a:latin typeface="Times New Roman" panose="02020603050405020304" pitchFamily="18" charset="0"/>
                <a:ea typeface="Times New Roman" panose="02020603050405020304" pitchFamily="18" charset="0"/>
              </a:rPr>
              <a:t>працює у Франції лише за сумісництвом, головним все ж таки є принцип </a:t>
            </a:r>
            <a:r>
              <a:rPr lang="en-US" sz="3300" b="1" dirty="0">
                <a:effectLst/>
                <a:latin typeface="Times New Roman" panose="02020603050405020304" pitchFamily="18" charset="0"/>
                <a:ea typeface="Times New Roman" panose="02020603050405020304" pitchFamily="18" charset="0"/>
              </a:rPr>
              <a:t>jus soli. </a:t>
            </a:r>
            <a:r>
              <a:rPr lang="uk-UA" sz="3300" b="1" dirty="0">
                <a:effectLst/>
                <a:highlight>
                  <a:srgbClr val="FF0000"/>
                </a:highlight>
                <a:latin typeface="Times New Roman" panose="02020603050405020304" pitchFamily="18" charset="0"/>
                <a:ea typeface="Times New Roman" panose="02020603050405020304" pitchFamily="18" charset="0"/>
              </a:rPr>
              <a:t>Здавалося б, </a:t>
            </a:r>
            <a:r>
              <a:rPr lang="en-US" sz="3300" b="1" dirty="0">
                <a:effectLst/>
                <a:highlight>
                  <a:srgbClr val="FF0000"/>
                </a:highlight>
                <a:latin typeface="Times New Roman" panose="02020603050405020304" pitchFamily="18" charset="0"/>
                <a:ea typeface="Times New Roman" panose="02020603050405020304" pitchFamily="18" charset="0"/>
              </a:rPr>
              <a:t>Jus soli </a:t>
            </a:r>
            <a:r>
              <a:rPr lang="uk-UA" sz="3300" b="1" dirty="0">
                <a:effectLst/>
                <a:highlight>
                  <a:srgbClr val="FF0000"/>
                </a:highlight>
                <a:latin typeface="Times New Roman" panose="02020603050405020304" pitchFamily="18" charset="0"/>
                <a:ea typeface="Times New Roman" panose="02020603050405020304" pitchFamily="18" charset="0"/>
              </a:rPr>
              <a:t>практично основа мультикультуралізму</a:t>
            </a:r>
            <a:r>
              <a:rPr lang="uk-UA" sz="3300" b="1" dirty="0">
                <a:effectLst/>
                <a:latin typeface="Times New Roman" panose="02020603050405020304" pitchFamily="18" charset="0"/>
                <a:ea typeface="Times New Roman" panose="02020603050405020304" pitchFamily="18" charset="0"/>
              </a:rPr>
              <a:t>. Якщо в державі є таке правило, то це має означати, що суспільство має більш-менш відкриту позицію щодо чужинців, що воно може припустити, що вони стануть частиною цього суспільства (якщо не в першому, то в другому поколінні). Однак не все так просто. </a:t>
            </a:r>
          </a:p>
        </p:txBody>
      </p:sp>
    </p:spTree>
    <p:extLst>
      <p:ext uri="{BB962C8B-B14F-4D97-AF65-F5344CB8AC3E}">
        <p14:creationId xmlns:p14="http://schemas.microsoft.com/office/powerpoint/2010/main" val="245514891"/>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en-US" sz="2800" b="1" dirty="0">
                <a:effectLst/>
                <a:highlight>
                  <a:srgbClr val="FF0000"/>
                </a:highlight>
                <a:latin typeface="Times New Roman" panose="02020603050405020304" pitchFamily="18" charset="0"/>
                <a:ea typeface="Times New Roman" panose="02020603050405020304" pitchFamily="18" charset="0"/>
              </a:rPr>
              <a:t>Jus soli</a:t>
            </a:r>
            <a:r>
              <a:rPr lang="en-US" sz="2800" b="1" dirty="0">
                <a:effectLst/>
                <a:latin typeface="Times New Roman" panose="02020603050405020304" pitchFamily="18" charset="0"/>
                <a:ea typeface="Times New Roman" panose="02020603050405020304" pitchFamily="18" charset="0"/>
              </a:rPr>
              <a:t> (</a:t>
            </a:r>
            <a:r>
              <a:rPr lang="uk-UA" sz="2800" b="1" dirty="0">
                <a:effectLst/>
                <a:latin typeface="Times New Roman" panose="02020603050405020304" pitchFamily="18" charset="0"/>
                <a:ea typeface="Times New Roman" panose="02020603050405020304" pitchFamily="18" charset="0"/>
              </a:rPr>
              <a:t>лат. буквально «закон землі») — юридичний термін, що закріплює право набуття громадянства тієї чи іншої держави, яка практикує юс солі, особам, що народилися на території цієї держави, незалежно від їхньої расової, національної чи </a:t>
            </a:r>
            <a:r>
              <a:rPr lang="uk-UA" sz="2800" b="1" dirty="0" err="1">
                <a:effectLst/>
                <a:latin typeface="Times New Roman" panose="02020603050405020304" pitchFamily="18" charset="0"/>
                <a:ea typeface="Times New Roman" panose="02020603050405020304" pitchFamily="18" charset="0"/>
              </a:rPr>
              <a:t>мовної</a:t>
            </a:r>
            <a:r>
              <a:rPr lang="uk-UA" sz="2800" b="1" dirty="0">
                <a:effectLst/>
                <a:latin typeface="Times New Roman" panose="02020603050405020304" pitchFamily="18" charset="0"/>
                <a:ea typeface="Times New Roman" panose="02020603050405020304" pitchFamily="18" charset="0"/>
              </a:rPr>
              <a:t> приналежності.</a:t>
            </a:r>
          </a:p>
          <a:p>
            <a:pPr indent="0" algn="just">
              <a:buNone/>
            </a:pPr>
            <a:r>
              <a:rPr lang="uk-UA" sz="2800" b="1" dirty="0">
                <a:effectLst/>
                <a:latin typeface="Times New Roman" panose="02020603050405020304" pitchFamily="18" charset="0"/>
                <a:ea typeface="Times New Roman" panose="02020603050405020304" pitchFamily="18" charset="0"/>
              </a:rPr>
              <a:t> Історично юс солі набув поширення в державах зі значними процесами змішування (метисації) різних груп населення, яке заселяло ту чи іншу територію (наприклад, Франція з її </a:t>
            </a:r>
            <a:r>
              <a:rPr lang="uk-UA" sz="2800" b="1" dirty="0" err="1">
                <a:effectLst/>
                <a:latin typeface="Times New Roman" panose="02020603050405020304" pitchFamily="18" charset="0"/>
                <a:ea typeface="Times New Roman" panose="02020603050405020304" pitchFamily="18" charset="0"/>
              </a:rPr>
              <a:t>романо</a:t>
            </a:r>
            <a:r>
              <a:rPr lang="uk-UA" sz="2800" b="1" dirty="0">
                <a:effectLst/>
                <a:latin typeface="Times New Roman" panose="02020603050405020304" pitchFamily="18" charset="0"/>
                <a:ea typeface="Times New Roman" panose="02020603050405020304" pitchFamily="18" charset="0"/>
              </a:rPr>
              <a:t>-</a:t>
            </a:r>
            <a:r>
              <a:rPr lang="uk-UA" sz="2800" b="1" dirty="0" err="1">
                <a:effectLst/>
                <a:latin typeface="Times New Roman" panose="02020603050405020304" pitchFamily="18" charset="0"/>
                <a:ea typeface="Times New Roman" panose="02020603050405020304" pitchFamily="18" charset="0"/>
              </a:rPr>
              <a:t>кельтсько</a:t>
            </a:r>
            <a:r>
              <a:rPr lang="uk-UA" sz="2800" b="1" dirty="0">
                <a:effectLst/>
                <a:latin typeface="Times New Roman" panose="02020603050405020304" pitchFamily="18" charset="0"/>
                <a:ea typeface="Times New Roman" panose="02020603050405020304" pitchFamily="18" charset="0"/>
              </a:rPr>
              <a:t>-німецьким населенням) та іммігрантських країнах (США, Канада тощо). де це право найчастіше закріплює конституція. </a:t>
            </a:r>
          </a:p>
          <a:p>
            <a:pPr indent="0" algn="just">
              <a:buNone/>
            </a:pPr>
            <a:r>
              <a:rPr lang="uk-UA" sz="2800" b="1" dirty="0">
                <a:effectLst/>
                <a:latin typeface="Times New Roman" panose="02020603050405020304" pitchFamily="18" charset="0"/>
                <a:ea typeface="Times New Roman" panose="02020603050405020304" pitchFamily="18" charset="0"/>
              </a:rPr>
              <a:t>На противагу юс солі існує також </a:t>
            </a:r>
            <a:r>
              <a:rPr lang="uk-UA" sz="2800" b="1" dirty="0">
                <a:effectLst/>
                <a:highlight>
                  <a:srgbClr val="FF0000"/>
                </a:highlight>
                <a:latin typeface="Times New Roman" panose="02020603050405020304" pitchFamily="18" charset="0"/>
                <a:ea typeface="Times New Roman" panose="02020603050405020304" pitchFamily="18" charset="0"/>
              </a:rPr>
              <a:t>юс </a:t>
            </a:r>
            <a:r>
              <a:rPr lang="uk-UA" sz="2800" b="1" dirty="0" err="1">
                <a:effectLst/>
                <a:highlight>
                  <a:srgbClr val="FF0000"/>
                </a:highlight>
                <a:latin typeface="Times New Roman" panose="02020603050405020304" pitchFamily="18" charset="0"/>
                <a:ea typeface="Times New Roman" panose="02020603050405020304" pitchFamily="18" charset="0"/>
              </a:rPr>
              <a:t>сангвініс</a:t>
            </a:r>
            <a:r>
              <a:rPr lang="uk-UA" sz="2800" b="1" dirty="0">
                <a:effectLst/>
                <a:latin typeface="Times New Roman" panose="02020603050405020304" pitchFamily="18" charset="0"/>
                <a:ea typeface="Times New Roman" panose="02020603050405020304" pitchFamily="18" charset="0"/>
              </a:rPr>
              <a:t> (</a:t>
            </a:r>
            <a:r>
              <a:rPr lang="en-US" sz="2800" b="1" dirty="0">
                <a:effectLst/>
                <a:latin typeface="Times New Roman" panose="02020603050405020304" pitchFamily="18" charset="0"/>
                <a:ea typeface="Times New Roman" panose="02020603050405020304" pitchFamily="18" charset="0"/>
              </a:rPr>
              <a:t>jus sanguinis), </a:t>
            </a:r>
            <a:r>
              <a:rPr lang="uk-UA" sz="2800" b="1" dirty="0">
                <a:effectLst/>
                <a:latin typeface="Times New Roman" panose="02020603050405020304" pitchFamily="18" charset="0"/>
                <a:ea typeface="Times New Roman" panose="02020603050405020304" pitchFamily="18" charset="0"/>
              </a:rPr>
              <a:t>який набув поширення в Німеччині, а потім і інших мононаціональних країнах Європи. В даний час більшість країн світу використовують обидва принципи у поєднанні залежно від ситуації.</a:t>
            </a:r>
          </a:p>
        </p:txBody>
      </p:sp>
    </p:spTree>
    <p:extLst>
      <p:ext uri="{BB962C8B-B14F-4D97-AF65-F5344CB8AC3E}">
        <p14:creationId xmlns:p14="http://schemas.microsoft.com/office/powerpoint/2010/main" val="290457578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latin typeface="Times New Roman" panose="02020603050405020304" pitchFamily="18" charset="0"/>
                <a:ea typeface="Times New Roman" panose="02020603050405020304" pitchFamily="18" charset="0"/>
              </a:rPr>
              <a:t>У першій половині </a:t>
            </a:r>
            <a:r>
              <a:rPr lang="en-US" sz="3300" b="1" dirty="0">
                <a:effectLst/>
                <a:latin typeface="Times New Roman" panose="02020603050405020304" pitchFamily="18" charset="0"/>
                <a:ea typeface="Times New Roman" panose="02020603050405020304" pitchFamily="18" charset="0"/>
              </a:rPr>
              <a:t>XX </a:t>
            </a:r>
            <a:r>
              <a:rPr lang="uk-UA" sz="3300" b="1" dirty="0">
                <a:effectLst/>
                <a:latin typeface="Times New Roman" panose="02020603050405020304" pitchFamily="18" charset="0"/>
                <a:ea typeface="Times New Roman" panose="02020603050405020304" pitchFamily="18" charset="0"/>
              </a:rPr>
              <a:t>ст. у Франції з</a:t>
            </a:r>
            <a:r>
              <a:rPr lang="en-US" sz="3300" b="1" dirty="0">
                <a:effectLst/>
                <a:latin typeface="Times New Roman" panose="02020603050405020304" pitchFamily="18" charset="0"/>
                <a:ea typeface="Times New Roman" panose="02020603050405020304" pitchFamily="18" charset="0"/>
              </a:rPr>
              <a:t>’</a:t>
            </a:r>
            <a:r>
              <a:rPr lang="uk-UA" sz="3300" b="1" dirty="0">
                <a:effectLst/>
                <a:latin typeface="Times New Roman" panose="02020603050405020304" pitchFamily="18" charset="0"/>
                <a:ea typeface="Times New Roman" panose="02020603050405020304" pitchFamily="18" charset="0"/>
              </a:rPr>
              <a:t>явилися невеликі іммігрантські етнічні спільноти: російські аристократи, що  втекли від режиму більшовиків, євреї – від нацистського режиму в Німеччині, вірмени – від турецького геноциду. До Франції приїжджало іммігрантів більше, ніж у будь-яку іншу країну в Європі.</a:t>
            </a:r>
            <a:endParaRPr lang="en-US" sz="3300" b="1" dirty="0">
              <a:effectLst/>
              <a:latin typeface="Times New Roman" panose="02020603050405020304" pitchFamily="18" charset="0"/>
              <a:ea typeface="Times New Roman" panose="02020603050405020304" pitchFamily="18" charset="0"/>
            </a:endParaRPr>
          </a:p>
          <a:p>
            <a:pPr indent="0" algn="just">
              <a:buNone/>
            </a:pPr>
            <a:r>
              <a:rPr lang="uk-UA" sz="3300" b="1" dirty="0">
                <a:effectLst/>
                <a:latin typeface="Times New Roman" panose="02020603050405020304" pitchFamily="18" charset="0"/>
                <a:ea typeface="Times New Roman" panose="02020603050405020304" pitchFamily="18" charset="0"/>
              </a:rPr>
              <a:t> Незважаючи на значні кількості іммігрантів (за сучасними мірками, щоправда, їх було не так багато – їх сумарна кількість у цей період не перевищувала 3% населення), французи відносилися до них без ворожості – їхній приїзд збігся з економічним зростанням, тому дефіциту робочих місць не спостерігалося.</a:t>
            </a:r>
          </a:p>
        </p:txBody>
      </p:sp>
    </p:spTree>
    <p:extLst>
      <p:ext uri="{BB962C8B-B14F-4D97-AF65-F5344CB8AC3E}">
        <p14:creationId xmlns:p14="http://schemas.microsoft.com/office/powerpoint/2010/main" val="395815274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400" b="1" dirty="0">
                <a:effectLst/>
                <a:latin typeface="Times New Roman" panose="02020603050405020304" pitchFamily="18" charset="0"/>
                <a:ea typeface="Times New Roman" panose="02020603050405020304" pitchFamily="18" charset="0"/>
              </a:rPr>
              <a:t>Треба, щоправда, сказати, як тільки економічна ситуація погіршувалась, це відразу позначалося на ставлення до іммігрантів. Так, у </a:t>
            </a:r>
            <a:r>
              <a:rPr lang="uk-UA" sz="3400" b="1" dirty="0">
                <a:effectLst/>
                <a:highlight>
                  <a:srgbClr val="FF0000"/>
                </a:highlight>
                <a:latin typeface="Times New Roman" panose="02020603050405020304" pitchFamily="18" charset="0"/>
                <a:ea typeface="Times New Roman" panose="02020603050405020304" pitchFamily="18" charset="0"/>
              </a:rPr>
              <a:t>1889 р</a:t>
            </a:r>
            <a:r>
              <a:rPr lang="uk-UA" sz="3400" b="1" dirty="0">
                <a:effectLst/>
                <a:latin typeface="Times New Roman" panose="02020603050405020304" pitchFamily="18" charset="0"/>
                <a:ea typeface="Times New Roman" panose="02020603050405020304" pitchFamily="18" charset="0"/>
              </a:rPr>
              <a:t>. було </a:t>
            </a:r>
            <a:r>
              <a:rPr lang="uk-UA" sz="3400" b="1" dirty="0" err="1">
                <a:effectLst/>
                <a:latin typeface="Times New Roman" panose="02020603050405020304" pitchFamily="18" charset="0"/>
                <a:ea typeface="Times New Roman" panose="02020603050405020304" pitchFamily="18" charset="0"/>
              </a:rPr>
              <a:t>переглянуто</a:t>
            </a:r>
            <a:r>
              <a:rPr lang="uk-UA" sz="3400" b="1" dirty="0">
                <a:effectLst/>
                <a:latin typeface="Times New Roman" panose="02020603050405020304" pitchFamily="18" charset="0"/>
                <a:ea typeface="Times New Roman" panose="02020603050405020304" pitchFamily="18" charset="0"/>
              </a:rPr>
              <a:t> Закон про громадянство, який відтепер давав право уряду відмовляти іммігрантам у натуралізації, якщо вони цього «не заслуговували» або визнавали «небажаними». </a:t>
            </a:r>
            <a:endParaRPr lang="en-US" sz="3400" b="1" dirty="0">
              <a:effectLst/>
              <a:latin typeface="Times New Roman" panose="02020603050405020304" pitchFamily="18" charset="0"/>
              <a:ea typeface="Times New Roman" panose="02020603050405020304" pitchFamily="18" charset="0"/>
            </a:endParaRPr>
          </a:p>
          <a:p>
            <a:pPr indent="0" algn="just">
              <a:buNone/>
            </a:pPr>
            <a:r>
              <a:rPr lang="uk-UA" sz="3400" b="1" dirty="0">
                <a:effectLst/>
                <a:latin typeface="Times New Roman" panose="02020603050405020304" pitchFamily="18" charset="0"/>
                <a:ea typeface="Times New Roman" panose="02020603050405020304" pitchFamily="18" charset="0"/>
              </a:rPr>
              <a:t>Такі зміни у законодавстві пояснювалися змінами суспільного настрою – в 1890-</a:t>
            </a:r>
            <a:r>
              <a:rPr lang="uk-UA" sz="3400" b="1" dirty="0">
                <a:latin typeface="Times New Roman" panose="02020603050405020304" pitchFamily="18" charset="0"/>
                <a:ea typeface="Times New Roman" panose="02020603050405020304" pitchFamily="18" charset="0"/>
              </a:rPr>
              <a:t>і рр</a:t>
            </a:r>
            <a:r>
              <a:rPr lang="uk-UA" sz="3400" b="1" dirty="0">
                <a:effectLst/>
                <a:latin typeface="Times New Roman" panose="02020603050405020304" pitchFamily="18" charset="0"/>
                <a:ea typeface="Times New Roman" panose="02020603050405020304" pitchFamily="18" charset="0"/>
              </a:rPr>
              <a:t>. у Франції спостерігалися ознаки економічного занепаду, внаслідок чого зростало невдоволення іммігрантами-італійцями, яких особливо багато було на півдні Франції. </a:t>
            </a:r>
          </a:p>
        </p:txBody>
      </p:sp>
    </p:spTree>
    <p:extLst>
      <p:ext uri="{BB962C8B-B14F-4D97-AF65-F5344CB8AC3E}">
        <p14:creationId xmlns:p14="http://schemas.microsoft.com/office/powerpoint/2010/main" val="1785217044"/>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Франція втратила багато працездатного населення у Першій Світової війни і потреба в іммігрантах зросла. Уряд лібералізував свою іммігрантську політику, внаслідок чого до </a:t>
            </a:r>
            <a:r>
              <a:rPr lang="uk-UA" sz="4000" b="1" dirty="0">
                <a:effectLst/>
                <a:highlight>
                  <a:srgbClr val="800000"/>
                </a:highlight>
                <a:latin typeface="Times New Roman" panose="02020603050405020304" pitchFamily="18" charset="0"/>
                <a:ea typeface="Times New Roman" panose="02020603050405020304" pitchFamily="18" charset="0"/>
              </a:rPr>
              <a:t>1931 р.</a:t>
            </a:r>
            <a:r>
              <a:rPr lang="uk-UA" sz="4000" b="1" dirty="0">
                <a:effectLst/>
                <a:latin typeface="Times New Roman" panose="02020603050405020304" pitchFamily="18" charset="0"/>
                <a:ea typeface="Times New Roman" panose="02020603050405020304" pitchFamily="18" charset="0"/>
              </a:rPr>
              <a:t> кількість іммігрантів стосовно місцевого населення становила 6,6%. </a:t>
            </a:r>
          </a:p>
          <a:p>
            <a:pPr indent="0" algn="just">
              <a:buNone/>
            </a:pPr>
            <a:r>
              <a:rPr lang="uk-UA" sz="4000" b="1" dirty="0">
                <a:effectLst/>
                <a:latin typeface="Times New Roman" panose="02020603050405020304" pitchFamily="18" charset="0"/>
                <a:ea typeface="Times New Roman" panose="02020603050405020304" pitchFamily="18" charset="0"/>
              </a:rPr>
              <a:t>Коли почалася депресія, французька влада відразу посилила правила для натуралізації, заборонила іммігрантам працювати в держсекторі та активізувала репатріаційні механізми.</a:t>
            </a:r>
          </a:p>
        </p:txBody>
      </p:sp>
    </p:spTree>
    <p:extLst>
      <p:ext uri="{BB962C8B-B14F-4D97-AF65-F5344CB8AC3E}">
        <p14:creationId xmlns:p14="http://schemas.microsoft.com/office/powerpoint/2010/main" val="292099975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latin typeface="Times New Roman" panose="02020603050405020304" pitchFamily="18" charset="0"/>
                <a:ea typeface="Times New Roman" panose="02020603050405020304" pitchFamily="18" charset="0"/>
              </a:rPr>
              <a:t>У середині </a:t>
            </a:r>
            <a:r>
              <a:rPr lang="en-US" sz="3300" b="1" dirty="0">
                <a:effectLst/>
                <a:latin typeface="Times New Roman" panose="02020603050405020304" pitchFamily="18" charset="0"/>
                <a:ea typeface="Times New Roman" panose="02020603050405020304" pitchFamily="18" charset="0"/>
              </a:rPr>
              <a:t>XX </a:t>
            </a:r>
            <a:r>
              <a:rPr lang="uk-UA" sz="3300" b="1" dirty="0">
                <a:effectLst/>
                <a:latin typeface="Times New Roman" panose="02020603050405020304" pitchFamily="18" charset="0"/>
                <a:ea typeface="Times New Roman" panose="02020603050405020304" pitchFamily="18" charset="0"/>
              </a:rPr>
              <a:t>ст. у Францію ринув новий потік іммігрантів – після війни від автократії та економічних проблем у Францію втекли іспанці та португальці, у 1960-ті рр. масово стали приїжджати на роботу іммігранти з колишніх французьких колоній. </a:t>
            </a:r>
          </a:p>
          <a:p>
            <a:pPr indent="0" algn="just">
              <a:buNone/>
            </a:pPr>
            <a:r>
              <a:rPr lang="uk-UA" sz="3300" b="1" dirty="0">
                <a:effectLst/>
                <a:latin typeface="Times New Roman" panose="02020603050405020304" pitchFamily="18" charset="0"/>
                <a:ea typeface="Times New Roman" panose="02020603050405020304" pitchFamily="18" charset="0"/>
              </a:rPr>
              <a:t>А. </a:t>
            </a:r>
            <a:r>
              <a:rPr lang="uk-UA" sz="3300" b="1" dirty="0" err="1">
                <a:effectLst/>
                <a:latin typeface="Times New Roman" panose="02020603050405020304" pitchFamily="18" charset="0"/>
                <a:ea typeface="Times New Roman" panose="02020603050405020304" pitchFamily="18" charset="0"/>
              </a:rPr>
              <a:t>Харгрейвз</a:t>
            </a:r>
            <a:r>
              <a:rPr lang="uk-UA" sz="3300" b="1" dirty="0">
                <a:effectLst/>
                <a:latin typeface="Times New Roman" panose="02020603050405020304" pitchFamily="18" charset="0"/>
                <a:ea typeface="Times New Roman" panose="02020603050405020304" pitchFamily="18" charset="0"/>
              </a:rPr>
              <a:t> писав, що </a:t>
            </a:r>
            <a:r>
              <a:rPr lang="uk-UA" sz="3300" b="1" dirty="0">
                <a:effectLst/>
                <a:highlight>
                  <a:srgbClr val="FF0000"/>
                </a:highlight>
                <a:latin typeface="Times New Roman" panose="02020603050405020304" pitchFamily="18" charset="0"/>
                <a:ea typeface="Times New Roman" panose="02020603050405020304" pitchFamily="18" charset="0"/>
              </a:rPr>
              <a:t>законодавчо про жодні квоти в </a:t>
            </a:r>
            <a:r>
              <a:rPr lang="uk-UA" sz="3300" b="1" dirty="0" err="1">
                <a:effectLst/>
                <a:highlight>
                  <a:srgbClr val="FF0000"/>
                </a:highlight>
                <a:latin typeface="Times New Roman" panose="02020603050405020304" pitchFamily="18" charset="0"/>
                <a:ea typeface="Times New Roman" panose="02020603050405020304" pitchFamily="18" charset="0"/>
              </a:rPr>
              <a:t>ордонансі</a:t>
            </a:r>
            <a:r>
              <a:rPr lang="uk-UA" sz="3300" b="1" dirty="0">
                <a:effectLst/>
                <a:highlight>
                  <a:srgbClr val="FF0000"/>
                </a:highlight>
                <a:latin typeface="Times New Roman" panose="02020603050405020304" pitchFamily="18" charset="0"/>
                <a:ea typeface="Times New Roman" panose="02020603050405020304" pitchFamily="18" charset="0"/>
              </a:rPr>
              <a:t> 1945 р., наприклад, не згадувалося</a:t>
            </a:r>
            <a:r>
              <a:rPr lang="uk-UA" sz="3300" b="1" dirty="0">
                <a:effectLst/>
                <a:latin typeface="Times New Roman" panose="02020603050405020304" pitchFamily="18" charset="0"/>
                <a:ea typeface="Times New Roman" panose="02020603050405020304" pitchFamily="18" charset="0"/>
              </a:rPr>
              <a:t>, проте де факто французи прагнули приймати більше іммігрантів з Європи, ніж з Африки та Азії. </a:t>
            </a:r>
            <a:r>
              <a:rPr lang="uk-UA" sz="3300" b="1" dirty="0">
                <a:effectLst/>
                <a:highlight>
                  <a:srgbClr val="FF00FF"/>
                </a:highlight>
                <a:latin typeface="Times New Roman" panose="02020603050405020304" pitchFamily="18" charset="0"/>
                <a:ea typeface="Times New Roman" panose="02020603050405020304" pitchFamily="18" charset="0"/>
              </a:rPr>
              <a:t>Дозвіл на проживання та дозвіл на роботу в 1950-х </a:t>
            </a:r>
            <a:r>
              <a:rPr lang="en-US" sz="3300" b="1" dirty="0">
                <a:effectLst/>
                <a:highlight>
                  <a:srgbClr val="FF00FF"/>
                </a:highlight>
                <a:latin typeface="Times New Roman" panose="02020603050405020304" pitchFamily="18" charset="0"/>
                <a:ea typeface="Times New Roman" panose="02020603050405020304" pitchFamily="18" charset="0"/>
              </a:rPr>
              <a:t>pp</a:t>
            </a:r>
            <a:r>
              <a:rPr lang="en-US" sz="3300" b="1" dirty="0">
                <a:effectLst/>
                <a:latin typeface="Times New Roman" panose="02020603050405020304" pitchFamily="18" charset="0"/>
                <a:ea typeface="Times New Roman" panose="02020603050405020304" pitchFamily="18" charset="0"/>
              </a:rPr>
              <a:t>. – </a:t>
            </a:r>
            <a:r>
              <a:rPr lang="uk-UA" sz="3300" b="1" dirty="0">
                <a:effectLst/>
                <a:latin typeface="Times New Roman" panose="02020603050405020304" pitchFamily="18" charset="0"/>
                <a:ea typeface="Times New Roman" panose="02020603050405020304" pitchFamily="18" charset="0"/>
              </a:rPr>
              <a:t>стали являти собою два різні документи. Цей поділ дав легальне підґрунтя для знаходження у Франції сімей іммігрантів.</a:t>
            </a:r>
          </a:p>
        </p:txBody>
      </p:sp>
    </p:spTree>
    <p:extLst>
      <p:ext uri="{BB962C8B-B14F-4D97-AF65-F5344CB8AC3E}">
        <p14:creationId xmlns:p14="http://schemas.microsoft.com/office/powerpoint/2010/main" val="27189802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latin typeface="Times New Roman" panose="02020603050405020304" pitchFamily="18" charset="0"/>
                <a:ea typeface="Times New Roman" panose="02020603050405020304" pitchFamily="18" charset="0"/>
              </a:rPr>
              <a:t>Період від 1950-х років до 1970-х років можна назвати періодом піку імміграції у Франції. Ф. </a:t>
            </a:r>
            <a:r>
              <a:rPr lang="uk-UA" sz="3300" b="1" dirty="0" err="1">
                <a:effectLst/>
                <a:latin typeface="Times New Roman" panose="02020603050405020304" pitchFamily="18" charset="0"/>
                <a:ea typeface="Times New Roman" panose="02020603050405020304" pitchFamily="18" charset="0"/>
              </a:rPr>
              <a:t>Огден</a:t>
            </a:r>
            <a:r>
              <a:rPr lang="uk-UA" sz="3300" b="1" dirty="0">
                <a:effectLst/>
                <a:latin typeface="Times New Roman" panose="02020603050405020304" pitchFamily="18" charset="0"/>
                <a:ea typeface="Times New Roman" panose="02020603050405020304" pitchFamily="18" charset="0"/>
              </a:rPr>
              <a:t> писав, що за цей час кількість іммігрантів у країні подвоїлася і в абсолютному вираженні стала для Франції рекордною.</a:t>
            </a:r>
          </a:p>
          <a:p>
            <a:pPr indent="0" algn="just">
              <a:buNone/>
            </a:pPr>
            <a:r>
              <a:rPr lang="uk-UA" sz="3300" b="1" dirty="0">
                <a:effectLst/>
                <a:latin typeface="Times New Roman" panose="02020603050405020304" pitchFamily="18" charset="0"/>
                <a:ea typeface="Times New Roman" panose="02020603050405020304" pitchFamily="18" charset="0"/>
              </a:rPr>
              <a:t> Лідерські позиції щодо кількості в</a:t>
            </a:r>
            <a:r>
              <a:rPr lang="en-US" sz="3300" b="1" dirty="0">
                <a:effectLst/>
                <a:latin typeface="Times New Roman" panose="02020603050405020304" pitchFamily="18" charset="0"/>
                <a:ea typeface="Times New Roman" panose="02020603050405020304" pitchFamily="18" charset="0"/>
              </a:rPr>
              <a:t>’</a:t>
            </a:r>
            <a:r>
              <a:rPr lang="uk-UA" sz="3300" b="1" dirty="0" err="1">
                <a:effectLst/>
                <a:latin typeface="Times New Roman" panose="02020603050405020304" pitchFamily="18" charset="0"/>
                <a:ea typeface="Times New Roman" panose="02020603050405020304" pitchFamily="18" charset="0"/>
              </a:rPr>
              <a:t>їзджаю</a:t>
            </a:r>
            <a:r>
              <a:rPr lang="uk-UA" sz="3300" b="1" dirty="0" err="1">
                <a:latin typeface="Times New Roman" panose="02020603050405020304" pitchFamily="18" charset="0"/>
                <a:ea typeface="Times New Roman" panose="02020603050405020304" pitchFamily="18" charset="0"/>
              </a:rPr>
              <a:t>чих</a:t>
            </a:r>
            <a:r>
              <a:rPr lang="uk-UA" sz="3300" b="1" dirty="0">
                <a:latin typeface="Times New Roman" panose="02020603050405020304" pitchFamily="18" charset="0"/>
                <a:ea typeface="Times New Roman" panose="02020603050405020304" pitchFamily="18" charset="0"/>
              </a:rPr>
              <a:t> склали</a:t>
            </a:r>
            <a:r>
              <a:rPr lang="uk-UA" sz="3300" b="1" dirty="0">
                <a:effectLst/>
                <a:latin typeface="Times New Roman" panose="02020603050405020304" pitchFamily="18" charset="0"/>
                <a:ea typeface="Times New Roman" panose="02020603050405020304" pitchFamily="18" charset="0"/>
              </a:rPr>
              <a:t> португальці (вони розселилися досить рівномірно по всій Франції), і іспанці (вони, навпаки, концентровано оселилися в паризькому регіоні та півдні Франції), але поступово цю ініціативу передали арабам. </a:t>
            </a:r>
          </a:p>
          <a:p>
            <a:pPr indent="0" algn="just">
              <a:buNone/>
            </a:pPr>
            <a:r>
              <a:rPr lang="uk-UA" sz="3300" b="1" dirty="0">
                <a:effectLst/>
                <a:latin typeface="Times New Roman" panose="02020603050405020304" pitchFamily="18" charset="0"/>
                <a:ea typeface="Times New Roman" panose="02020603050405020304" pitchFamily="18" charset="0"/>
              </a:rPr>
              <a:t>Представники країн </a:t>
            </a:r>
            <a:r>
              <a:rPr lang="uk-UA" sz="3300" b="1" dirty="0" err="1">
                <a:effectLst/>
                <a:latin typeface="Times New Roman" panose="02020603050405020304" pitchFamily="18" charset="0"/>
                <a:ea typeface="Times New Roman" panose="02020603050405020304" pitchFamily="18" charset="0"/>
              </a:rPr>
              <a:t>Магріба</a:t>
            </a:r>
            <a:r>
              <a:rPr lang="uk-UA" sz="3300" b="1" dirty="0">
                <a:effectLst/>
                <a:latin typeface="Times New Roman" panose="02020603050405020304" pitchFamily="18" charset="0"/>
                <a:ea typeface="Times New Roman" panose="02020603050405020304" pitchFamily="18" charset="0"/>
              </a:rPr>
              <a:t>, а саме алжирці, марокканці та тунісці, стали найчастішими відвідувачами установ французької іммігрантської служби.</a:t>
            </a:r>
          </a:p>
        </p:txBody>
      </p:sp>
    </p:spTree>
    <p:extLst>
      <p:ext uri="{BB962C8B-B14F-4D97-AF65-F5344CB8AC3E}">
        <p14:creationId xmlns:p14="http://schemas.microsoft.com/office/powerpoint/2010/main" val="3833248755"/>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latin typeface="Times New Roman" panose="02020603050405020304" pitchFamily="18" charset="0"/>
                <a:ea typeface="Times New Roman" panose="02020603050405020304" pitchFamily="18" charset="0"/>
              </a:rPr>
              <a:t>Алжирська колонія тривалий час вважалася фактично та юридично частиною Франції. Алжирські громадяни, відповідно, як європейського, і неєвропейського походження, користувалися правом вільного переміщення до Франції, як і громадяни французькі – до Алжиру. </a:t>
            </a:r>
          </a:p>
          <a:p>
            <a:pPr indent="0" algn="just">
              <a:buNone/>
            </a:pPr>
            <a:r>
              <a:rPr lang="uk-UA" sz="3300" b="1" dirty="0">
                <a:effectLst/>
                <a:latin typeface="Times New Roman" panose="02020603050405020304" pitchFamily="18" charset="0"/>
                <a:ea typeface="Times New Roman" panose="02020603050405020304" pitchFamily="18" charset="0"/>
              </a:rPr>
              <a:t>Під час війни за незалежність багато французьких громадян, які проживали в Алжирі, попрямували на історичну батьківщину. Зовні вони нічим не відрізнялися від місцевого населення на континенті та швидко інтегрувалися у французьке суспільство, незважаючи на те, що багато хто з них все життя провів за межами Франції.</a:t>
            </a:r>
          </a:p>
        </p:txBody>
      </p:sp>
    </p:spTree>
    <p:extLst>
      <p:ext uri="{BB962C8B-B14F-4D97-AF65-F5344CB8AC3E}">
        <p14:creationId xmlns:p14="http://schemas.microsoft.com/office/powerpoint/2010/main" val="3774693334"/>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latin typeface="Times New Roman" panose="02020603050405020304" pitchFamily="18" charset="0"/>
                <a:ea typeface="Times New Roman" panose="02020603050405020304" pitchFamily="18" charset="0"/>
              </a:rPr>
              <a:t>Крім цієї групи іммігрантів, за підсумками конфлікту з Алжиру до Франції переїхали також і корінні алжирці, які воювали на боці Франції і змогли уникнути розправ режиму, що переміг. </a:t>
            </a:r>
          </a:p>
          <a:p>
            <a:pPr indent="0" algn="just">
              <a:buNone/>
            </a:pPr>
            <a:r>
              <a:rPr lang="uk-UA" sz="3300" b="1" dirty="0">
                <a:effectLst/>
                <a:latin typeface="Times New Roman" panose="02020603050405020304" pitchFamily="18" charset="0"/>
                <a:ea typeface="Times New Roman" panose="02020603050405020304" pitchFamily="18" charset="0"/>
              </a:rPr>
              <a:t>І ще десятки тисяч алжирців, які не перебували на військовій службі, але підтримували сторону Франції, так само втекли з Алжиру. Набуття Алжиром незалежності не зупинило потік імміграції до Франції. Більше того, практично відразу після визнання незалежності Алжиру, Франція та Алжир підписали </a:t>
            </a:r>
            <a:r>
              <a:rPr lang="uk-UA" sz="3300" b="1" dirty="0" err="1">
                <a:effectLst/>
                <a:latin typeface="Times New Roman" panose="02020603050405020304" pitchFamily="18" charset="0"/>
                <a:ea typeface="Times New Roman" panose="02020603050405020304" pitchFamily="18" charset="0"/>
              </a:rPr>
              <a:t>Евіанські</a:t>
            </a:r>
            <a:r>
              <a:rPr lang="uk-UA" sz="3300" b="1" dirty="0">
                <a:effectLst/>
                <a:latin typeface="Times New Roman" panose="02020603050405020304" pitchFamily="18" charset="0"/>
                <a:ea typeface="Times New Roman" panose="02020603050405020304" pitchFamily="18" charset="0"/>
              </a:rPr>
              <a:t> угоди, які, зокрема, заклали правову основу для робочої імміграції.</a:t>
            </a:r>
          </a:p>
        </p:txBody>
      </p:sp>
    </p:spTree>
    <p:extLst>
      <p:ext uri="{BB962C8B-B14F-4D97-AF65-F5344CB8AC3E}">
        <p14:creationId xmlns:p14="http://schemas.microsoft.com/office/powerpoint/2010/main" val="32887537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3600" b="1" dirty="0">
                <a:effectLst/>
                <a:latin typeface="Times New Roman" panose="02020603050405020304" pitchFamily="18" charset="0"/>
                <a:ea typeface="Times New Roman" panose="02020603050405020304" pitchFamily="18" charset="0"/>
              </a:rPr>
              <a:t>Зрозуміло, що такий стан </a:t>
            </a:r>
            <a:r>
              <a:rPr lang="uk-UA" sz="3600" b="1" dirty="0" err="1">
                <a:effectLst/>
                <a:latin typeface="Times New Roman" panose="02020603050405020304" pitchFamily="18" charset="0"/>
                <a:ea typeface="Times New Roman" panose="02020603050405020304" pitchFamily="18" charset="0"/>
              </a:rPr>
              <a:t>мовної</a:t>
            </a:r>
            <a:r>
              <a:rPr lang="uk-UA" sz="3600" b="1" dirty="0">
                <a:effectLst/>
                <a:latin typeface="Times New Roman" panose="02020603050405020304" pitchFamily="18" charset="0"/>
                <a:ea typeface="Times New Roman" panose="02020603050405020304" pitchFamily="18" charset="0"/>
              </a:rPr>
              <a:t> культури серед емігрантів віддзеркалює вкрай невтішні соціальні перспективи вихідців з емігрантського середовища. Про будь-які соціальні ліфти тут не йдеться взагалі. Розуміючі це, уряди Австрії, Данії, Німеччини, Греції, Нідерландів, Великої Британії, Люксембургу, Франції та Іспанії наприкінці 90-х років ХХ ст. підвищили фінансування шкіл, де навчаються діти емігрантів. </a:t>
            </a:r>
          </a:p>
          <a:p>
            <a:pPr marL="0" indent="0" algn="just">
              <a:buNone/>
            </a:pPr>
            <a:r>
              <a:rPr lang="uk-UA" sz="3600" b="1" dirty="0">
                <a:effectLst/>
                <a:latin typeface="Times New Roman" panose="02020603050405020304" pitchFamily="18" charset="0"/>
                <a:ea typeface="Times New Roman" panose="02020603050405020304" pitchFamily="18" charset="0"/>
              </a:rPr>
              <a:t>Почали розроблятися нові навчальні програми, готуватися підручники, більше уваги приділяється підготовці вчителів.</a:t>
            </a:r>
            <a:endParaRPr lang="ru-RU" sz="3600" b="1" dirty="0"/>
          </a:p>
        </p:txBody>
      </p:sp>
    </p:spTree>
    <p:extLst>
      <p:ext uri="{BB962C8B-B14F-4D97-AF65-F5344CB8AC3E}">
        <p14:creationId xmlns:p14="http://schemas.microsoft.com/office/powerpoint/2010/main" val="37958562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Цікаво, що надалі французький уряд намагався переглянути ці угоди, мотивуючи це тим, що надто багато алжирців приїжджало до Франції, не маючи робочого місця. Чутливо обмежити потік все ж таки не вдалося. </a:t>
            </a:r>
          </a:p>
          <a:p>
            <a:pPr indent="0" algn="just">
              <a:buNone/>
            </a:pPr>
            <a:r>
              <a:rPr lang="uk-UA" sz="4000" b="1" dirty="0">
                <a:effectLst/>
                <a:latin typeface="Times New Roman" panose="02020603050405020304" pitchFamily="18" charset="0"/>
                <a:ea typeface="Times New Roman" panose="02020603050405020304" pitchFamily="18" charset="0"/>
              </a:rPr>
              <a:t>Сьогодні алжирці населяють переважно паризький регіон, такі великі міста, як Марсель та Ліон та з 1970-х років. активно поповнюють лави безробітних – результат деіндустріалізації.</a:t>
            </a:r>
          </a:p>
          <a:p>
            <a:pPr indent="0" algn="just">
              <a:buNone/>
            </a:pPr>
            <a:endParaRPr lang="uk-UA" sz="33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7158182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latin typeface="Times New Roman" panose="02020603050405020304" pitchFamily="18" charset="0"/>
                <a:ea typeface="Times New Roman" panose="02020603050405020304" pitchFamily="18" charset="0"/>
              </a:rPr>
              <a:t>Марокканці та тунісці почали масово іммігрувати до Франції пізніше, ніж алжирці. Марокканці здебільшого працевлаштувалися на підприємствах автомобільної та вугледобувної промисловості. Обидві ці галузі останнім часом страждають від скорочень, від чого, звичайно, страждає марокканська діаспора. Багато представників цієї діаспори оселилися на Корсиці, де займаються сільськогосподарською працею. </a:t>
            </a:r>
          </a:p>
          <a:p>
            <a:pPr indent="0" algn="just">
              <a:buNone/>
            </a:pPr>
            <a:r>
              <a:rPr lang="uk-UA" sz="3300" b="1" dirty="0">
                <a:effectLst/>
                <a:latin typeface="Times New Roman" panose="02020603050405020304" pitchFamily="18" charset="0"/>
                <a:ea typeface="Times New Roman" panose="02020603050405020304" pitchFamily="18" charset="0"/>
              </a:rPr>
              <a:t>Тунісці ж схильні селитися у великих містах. Їх можна часто зустріти на будовах, де вони працюють разом як різнороби разом з португальцями.</a:t>
            </a:r>
          </a:p>
        </p:txBody>
      </p:sp>
    </p:spTree>
    <p:extLst>
      <p:ext uri="{BB962C8B-B14F-4D97-AF65-F5344CB8AC3E}">
        <p14:creationId xmlns:p14="http://schemas.microsoft.com/office/powerpoint/2010/main" val="106288158"/>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Ще одна значима етнічна група у Франції – італійці. </a:t>
            </a:r>
            <a:r>
              <a:rPr lang="uk-UA" sz="3200" b="1" dirty="0">
                <a:effectLst/>
                <a:latin typeface="Times New Roman" panose="02020603050405020304" pitchFamily="18" charset="0"/>
                <a:ea typeface="Times New Roman" panose="02020603050405020304" pitchFamily="18" charset="0"/>
              </a:rPr>
              <a:t>Італійці у значних кількостях іммігрували до Франції після Другої світової війни та продовжували періодично прибувати аж до останнього десятиліття. Селитися вони воліли на півдні.</a:t>
            </a:r>
          </a:p>
          <a:p>
            <a:pPr indent="0" algn="just">
              <a:buNone/>
            </a:pPr>
            <a:r>
              <a:rPr lang="uk-UA" sz="3200" b="1" dirty="0">
                <a:effectLst/>
                <a:latin typeface="Times New Roman" panose="02020603050405020304" pitchFamily="18" charset="0"/>
                <a:ea typeface="Times New Roman" panose="02020603050405020304" pitchFamily="18" charset="0"/>
              </a:rPr>
              <a:t>Крім вище перерахованих, за ці ж 20 років до Франції в</a:t>
            </a:r>
            <a:r>
              <a:rPr lang="en-US" sz="3200" b="1" dirty="0">
                <a:effectLst/>
                <a:latin typeface="Times New Roman" panose="02020603050405020304" pitchFamily="18" charset="0"/>
                <a:ea typeface="Times New Roman" panose="02020603050405020304" pitchFamily="18" charset="0"/>
              </a:rPr>
              <a:t>’</a:t>
            </a:r>
            <a:r>
              <a:rPr lang="uk-UA" sz="3200" b="1" dirty="0">
                <a:effectLst/>
                <a:latin typeface="Times New Roman" panose="02020603050405020304" pitchFamily="18" charset="0"/>
                <a:ea typeface="Times New Roman" panose="02020603050405020304" pitchFamily="18" charset="0"/>
              </a:rPr>
              <a:t>їхало близько 340 000 переселенців із заморських домініонів. Серед цієї групи іммігрантів особливо багато було представників Гваделупи, </a:t>
            </a:r>
            <a:r>
              <a:rPr lang="uk-UA" sz="3200" b="1" dirty="0" err="1">
                <a:effectLst/>
                <a:latin typeface="Times New Roman" panose="02020603050405020304" pitchFamily="18" charset="0"/>
                <a:ea typeface="Times New Roman" panose="02020603050405020304" pitchFamily="18" charset="0"/>
              </a:rPr>
              <a:t>Мартініки</a:t>
            </a:r>
            <a:r>
              <a:rPr lang="uk-UA" sz="3200" b="1" dirty="0">
                <a:effectLst/>
                <a:latin typeface="Times New Roman" panose="02020603050405020304" pitchFamily="18" charset="0"/>
                <a:ea typeface="Times New Roman" panose="02020603050405020304" pitchFamily="18" charset="0"/>
              </a:rPr>
              <a:t>, Французької Гвіани та острова Реюньйон.</a:t>
            </a:r>
            <a:endParaRPr lang="en-US" sz="3200" b="1" dirty="0">
              <a:effectLst/>
              <a:latin typeface="Times New Roman" panose="02020603050405020304" pitchFamily="18" charset="0"/>
              <a:ea typeface="Times New Roman" panose="02020603050405020304" pitchFamily="18" charset="0"/>
            </a:endParaRPr>
          </a:p>
          <a:p>
            <a:pPr indent="0" algn="just">
              <a:buNone/>
            </a:pPr>
            <a:r>
              <a:rPr lang="uk-UA" sz="3200" b="1" dirty="0">
                <a:effectLst/>
                <a:latin typeface="Times New Roman" panose="02020603050405020304" pitchFamily="18" charset="0"/>
                <a:ea typeface="Times New Roman" panose="02020603050405020304" pitchFamily="18" charset="0"/>
              </a:rPr>
              <a:t>Азіати, особливо з В'єтнаму та інших держав Південної Азії, додали расового розмаїття у французький «плавильний котел».</a:t>
            </a:r>
          </a:p>
        </p:txBody>
      </p:sp>
    </p:spTree>
    <p:extLst>
      <p:ext uri="{BB962C8B-B14F-4D97-AF65-F5344CB8AC3E}">
        <p14:creationId xmlns:p14="http://schemas.microsoft.com/office/powerpoint/2010/main" val="2012057012"/>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latin typeface="Times New Roman" panose="02020603050405020304" pitchFamily="18" charset="0"/>
                <a:ea typeface="Times New Roman" panose="02020603050405020304" pitchFamily="18" charset="0"/>
              </a:rPr>
              <a:t>На початку </a:t>
            </a:r>
            <a:r>
              <a:rPr lang="en-US" sz="3300" b="1" dirty="0">
                <a:effectLst/>
                <a:latin typeface="Times New Roman" panose="02020603050405020304" pitchFamily="18" charset="0"/>
                <a:ea typeface="Times New Roman" panose="02020603050405020304" pitchFamily="18" charset="0"/>
              </a:rPr>
              <a:t>XXI </a:t>
            </a:r>
            <a:r>
              <a:rPr lang="uk-UA" sz="3300" b="1" dirty="0">
                <a:effectLst/>
                <a:latin typeface="Times New Roman" panose="02020603050405020304" pitchFamily="18" charset="0"/>
                <a:ea typeface="Times New Roman" panose="02020603050405020304" pitchFamily="18" charset="0"/>
              </a:rPr>
              <a:t>століття, незважаючи на всі обмеження та явну політику асиміляції, французи зрозуміли, що  живуть у багатонаціональній та багатокультурній країні. До цього вони виявилися не готові. </a:t>
            </a:r>
          </a:p>
          <a:p>
            <a:pPr indent="0" algn="just">
              <a:buNone/>
            </a:pPr>
            <a:r>
              <a:rPr lang="uk-UA" sz="3300" b="1" dirty="0">
                <a:effectLst/>
                <a:latin typeface="Times New Roman" panose="02020603050405020304" pitchFamily="18" charset="0"/>
                <a:ea typeface="Times New Roman" panose="02020603050405020304" pitchFamily="18" charset="0"/>
              </a:rPr>
              <a:t>А. </a:t>
            </a:r>
            <a:r>
              <a:rPr lang="uk-UA" sz="3300" b="1" dirty="0" err="1">
                <a:effectLst/>
                <a:latin typeface="Times New Roman" panose="02020603050405020304" pitchFamily="18" charset="0"/>
                <a:ea typeface="Times New Roman" panose="02020603050405020304" pitchFamily="18" charset="0"/>
              </a:rPr>
              <a:t>Харгрейвз</a:t>
            </a:r>
            <a:r>
              <a:rPr lang="uk-UA" sz="3300" b="1" dirty="0">
                <a:effectLst/>
                <a:latin typeface="Times New Roman" panose="02020603050405020304" pitchFamily="18" charset="0"/>
                <a:ea typeface="Times New Roman" panose="02020603050405020304" pitchFamily="18" charset="0"/>
              </a:rPr>
              <a:t> писав : «</a:t>
            </a:r>
            <a:r>
              <a:rPr lang="uk-UA" sz="3300" b="1" dirty="0">
                <a:solidFill>
                  <a:srgbClr val="FFFF00"/>
                </a:solidFill>
                <a:effectLst/>
                <a:latin typeface="Times New Roman" panose="02020603050405020304" pitchFamily="18" charset="0"/>
                <a:ea typeface="Times New Roman" panose="02020603050405020304" pitchFamily="18" charset="0"/>
              </a:rPr>
              <a:t>той факт (чи, швидше, видимість того), що колишні іммігранти (наприклад, європейські іммігранти початку століття) практично розчинилися у французькому суспільстві, французи вважають успішним прикладом інтеграції та бажають, щоб аналогічним чином інтегрувалися і всі наступні іммігранти</a:t>
            </a:r>
            <a:r>
              <a:rPr lang="uk-UA" sz="3300" b="1" dirty="0">
                <a:effectLst/>
                <a:latin typeface="Times New Roman" panose="02020603050405020304" pitchFamily="18" charset="0"/>
                <a:ea typeface="Times New Roman" panose="02020603050405020304" pitchFamily="18" charset="0"/>
              </a:rPr>
              <a:t>». Однак іммігранти з країн третього світу, схоже, поводяться інакше: їхня присутність згодом стала не меншою, а навіть помітнішою. Французи бояться появи всередині своєї країни консолідованих національних меншин.</a:t>
            </a:r>
          </a:p>
        </p:txBody>
      </p:sp>
    </p:spTree>
    <p:extLst>
      <p:ext uri="{BB962C8B-B14F-4D97-AF65-F5344CB8AC3E}">
        <p14:creationId xmlns:p14="http://schemas.microsoft.com/office/powerpoint/2010/main" val="3803042049"/>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800" b="1" dirty="0">
                <a:effectLst/>
                <a:latin typeface="Times New Roman" panose="02020603050405020304" pitchFamily="18" charset="0"/>
                <a:ea typeface="Times New Roman" panose="02020603050405020304" pitchFamily="18" charset="0"/>
              </a:rPr>
              <a:t>Цікаво, що за кількістю адептів іслам посідає друге місце у Франції. Ставлення до мусульман не в усьому було негативним. </a:t>
            </a:r>
          </a:p>
          <a:p>
            <a:pPr indent="0" algn="just">
              <a:buNone/>
            </a:pPr>
            <a:r>
              <a:rPr lang="uk-UA" sz="3800" b="1" dirty="0">
                <a:effectLst/>
                <a:latin typeface="Times New Roman" panose="02020603050405020304" pitchFamily="18" charset="0"/>
                <a:ea typeface="Times New Roman" panose="02020603050405020304" pitchFamily="18" charset="0"/>
              </a:rPr>
              <a:t>Багато роботодавців почали надавати мусульманам додатковий вільний час на молитву під час робочого дня, а також спеціальну відпустку для паломництва до Мекки; французькі в</a:t>
            </a:r>
            <a:r>
              <a:rPr lang="en-US" sz="3800" b="1" dirty="0">
                <a:effectLst/>
                <a:latin typeface="Times New Roman" panose="02020603050405020304" pitchFamily="18" charset="0"/>
                <a:ea typeface="Times New Roman" panose="02020603050405020304" pitchFamily="18" charset="0"/>
              </a:rPr>
              <a:t>’</a:t>
            </a:r>
            <a:r>
              <a:rPr lang="uk-UA" sz="3800" b="1" dirty="0" err="1">
                <a:effectLst/>
                <a:latin typeface="Times New Roman" panose="02020603050405020304" pitchFamily="18" charset="0"/>
                <a:ea typeface="Times New Roman" panose="02020603050405020304" pitchFamily="18" charset="0"/>
              </a:rPr>
              <a:t>язниці</a:t>
            </a:r>
            <a:r>
              <a:rPr lang="uk-UA" sz="3800" b="1" dirty="0">
                <a:effectLst/>
                <a:latin typeface="Times New Roman" panose="02020603050405020304" pitchFamily="18" charset="0"/>
                <a:ea typeface="Times New Roman" panose="02020603050405020304" pitchFamily="18" charset="0"/>
              </a:rPr>
              <a:t> надають </a:t>
            </a:r>
            <a:r>
              <a:rPr lang="uk-UA" sz="3800" b="1" dirty="0" err="1">
                <a:effectLst/>
                <a:latin typeface="Times New Roman" panose="02020603050405020304" pitchFamily="18" charset="0"/>
                <a:ea typeface="Times New Roman" panose="02020603050405020304" pitchFamily="18" charset="0"/>
              </a:rPr>
              <a:t>ув</a:t>
            </a:r>
            <a:r>
              <a:rPr lang="en-US" sz="3800" b="1" dirty="0">
                <a:effectLst/>
                <a:latin typeface="Times New Roman" panose="02020603050405020304" pitchFamily="18" charset="0"/>
                <a:ea typeface="Times New Roman" panose="02020603050405020304" pitchFamily="18" charset="0"/>
              </a:rPr>
              <a:t>’</a:t>
            </a:r>
            <a:r>
              <a:rPr lang="uk-UA" sz="3800" b="1" dirty="0" err="1">
                <a:effectLst/>
                <a:latin typeface="Times New Roman" panose="02020603050405020304" pitchFamily="18" charset="0"/>
                <a:ea typeface="Times New Roman" panose="02020603050405020304" pitchFamily="18" charset="0"/>
              </a:rPr>
              <a:t>язненим</a:t>
            </a:r>
            <a:r>
              <a:rPr lang="uk-UA" sz="3800" b="1" dirty="0">
                <a:effectLst/>
                <a:latin typeface="Times New Roman" panose="02020603050405020304" pitchFamily="18" charset="0"/>
                <a:ea typeface="Times New Roman" panose="02020603050405020304" pitchFamily="18" charset="0"/>
              </a:rPr>
              <a:t> мусульманам можливість поговорити з мусульманським духовним наставником, а також мусульманське меню.</a:t>
            </a:r>
          </a:p>
        </p:txBody>
      </p:sp>
    </p:spTree>
    <p:extLst>
      <p:ext uri="{BB962C8B-B14F-4D97-AF65-F5344CB8AC3E}">
        <p14:creationId xmlns:p14="http://schemas.microsoft.com/office/powerpoint/2010/main" val="37986815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Однак, звичайно, про широку терпимість не йдеться. Це стає ясно, якщо розглянути знамениту </a:t>
            </a:r>
            <a:r>
              <a:rPr lang="uk-UA" sz="3600" b="1" dirty="0">
                <a:solidFill>
                  <a:srgbClr val="FFFF00"/>
                </a:solidFill>
                <a:effectLst/>
                <a:latin typeface="Times New Roman" panose="02020603050405020304" pitchFamily="18" charset="0"/>
                <a:ea typeface="Times New Roman" panose="02020603050405020304" pitchFamily="18" charset="0"/>
              </a:rPr>
              <a:t>справу про </a:t>
            </a:r>
            <a:r>
              <a:rPr lang="uk-UA" sz="3600" b="1" dirty="0" err="1">
                <a:solidFill>
                  <a:srgbClr val="FFFF00"/>
                </a:solidFill>
                <a:effectLst/>
                <a:latin typeface="Times New Roman" panose="02020603050405020304" pitchFamily="18" charset="0"/>
                <a:ea typeface="Times New Roman" panose="02020603050405020304" pitchFamily="18" charset="0"/>
              </a:rPr>
              <a:t>хіджаби</a:t>
            </a:r>
            <a:r>
              <a:rPr lang="uk-UA" sz="3600" b="1" dirty="0">
                <a:solidFill>
                  <a:srgbClr val="FFFF00"/>
                </a:solidFill>
                <a:effectLst/>
                <a:latin typeface="Times New Roman" panose="02020603050405020304" pitchFamily="18" charset="0"/>
                <a:ea typeface="Times New Roman" panose="02020603050405020304" pitchFamily="18" charset="0"/>
              </a:rPr>
              <a:t> 1989 р.</a:t>
            </a:r>
            <a:r>
              <a:rPr lang="uk-UA" sz="3600" b="1" dirty="0">
                <a:effectLst/>
                <a:latin typeface="Times New Roman" panose="02020603050405020304" pitchFamily="18" charset="0"/>
                <a:ea typeface="Times New Roman" panose="02020603050405020304" pitchFamily="18" charset="0"/>
              </a:rPr>
              <a:t> Намагаючись відстояти свої традиції, мусульмани пояснювали, що </a:t>
            </a:r>
            <a:r>
              <a:rPr lang="uk-UA" sz="3600" b="1" dirty="0" err="1">
                <a:effectLst/>
                <a:latin typeface="Times New Roman" panose="02020603050405020304" pitchFamily="18" charset="0"/>
                <a:ea typeface="Times New Roman" panose="02020603050405020304" pitchFamily="18" charset="0"/>
              </a:rPr>
              <a:t>хіджаби</a:t>
            </a:r>
            <a:r>
              <a:rPr lang="uk-UA" sz="3600" b="1" dirty="0">
                <a:effectLst/>
                <a:latin typeface="Times New Roman" panose="02020603050405020304" pitchFamily="18" charset="0"/>
                <a:ea typeface="Times New Roman" panose="02020603050405020304" pitchFamily="18" charset="0"/>
              </a:rPr>
              <a:t> нічим не відрізняються від християнських хрестів. Напружене обговорення цього питання закінчилося заворушеннями в передмістях Ліона.</a:t>
            </a:r>
            <a:endParaRPr lang="en-US" sz="3600" b="1" dirty="0">
              <a:effectLst/>
              <a:latin typeface="Times New Roman" panose="02020603050405020304" pitchFamily="18" charset="0"/>
              <a:ea typeface="Times New Roman" panose="02020603050405020304" pitchFamily="18" charset="0"/>
            </a:endParaRPr>
          </a:p>
          <a:p>
            <a:pPr indent="0" algn="just">
              <a:buNone/>
            </a:pPr>
            <a:r>
              <a:rPr lang="uk-UA" sz="3600" b="1" dirty="0">
                <a:effectLst/>
                <a:latin typeface="Times New Roman" panose="02020603050405020304" pitchFamily="18" charset="0"/>
                <a:ea typeface="Times New Roman" panose="02020603050405020304" pitchFamily="18" charset="0"/>
              </a:rPr>
              <a:t> Дональд </a:t>
            </a:r>
            <a:r>
              <a:rPr lang="uk-UA" sz="3600" b="1" dirty="0" err="1">
                <a:effectLst/>
                <a:latin typeface="Times New Roman" panose="02020603050405020304" pitchFamily="18" charset="0"/>
                <a:ea typeface="Times New Roman" panose="02020603050405020304" pitchFamily="18" charset="0"/>
              </a:rPr>
              <a:t>Хоровіц</a:t>
            </a:r>
            <a:r>
              <a:rPr lang="uk-UA" sz="3600" b="1" dirty="0">
                <a:effectLst/>
                <a:latin typeface="Times New Roman" panose="02020603050405020304" pitchFamily="18" charset="0"/>
                <a:ea typeface="Times New Roman" panose="02020603050405020304" pitchFamily="18" charset="0"/>
              </a:rPr>
              <a:t> вважав тоді, що ці події дуже нагадували собою те, що відбувалося у 1960-х роках у США та 1980-х рр. - в Англії.</a:t>
            </a:r>
          </a:p>
        </p:txBody>
      </p:sp>
    </p:spTree>
    <p:extLst>
      <p:ext uri="{BB962C8B-B14F-4D97-AF65-F5344CB8AC3E}">
        <p14:creationId xmlns:p14="http://schemas.microsoft.com/office/powerpoint/2010/main" val="361487778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Поступово мусульмани у Франції почали об'єднуватись у організації. Багато хто з таких організацій сьогодні є правозахисними, займаються допомогою у вирішенні проблем, з якими стикається ісламська спільнота. </a:t>
            </a:r>
            <a:endParaRPr lang="en-US" sz="3600" b="1" dirty="0">
              <a:effectLst/>
              <a:latin typeface="Times New Roman" panose="02020603050405020304" pitchFamily="18" charset="0"/>
              <a:ea typeface="Times New Roman" panose="02020603050405020304" pitchFamily="18" charset="0"/>
            </a:endParaRPr>
          </a:p>
          <a:p>
            <a:pPr indent="0" algn="just">
              <a:buNone/>
            </a:pPr>
            <a:r>
              <a:rPr lang="uk-UA" sz="3600" b="1" dirty="0">
                <a:effectLst/>
                <a:latin typeface="Times New Roman" panose="02020603050405020304" pitchFamily="18" charset="0"/>
                <a:ea typeface="Times New Roman" panose="02020603050405020304" pitchFamily="18" charset="0"/>
              </a:rPr>
              <a:t>Друге (та третє) покоління іммігрантів - тобто діти та онуки батьків-мусульман, народжені та вирослі у Франції та виховані у світській французькій школі, виявляються часто «між» двох культур. У їхній свідомості цінності французького суспільства зливаються з цінностями їхніх батьків та з популярною культурою. </a:t>
            </a:r>
          </a:p>
        </p:txBody>
      </p:sp>
    </p:spTree>
    <p:extLst>
      <p:ext uri="{BB962C8B-B14F-4D97-AF65-F5344CB8AC3E}">
        <p14:creationId xmlns:p14="http://schemas.microsoft.com/office/powerpoint/2010/main" val="10906429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В цілому, все ж таки </a:t>
            </a:r>
            <a:r>
              <a:rPr lang="uk-UA" sz="3600" b="1" dirty="0">
                <a:solidFill>
                  <a:srgbClr val="FFFF00"/>
                </a:solidFill>
                <a:effectLst/>
                <a:latin typeface="Times New Roman" panose="02020603050405020304" pitchFamily="18" charset="0"/>
                <a:ea typeface="Times New Roman" panose="02020603050405020304" pitchFamily="18" charset="0"/>
              </a:rPr>
              <a:t>можна говорити про поступову культурну асиміляцію другого та наступних поколінь</a:t>
            </a:r>
            <a:r>
              <a:rPr lang="uk-UA" sz="3600" b="1" dirty="0">
                <a:effectLst/>
                <a:latin typeface="Times New Roman" panose="02020603050405020304" pitchFamily="18" charset="0"/>
                <a:ea typeface="Times New Roman" panose="02020603050405020304" pitchFamily="18" charset="0"/>
              </a:rPr>
              <a:t>. «</a:t>
            </a:r>
            <a:r>
              <a:rPr lang="uk-UA" sz="3600" b="1" dirty="0">
                <a:effectLst/>
                <a:highlight>
                  <a:srgbClr val="800000"/>
                </a:highlight>
                <a:latin typeface="Times New Roman" panose="02020603050405020304" pitchFamily="18" charset="0"/>
                <a:ea typeface="Times New Roman" panose="02020603050405020304" pitchFamily="18" charset="0"/>
              </a:rPr>
              <a:t>Правда</a:t>
            </a:r>
            <a:r>
              <a:rPr lang="uk-UA" sz="3600" b="1" dirty="0">
                <a:effectLst/>
                <a:latin typeface="Times New Roman" panose="02020603050405020304" pitchFamily="18" charset="0"/>
                <a:ea typeface="Times New Roman" panose="02020603050405020304" pitchFamily="18" charset="0"/>
              </a:rPr>
              <a:t>, – свідчить французький соціолог Д. </a:t>
            </a:r>
            <a:r>
              <a:rPr lang="uk-UA" sz="3600" b="1" dirty="0" err="1">
                <a:effectLst/>
                <a:latin typeface="Times New Roman" panose="02020603050405020304" pitchFamily="18" charset="0"/>
                <a:ea typeface="Times New Roman" panose="02020603050405020304" pitchFamily="18" charset="0"/>
              </a:rPr>
              <a:t>Шрапнер</a:t>
            </a:r>
            <a:r>
              <a:rPr lang="uk-UA" sz="3600" b="1" dirty="0">
                <a:effectLst/>
                <a:latin typeface="Times New Roman" panose="02020603050405020304" pitchFamily="18" charset="0"/>
                <a:ea typeface="Times New Roman" panose="02020603050405020304" pitchFamily="18" charset="0"/>
              </a:rPr>
              <a:t>, – </a:t>
            </a:r>
            <a:r>
              <a:rPr lang="uk-UA" sz="3600" b="1" dirty="0">
                <a:effectLst/>
                <a:highlight>
                  <a:srgbClr val="800000"/>
                </a:highlight>
                <a:latin typeface="Times New Roman" panose="02020603050405020304" pitchFamily="18" charset="0"/>
                <a:ea typeface="Times New Roman" panose="02020603050405020304" pitchFamily="18" charset="0"/>
              </a:rPr>
              <a:t>переважно лише про культурну асиміляцію говорити і можна. Справа з економічною і соціальною інтеграцією цієї групи етнокультурних меншин набагато гірша</a:t>
            </a:r>
            <a:r>
              <a:rPr lang="uk-UA" sz="3600" b="1" dirty="0">
                <a:effectLst/>
                <a:latin typeface="Times New Roman" panose="02020603050405020304" pitchFamily="18" charset="0"/>
                <a:ea typeface="Times New Roman" panose="02020603050405020304" pitchFamily="18" charset="0"/>
              </a:rPr>
              <a:t>».</a:t>
            </a:r>
          </a:p>
          <a:p>
            <a:pPr indent="0" algn="just">
              <a:buNone/>
            </a:pPr>
            <a:r>
              <a:rPr lang="uk-UA" sz="3600" b="1" dirty="0">
                <a:effectLst/>
                <a:latin typeface="Times New Roman" panose="02020603050405020304" pitchFamily="18" charset="0"/>
                <a:ea typeface="Times New Roman" panose="02020603050405020304" pitchFamily="18" charset="0"/>
              </a:rPr>
              <a:t> </a:t>
            </a:r>
            <a:r>
              <a:rPr lang="uk-UA" sz="3600" b="1" dirty="0" err="1">
                <a:effectLst/>
                <a:latin typeface="Times New Roman" panose="02020603050405020304" pitchFamily="18" charset="0"/>
                <a:ea typeface="Times New Roman" panose="02020603050405020304" pitchFamily="18" charset="0"/>
              </a:rPr>
              <a:t>Інокультурні</a:t>
            </a:r>
            <a:r>
              <a:rPr lang="uk-UA" sz="3600" b="1" dirty="0">
                <a:effectLst/>
                <a:latin typeface="Times New Roman" panose="02020603050405020304" pitchFamily="18" charset="0"/>
                <a:ea typeface="Times New Roman" panose="02020603050405020304" pitchFamily="18" charset="0"/>
              </a:rPr>
              <a:t> іммігранти та їхні нащадки більше за інші групи населення схильні до таких проблем як безробіття та </a:t>
            </a:r>
            <a:r>
              <a:rPr lang="uk-UA" sz="3600" b="1" dirty="0" err="1">
                <a:effectLst/>
                <a:latin typeface="Times New Roman" panose="02020603050405020304" pitchFamily="18" charset="0"/>
                <a:ea typeface="Times New Roman" panose="02020603050405020304" pitchFamily="18" charset="0"/>
              </a:rPr>
              <a:t>десоціалізація</a:t>
            </a:r>
            <a:r>
              <a:rPr lang="uk-UA" sz="3600" b="1" dirty="0">
                <a:effectLst/>
                <a:latin typeface="Times New Roman" panose="02020603050405020304" pitchFamily="18" charset="0"/>
                <a:ea typeface="Times New Roman" panose="02020603050405020304" pitchFamily="18" charset="0"/>
              </a:rPr>
              <a:t>. Іммігрантські сім'ї населяють квартали будинків, що руйнуються, в яких зустріти корінного француза досить складно.</a:t>
            </a:r>
          </a:p>
        </p:txBody>
      </p:sp>
    </p:spTree>
    <p:extLst>
      <p:ext uri="{BB962C8B-B14F-4D97-AF65-F5344CB8AC3E}">
        <p14:creationId xmlns:p14="http://schemas.microsoft.com/office/powerpoint/2010/main" val="207066094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000" b="1" dirty="0">
                <a:effectLst/>
                <a:latin typeface="Times New Roman" panose="02020603050405020304" pitchFamily="18" charset="0"/>
                <a:ea typeface="Times New Roman" panose="02020603050405020304" pitchFamily="18" charset="0"/>
              </a:rPr>
              <a:t>Вибратися з цієї ситуації є для багатьох (якщо не сказати – для більшості) практично неможливим. Механізми соціальних ліфтів, якими була свого часу система освітніх установ, практично не працюють, натрапляючи на приховане (а часом і відкрите) небажання роботодавців брати на роботу вихідців із «</a:t>
            </a:r>
            <a:r>
              <a:rPr lang="uk-UA" sz="3000" b="1" dirty="0" err="1">
                <a:effectLst/>
                <a:latin typeface="Times New Roman" panose="02020603050405020304" pitchFamily="18" charset="0"/>
                <a:ea typeface="Times New Roman" panose="02020603050405020304" pitchFamily="18" charset="0"/>
              </a:rPr>
              <a:t>бетонвілей</a:t>
            </a:r>
            <a:r>
              <a:rPr lang="uk-UA" sz="3000" b="1" dirty="0">
                <a:effectLst/>
                <a:latin typeface="Times New Roman" panose="02020603050405020304" pitchFamily="18" charset="0"/>
                <a:ea typeface="Times New Roman" panose="02020603050405020304" pitchFamily="18" charset="0"/>
              </a:rPr>
              <a:t>».</a:t>
            </a:r>
          </a:p>
          <a:p>
            <a:pPr indent="0" algn="just">
              <a:buNone/>
            </a:pPr>
            <a:r>
              <a:rPr lang="uk-UA" sz="3000" b="1" dirty="0">
                <a:effectLst/>
                <a:latin typeface="Times New Roman" panose="02020603050405020304" pitchFamily="18" charset="0"/>
                <a:ea typeface="Times New Roman" panose="02020603050405020304" pitchFamily="18" charset="0"/>
              </a:rPr>
              <a:t>В інших країнах недостатність державної підтримки системи соціальних ліфтів компенсується підтримкою своєї національної/релігійної діаспори. Найуразливіші із соціальної точки зору представники іммігрантського середовища (до яких, зокрема, належить молодь) за недоступністю соціальної підтримки безпосередньо від держави можуть звернутися до соціальних (культурних/релігійних) організацій своєї діаспори. </a:t>
            </a:r>
            <a:r>
              <a:rPr lang="uk-UA" sz="3000" b="1" dirty="0">
                <a:effectLst/>
                <a:highlight>
                  <a:srgbClr val="FF00FF"/>
                </a:highlight>
                <a:latin typeface="Times New Roman" panose="02020603050405020304" pitchFamily="18" charset="0"/>
                <a:ea typeface="Times New Roman" panose="02020603050405020304" pitchFamily="18" charset="0"/>
              </a:rPr>
              <a:t>У Франції така можливість зведена до мінімуму</a:t>
            </a:r>
            <a:r>
              <a:rPr lang="uk-UA" sz="30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707867548"/>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 </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796413"/>
            <a:ext cx="12192000" cy="6061587"/>
          </a:xfrm>
        </p:spPr>
        <p:txBody>
          <a:bodyPr>
            <a:noAutofit/>
          </a:bodyPr>
          <a:lstStyle/>
          <a:p>
            <a:pPr indent="0" algn="just">
              <a:buNone/>
            </a:pPr>
            <a:r>
              <a:rPr lang="uk-UA" sz="3000" b="1" dirty="0">
                <a:effectLst/>
                <a:highlight>
                  <a:srgbClr val="FF0000"/>
                </a:highlight>
                <a:latin typeface="Times New Roman" panose="02020603050405020304" pitchFamily="18" charset="0"/>
                <a:ea typeface="Times New Roman" panose="02020603050405020304" pitchFamily="18" charset="0"/>
              </a:rPr>
              <a:t>Швейцарія</a:t>
            </a:r>
            <a:r>
              <a:rPr lang="uk-UA" sz="3000" b="1" dirty="0">
                <a:effectLst/>
                <a:latin typeface="Times New Roman" panose="02020603050405020304" pitchFamily="18" charset="0"/>
                <a:ea typeface="Times New Roman" panose="02020603050405020304" pitchFamily="18" charset="0"/>
              </a:rPr>
              <a:t> є мультикультурною і багатомовною країною. Від самого початку існування держава Швейцарія визнавала культурну різноманітність (ст. 1 Конституції). </a:t>
            </a:r>
            <a:r>
              <a:rPr lang="uk-UA" sz="3000" b="1" dirty="0">
                <a:effectLst/>
                <a:highlight>
                  <a:srgbClr val="FF0000"/>
                </a:highlight>
                <a:latin typeface="Times New Roman" panose="02020603050405020304" pitchFamily="18" charset="0"/>
                <a:ea typeface="Times New Roman" panose="02020603050405020304" pitchFamily="18" charset="0"/>
              </a:rPr>
              <a:t>У країні чотири державні мови</a:t>
            </a:r>
            <a:r>
              <a:rPr lang="uk-UA" sz="3000" b="1" dirty="0">
                <a:effectLst/>
                <a:latin typeface="Times New Roman" panose="02020603050405020304" pitchFamily="18" charset="0"/>
                <a:ea typeface="Times New Roman" panose="02020603050405020304" pitchFamily="18" charset="0"/>
              </a:rPr>
              <a:t>: </a:t>
            </a:r>
            <a:r>
              <a:rPr lang="uk-UA" sz="3000" b="1" dirty="0">
                <a:effectLst/>
                <a:highlight>
                  <a:srgbClr val="FF00FF"/>
                </a:highlight>
                <a:latin typeface="Times New Roman" panose="02020603050405020304" pitchFamily="18" charset="0"/>
                <a:ea typeface="Times New Roman" panose="02020603050405020304" pitchFamily="18" charset="0"/>
              </a:rPr>
              <a:t>німецька, французька, італійська та ретороманська</a:t>
            </a:r>
            <a:r>
              <a:rPr lang="uk-UA" sz="3000" b="1" dirty="0">
                <a:effectLst/>
                <a:latin typeface="Times New Roman" panose="02020603050405020304" pitchFamily="18" charset="0"/>
                <a:ea typeface="Times New Roman" panose="02020603050405020304" pitchFamily="18" charset="0"/>
              </a:rPr>
              <a:t>. Згідно з параграфом 5 ст. 70 Федеральної Конституції, дві з них (ретороманська та італійська) мови національних меншин у кантонах </a:t>
            </a:r>
            <a:r>
              <a:rPr lang="uk-UA" sz="3000" b="1" dirty="0" err="1">
                <a:effectLst/>
                <a:latin typeface="Times New Roman" panose="02020603050405020304" pitchFamily="18" charset="0"/>
                <a:ea typeface="Times New Roman" panose="02020603050405020304" pitchFamily="18" charset="0"/>
              </a:rPr>
              <a:t>Граубюнден</a:t>
            </a:r>
            <a:r>
              <a:rPr lang="uk-UA" sz="3000" b="1" dirty="0">
                <a:effectLst/>
                <a:latin typeface="Times New Roman" panose="02020603050405020304" pitchFamily="18" charset="0"/>
                <a:ea typeface="Times New Roman" panose="02020603050405020304" pitchFamily="18" charset="0"/>
              </a:rPr>
              <a:t> і Тічіно мають право на спеціальні заходи підтримки. </a:t>
            </a:r>
            <a:endParaRPr lang="en-US" sz="3000" b="1" dirty="0">
              <a:effectLst/>
              <a:latin typeface="Times New Roman" panose="02020603050405020304" pitchFamily="18" charset="0"/>
              <a:ea typeface="Times New Roman" panose="02020603050405020304" pitchFamily="18" charset="0"/>
            </a:endParaRPr>
          </a:p>
          <a:p>
            <a:pPr indent="0" algn="just">
              <a:buNone/>
            </a:pPr>
            <a:r>
              <a:rPr lang="uk-UA" sz="3000" b="1" dirty="0">
                <a:effectLst/>
                <a:highlight>
                  <a:srgbClr val="FF00FF"/>
                </a:highlight>
                <a:latin typeface="Times New Roman" panose="02020603050405020304" pitchFamily="18" charset="0"/>
                <a:ea typeface="Times New Roman" panose="02020603050405020304" pitchFamily="18" charset="0"/>
              </a:rPr>
              <a:t>7 жовтня 2007 р.</a:t>
            </a:r>
            <a:r>
              <a:rPr lang="uk-UA" sz="3000" b="1" dirty="0">
                <a:effectLst/>
                <a:latin typeface="Times New Roman" panose="02020603050405020304" pitchFamily="18" charset="0"/>
                <a:ea typeface="Times New Roman" panose="02020603050405020304" pitchFamily="18" charset="0"/>
              </a:rPr>
              <a:t> було схвалено Федеральний закон про мови і порозуміння між </a:t>
            </a:r>
            <a:r>
              <a:rPr lang="uk-UA" sz="3000" b="1" dirty="0" err="1">
                <a:effectLst/>
                <a:latin typeface="Times New Roman" panose="02020603050405020304" pitchFamily="18" charset="0"/>
                <a:ea typeface="Times New Roman" panose="02020603050405020304" pitchFamily="18" charset="0"/>
              </a:rPr>
              <a:t>мовними</a:t>
            </a:r>
            <a:r>
              <a:rPr lang="uk-UA" sz="3000" b="1" dirty="0">
                <a:effectLst/>
                <a:latin typeface="Times New Roman" panose="02020603050405020304" pitchFamily="18" charset="0"/>
                <a:ea typeface="Times New Roman" panose="02020603050405020304" pitchFamily="18" charset="0"/>
              </a:rPr>
              <a:t> громадами. Така </a:t>
            </a:r>
            <a:r>
              <a:rPr lang="uk-UA" sz="3000" b="1" dirty="0" err="1">
                <a:effectLst/>
                <a:latin typeface="Times New Roman" panose="02020603050405020304" pitchFamily="18" charset="0"/>
                <a:ea typeface="Times New Roman" panose="02020603050405020304" pitchFamily="18" charset="0"/>
              </a:rPr>
              <a:t>мовна</a:t>
            </a:r>
            <a:r>
              <a:rPr lang="uk-UA" sz="3000" b="1" dirty="0">
                <a:effectLst/>
                <a:latin typeface="Times New Roman" panose="02020603050405020304" pitchFamily="18" charset="0"/>
                <a:ea typeface="Times New Roman" panose="02020603050405020304" pitchFamily="18" charset="0"/>
              </a:rPr>
              <a:t> політика сприяла консолідації нації та водночас забезпечила високі стандарти </a:t>
            </a:r>
            <a:r>
              <a:rPr lang="uk-UA" sz="3000" b="1" dirty="0">
                <a:effectLst/>
                <a:highlight>
                  <a:srgbClr val="FF0000"/>
                </a:highlight>
                <a:latin typeface="Times New Roman" panose="02020603050405020304" pitchFamily="18" charset="0"/>
                <a:ea typeface="Times New Roman" panose="02020603050405020304" pitchFamily="18" charset="0"/>
              </a:rPr>
              <a:t>політичного плюралізму</a:t>
            </a:r>
            <a:r>
              <a:rPr lang="uk-UA" sz="3000" b="1"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596182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4400" b="1" dirty="0">
                <a:effectLst/>
                <a:latin typeface="Times New Roman" panose="02020603050405020304" pitchFamily="18" charset="0"/>
                <a:ea typeface="Times New Roman" panose="02020603050405020304" pitchFamily="18" charset="0"/>
              </a:rPr>
              <a:t>Активно запрацював інститут інтеграційних курсів, де на вивчення мови відведено 600 годин. </a:t>
            </a:r>
          </a:p>
          <a:p>
            <a:pPr marL="0" indent="0" algn="just">
              <a:buNone/>
            </a:pPr>
            <a:r>
              <a:rPr lang="uk-UA" sz="4400" b="1" dirty="0">
                <a:effectLst/>
                <a:latin typeface="Times New Roman" panose="02020603050405020304" pitchFamily="18" charset="0"/>
                <a:ea typeface="Times New Roman" panose="02020603050405020304" pitchFamily="18" charset="0"/>
              </a:rPr>
              <a:t>Однак, як констатують аналітики, політичні заяви лідерів і урядовців країн ЄС щодо покращення стану навчальної підготовки з мови серед емігрантів не відповідають рівню суперечливості й недосконалості національних концепцій мультикультуралізму.</a:t>
            </a:r>
            <a:endParaRPr lang="ru-RU" sz="4400" b="1" dirty="0"/>
          </a:p>
        </p:txBody>
      </p:sp>
    </p:spTree>
    <p:extLst>
      <p:ext uri="{BB962C8B-B14F-4D97-AF65-F5344CB8AC3E}">
        <p14:creationId xmlns:p14="http://schemas.microsoft.com/office/powerpoint/2010/main" val="82664683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491613"/>
            <a:ext cx="12192000" cy="6366387"/>
          </a:xfrm>
        </p:spPr>
        <p:txBody>
          <a:bodyPr>
            <a:noAutofit/>
          </a:bodyPr>
          <a:lstStyle/>
          <a:p>
            <a:pPr indent="0" algn="just">
              <a:buNone/>
            </a:pPr>
            <a:r>
              <a:rPr lang="uk-UA" sz="3500" b="1" dirty="0">
                <a:effectLst/>
                <a:latin typeface="Times New Roman" panose="02020603050405020304" pitchFamily="18" charset="0"/>
                <a:ea typeface="Times New Roman" panose="02020603050405020304" pitchFamily="18" charset="0"/>
              </a:rPr>
              <a:t>Толерантне співіснування різних етнічних груп забезпечується у Швейцарії різноманітними інструментами, такими як: самовизначення, представництво та захист меншин. </a:t>
            </a:r>
            <a:endParaRPr lang="en-US" sz="3500" b="1" dirty="0">
              <a:effectLst/>
              <a:latin typeface="Times New Roman" panose="02020603050405020304" pitchFamily="18" charset="0"/>
              <a:ea typeface="Times New Roman" panose="02020603050405020304" pitchFamily="18" charset="0"/>
            </a:endParaRPr>
          </a:p>
          <a:p>
            <a:pPr indent="0" algn="just">
              <a:buNone/>
            </a:pPr>
            <a:r>
              <a:rPr lang="uk-UA" sz="3500" b="1" dirty="0">
                <a:effectLst/>
                <a:latin typeface="Times New Roman" panose="02020603050405020304" pitchFamily="18" charset="0"/>
                <a:ea typeface="Times New Roman" panose="02020603050405020304" pitchFamily="18" charset="0"/>
              </a:rPr>
              <a:t>Права меншин захищаються як федеральною Конституцією, так і кантональними конституціями. Одним із найважливіших засобів захисту меншин у </a:t>
            </a:r>
            <a:r>
              <a:rPr lang="uk-UA" sz="3500" b="1" dirty="0" err="1">
                <a:effectLst/>
                <a:latin typeface="Times New Roman" panose="02020603050405020304" pitchFamily="18" charset="0"/>
                <a:ea typeface="Times New Roman" panose="02020603050405020304" pitchFamily="18" charset="0"/>
              </a:rPr>
              <a:t>мовній</a:t>
            </a:r>
            <a:r>
              <a:rPr lang="uk-UA" sz="3500" b="1" dirty="0">
                <a:effectLst/>
                <a:latin typeface="Times New Roman" panose="02020603050405020304" pitchFamily="18" charset="0"/>
                <a:ea typeface="Times New Roman" panose="02020603050405020304" pitchFamily="18" charset="0"/>
              </a:rPr>
              <a:t> сфері є децентралізація. “Кантони з двома і більше мовами розв’язують проблеми меншин… передаючи освіту до відання муніципалітетів і місцевих властей”.</a:t>
            </a:r>
          </a:p>
        </p:txBody>
      </p:sp>
    </p:spTree>
    <p:extLst>
      <p:ext uri="{BB962C8B-B14F-4D97-AF65-F5344CB8AC3E}">
        <p14:creationId xmlns:p14="http://schemas.microsoft.com/office/powerpoint/2010/main" val="305029289"/>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766917"/>
            <a:ext cx="12192000" cy="6091084"/>
          </a:xfrm>
        </p:spPr>
        <p:txBody>
          <a:bodyPr>
            <a:noAutofit/>
          </a:bodyPr>
          <a:lstStyle/>
          <a:p>
            <a:pPr indent="0" algn="just">
              <a:buNone/>
            </a:pPr>
            <a:r>
              <a:rPr lang="uk-UA" sz="3400" b="1" dirty="0">
                <a:effectLst/>
                <a:latin typeface="Times New Roman" panose="02020603050405020304" pitchFamily="18" charset="0"/>
                <a:ea typeface="Times New Roman" panose="02020603050405020304" pitchFamily="18" charset="0"/>
              </a:rPr>
              <a:t>Значну роль у недопущенні напруження між меншинами відіграє цілеспрямована політика держави, спрямована на вирівнювання структурних регіональних відмінностей у соціально-економічній сфері  через фінансові трансферти з центру на користь бідніших кантонів. </a:t>
            </a:r>
            <a:endParaRPr lang="en-US" sz="3400" b="1" dirty="0">
              <a:effectLst/>
              <a:latin typeface="Times New Roman" panose="02020603050405020304" pitchFamily="18" charset="0"/>
              <a:ea typeface="Times New Roman" panose="02020603050405020304" pitchFamily="18" charset="0"/>
            </a:endParaRPr>
          </a:p>
          <a:p>
            <a:pPr indent="0" algn="just">
              <a:buNone/>
            </a:pPr>
            <a:r>
              <a:rPr lang="uk-UA" sz="3400" b="1" dirty="0">
                <a:effectLst/>
                <a:latin typeface="Times New Roman" panose="02020603050405020304" pitchFamily="18" charset="0"/>
                <a:ea typeface="Times New Roman" panose="02020603050405020304" pitchFamily="18" charset="0"/>
              </a:rPr>
              <a:t>Одним із чинників, що зняв напругу на певному історичному етапі у співіснуванні різних етнічних груп, став </a:t>
            </a:r>
            <a:r>
              <a:rPr lang="uk-UA" sz="3400" b="1" dirty="0">
                <a:effectLst/>
                <a:highlight>
                  <a:srgbClr val="FF0000"/>
                </a:highlight>
                <a:latin typeface="Times New Roman" panose="02020603050405020304" pitchFamily="18" charset="0"/>
                <a:ea typeface="Times New Roman" panose="02020603050405020304" pitchFamily="18" charset="0"/>
              </a:rPr>
              <a:t>швейцарський федералізм</a:t>
            </a:r>
            <a:r>
              <a:rPr lang="uk-UA" sz="3400" b="1" dirty="0">
                <a:effectLst/>
                <a:latin typeface="Times New Roman" panose="02020603050405020304" pitchFamily="18" charset="0"/>
                <a:ea typeface="Times New Roman" panose="02020603050405020304" pitchFamily="18" charset="0"/>
              </a:rPr>
              <a:t>. Доцільно зауважити, не зважаючи на те, що офіційна назва країни  –  Швейцарська Конфедерація, за формою державного устрою  –  це федеративна держава.</a:t>
            </a:r>
          </a:p>
        </p:txBody>
      </p:sp>
    </p:spTree>
    <p:extLst>
      <p:ext uri="{BB962C8B-B14F-4D97-AF65-F5344CB8AC3E}">
        <p14:creationId xmlns:p14="http://schemas.microsoft.com/office/powerpoint/2010/main" val="991432829"/>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432619"/>
            <a:ext cx="12192000" cy="6425382"/>
          </a:xfrm>
        </p:spPr>
        <p:txBody>
          <a:bodyPr>
            <a:noAutofit/>
          </a:bodyPr>
          <a:lstStyle/>
          <a:p>
            <a:pPr indent="0" algn="just">
              <a:buNone/>
            </a:pPr>
            <a:r>
              <a:rPr lang="uk-UA" sz="2500" b="1" dirty="0">
                <a:effectLst/>
                <a:latin typeface="Times New Roman" panose="02020603050405020304" pitchFamily="18" charset="0"/>
                <a:ea typeface="Times New Roman" panose="02020603050405020304" pitchFamily="18" charset="0"/>
              </a:rPr>
              <a:t>Основою швейцарського федералізму став розподіл владних повноважень між центральним урядом та кантонами з важливою роллю комун (територіальних спільнот) за наявності федеральних гарантій збереження регіональних відмінностей. </a:t>
            </a:r>
            <a:endParaRPr lang="en-US" sz="2500" b="1" dirty="0">
              <a:effectLst/>
              <a:latin typeface="Times New Roman" panose="02020603050405020304" pitchFamily="18" charset="0"/>
              <a:ea typeface="Times New Roman" panose="02020603050405020304" pitchFamily="18" charset="0"/>
            </a:endParaRPr>
          </a:p>
          <a:p>
            <a:pPr indent="0" algn="just">
              <a:buNone/>
            </a:pPr>
            <a:r>
              <a:rPr lang="uk-UA" sz="2500" b="1" dirty="0">
                <a:effectLst/>
                <a:latin typeface="Times New Roman" panose="02020603050405020304" pitchFamily="18" charset="0"/>
                <a:ea typeface="Times New Roman" panose="02020603050405020304" pitchFamily="18" charset="0"/>
              </a:rPr>
              <a:t>Досвід Швейцарії у етнонаціональній політиці цікавий у контексті територіального принципу реалізації прав етнічних спільнот, проте він менш дотичний до українських реалій. </a:t>
            </a:r>
            <a:endParaRPr lang="en-US" sz="2500" b="1" dirty="0">
              <a:effectLst/>
              <a:latin typeface="Times New Roman" panose="02020603050405020304" pitchFamily="18" charset="0"/>
              <a:ea typeface="Times New Roman" panose="02020603050405020304" pitchFamily="18" charset="0"/>
            </a:endParaRPr>
          </a:p>
          <a:p>
            <a:pPr indent="0" algn="just">
              <a:buNone/>
            </a:pPr>
            <a:r>
              <a:rPr lang="uk-UA" sz="2500" b="1" dirty="0">
                <a:effectLst/>
                <a:latin typeface="Times New Roman" panose="02020603050405020304" pitchFamily="18" charset="0"/>
                <a:ea typeface="Times New Roman" panose="02020603050405020304" pitchFamily="18" charset="0"/>
              </a:rPr>
              <a:t>Швейцарію було створено шляхом об’єднання незалежних кантонів, які вирішили створити спільний уряд і делегувати йому частину своїх повноважень. Однак, із погляду правового регулювання, цей досвід теж заслуговує на увагу, оскільки розкриває можливі способи найповнішого врахування прав усіх територіальних спільнот. У Швейцарії 26 кантонів, проте їх межі не збігаються з межами етнічних груп.</a:t>
            </a:r>
            <a:endParaRPr lang="en-US" sz="2500" b="1" dirty="0">
              <a:effectLst/>
              <a:latin typeface="Times New Roman" panose="02020603050405020304" pitchFamily="18" charset="0"/>
              <a:ea typeface="Times New Roman" panose="02020603050405020304" pitchFamily="18" charset="0"/>
            </a:endParaRPr>
          </a:p>
          <a:p>
            <a:pPr indent="0" algn="just">
              <a:buNone/>
            </a:pPr>
            <a:r>
              <a:rPr lang="ru-RU" sz="2500" b="1" dirty="0" err="1">
                <a:effectLst/>
                <a:highlight>
                  <a:srgbClr val="FF0000"/>
                </a:highlight>
                <a:latin typeface="Times New Roman" panose="02020603050405020304" pitchFamily="18" charset="0"/>
                <a:ea typeface="Times New Roman" panose="02020603050405020304" pitchFamily="18" charset="0"/>
              </a:rPr>
              <a:t>Отже</a:t>
            </a:r>
            <a:r>
              <a:rPr lang="ru-RU" sz="2500" b="1" dirty="0">
                <a:effectLst/>
                <a:highlight>
                  <a:srgbClr val="FF0000"/>
                </a:highlight>
                <a:latin typeface="Times New Roman" panose="02020603050405020304" pitchFamily="18" charset="0"/>
                <a:ea typeface="Times New Roman" panose="02020603050405020304" pitchFamily="18" charset="0"/>
              </a:rPr>
              <a:t>, </a:t>
            </a:r>
            <a:r>
              <a:rPr lang="ru-RU" sz="2500" b="1" dirty="0" err="1">
                <a:effectLst/>
                <a:highlight>
                  <a:srgbClr val="FF0000"/>
                </a:highlight>
                <a:latin typeface="Times New Roman" panose="02020603050405020304" pitchFamily="18" charset="0"/>
                <a:ea typeface="Times New Roman" panose="02020603050405020304" pitchFamily="18" charset="0"/>
              </a:rPr>
              <a:t>доцільно</a:t>
            </a:r>
            <a:r>
              <a:rPr lang="ru-RU" sz="2500" b="1" dirty="0">
                <a:effectLst/>
                <a:highlight>
                  <a:srgbClr val="FF0000"/>
                </a:highlight>
                <a:latin typeface="Times New Roman" panose="02020603050405020304" pitchFamily="18" charset="0"/>
                <a:ea typeface="Times New Roman" panose="02020603050405020304" pitchFamily="18" charset="0"/>
              </a:rPr>
              <a:t> </a:t>
            </a:r>
            <a:r>
              <a:rPr lang="ru-RU" sz="2500" b="1" dirty="0" err="1">
                <a:effectLst/>
                <a:highlight>
                  <a:srgbClr val="FF0000"/>
                </a:highlight>
                <a:latin typeface="Times New Roman" panose="02020603050405020304" pitchFamily="18" charset="0"/>
                <a:ea typeface="Times New Roman" panose="02020603050405020304" pitchFamily="18" charset="0"/>
              </a:rPr>
              <a:t>уникати</a:t>
            </a:r>
            <a:r>
              <a:rPr lang="ru-RU" sz="2500" b="1" dirty="0">
                <a:effectLst/>
                <a:highlight>
                  <a:srgbClr val="FF0000"/>
                </a:highlight>
                <a:latin typeface="Times New Roman" panose="02020603050405020304" pitchFamily="18" charset="0"/>
                <a:ea typeface="Times New Roman" panose="02020603050405020304" pitchFamily="18" charset="0"/>
              </a:rPr>
              <a:t> </a:t>
            </a:r>
            <a:r>
              <a:rPr lang="ru-RU" sz="2500" b="1" dirty="0" err="1">
                <a:effectLst/>
                <a:highlight>
                  <a:srgbClr val="FF0000"/>
                </a:highlight>
                <a:latin typeface="Times New Roman" panose="02020603050405020304" pitchFamily="18" charset="0"/>
                <a:ea typeface="Times New Roman" panose="02020603050405020304" pitchFamily="18" charset="0"/>
              </a:rPr>
              <a:t>територіальних</a:t>
            </a:r>
            <a:r>
              <a:rPr lang="ru-RU" sz="2500" b="1" dirty="0">
                <a:effectLst/>
                <a:highlight>
                  <a:srgbClr val="FF0000"/>
                </a:highlight>
                <a:latin typeface="Times New Roman" panose="02020603050405020304" pitchFamily="18" charset="0"/>
                <a:ea typeface="Times New Roman" panose="02020603050405020304" pitchFamily="18" charset="0"/>
              </a:rPr>
              <a:t> </a:t>
            </a:r>
            <a:r>
              <a:rPr lang="ru-RU" sz="2500" b="1" dirty="0" err="1">
                <a:effectLst/>
                <a:highlight>
                  <a:srgbClr val="FF0000"/>
                </a:highlight>
                <a:latin typeface="Times New Roman" panose="02020603050405020304" pitchFamily="18" charset="0"/>
                <a:ea typeface="Times New Roman" panose="02020603050405020304" pitchFamily="18" charset="0"/>
              </a:rPr>
              <a:t>утворень</a:t>
            </a:r>
            <a:r>
              <a:rPr lang="ru-RU" sz="2500" b="1" dirty="0">
                <a:effectLst/>
                <a:highlight>
                  <a:srgbClr val="FF0000"/>
                </a:highlight>
                <a:latin typeface="Times New Roman" panose="02020603050405020304" pitchFamily="18" charset="0"/>
                <a:ea typeface="Times New Roman" panose="02020603050405020304" pitchFamily="18" charset="0"/>
              </a:rPr>
              <a:t>, </a:t>
            </a:r>
            <a:r>
              <a:rPr lang="ru-RU" sz="2500" b="1" dirty="0" err="1">
                <a:effectLst/>
                <a:highlight>
                  <a:srgbClr val="FF0000"/>
                </a:highlight>
                <a:latin typeface="Times New Roman" panose="02020603050405020304" pitchFamily="18" charset="0"/>
                <a:ea typeface="Times New Roman" panose="02020603050405020304" pitchFamily="18" charset="0"/>
              </a:rPr>
              <a:t>що</a:t>
            </a:r>
            <a:r>
              <a:rPr lang="ru-RU" sz="2500" b="1" dirty="0">
                <a:effectLst/>
                <a:highlight>
                  <a:srgbClr val="FF0000"/>
                </a:highlight>
                <a:latin typeface="Times New Roman" panose="02020603050405020304" pitchFamily="18" charset="0"/>
                <a:ea typeface="Times New Roman" panose="02020603050405020304" pitchFamily="18" charset="0"/>
              </a:rPr>
              <a:t> </a:t>
            </a:r>
            <a:r>
              <a:rPr lang="ru-RU" sz="2500" b="1" dirty="0" err="1">
                <a:effectLst/>
                <a:highlight>
                  <a:srgbClr val="FF0000"/>
                </a:highlight>
                <a:latin typeface="Times New Roman" panose="02020603050405020304" pitchFamily="18" charset="0"/>
                <a:ea typeface="Times New Roman" panose="02020603050405020304" pitchFamily="18" charset="0"/>
              </a:rPr>
              <a:t>представляють</a:t>
            </a:r>
            <a:r>
              <a:rPr lang="ru-RU" sz="2500" b="1" dirty="0">
                <a:effectLst/>
                <a:highlight>
                  <a:srgbClr val="FF0000"/>
                </a:highlight>
                <a:latin typeface="Times New Roman" panose="02020603050405020304" pitchFamily="18" charset="0"/>
                <a:ea typeface="Times New Roman" panose="02020603050405020304" pitchFamily="18" charset="0"/>
              </a:rPr>
              <a:t> одну </a:t>
            </a:r>
            <a:r>
              <a:rPr lang="ru-RU" sz="2500" b="1" dirty="0" err="1">
                <a:effectLst/>
                <a:highlight>
                  <a:srgbClr val="FF0000"/>
                </a:highlight>
                <a:latin typeface="Times New Roman" panose="02020603050405020304" pitchFamily="18" charset="0"/>
                <a:ea typeface="Times New Roman" panose="02020603050405020304" pitchFamily="18" charset="0"/>
              </a:rPr>
              <a:t>ідентичність</a:t>
            </a:r>
            <a:r>
              <a:rPr lang="ru-RU" sz="2500" b="1" dirty="0">
                <a:effectLst/>
                <a:highlight>
                  <a:srgbClr val="FF0000"/>
                </a:highlight>
                <a:latin typeface="Times New Roman" panose="02020603050405020304" pitchFamily="18" charset="0"/>
                <a:ea typeface="Times New Roman" panose="02020603050405020304" pitchFamily="18" charset="0"/>
              </a:rPr>
              <a:t>, </a:t>
            </a:r>
            <a:r>
              <a:rPr lang="ru-RU" sz="2500" b="1" dirty="0" err="1">
                <a:effectLst/>
                <a:highlight>
                  <a:srgbClr val="FF0000"/>
                </a:highlight>
                <a:latin typeface="Times New Roman" panose="02020603050405020304" pitchFamily="18" charset="0"/>
                <a:ea typeface="Times New Roman" panose="02020603050405020304" pitchFamily="18" charset="0"/>
              </a:rPr>
              <a:t>що</a:t>
            </a:r>
            <a:r>
              <a:rPr lang="ru-RU" sz="2500" b="1" dirty="0">
                <a:effectLst/>
                <a:highlight>
                  <a:srgbClr val="FF0000"/>
                </a:highlight>
                <a:latin typeface="Times New Roman" panose="02020603050405020304" pitchFamily="18" charset="0"/>
                <a:ea typeface="Times New Roman" panose="02020603050405020304" pitchFamily="18" charset="0"/>
              </a:rPr>
              <a:t> </a:t>
            </a:r>
            <a:r>
              <a:rPr lang="ru-RU" sz="2500" b="1" dirty="0" err="1">
                <a:effectLst/>
                <a:highlight>
                  <a:srgbClr val="FF0000"/>
                </a:highlight>
                <a:latin typeface="Times New Roman" panose="02020603050405020304" pitchFamily="18" charset="0"/>
                <a:ea typeface="Times New Roman" panose="02020603050405020304" pitchFamily="18" charset="0"/>
              </a:rPr>
              <a:t>може</a:t>
            </a:r>
            <a:r>
              <a:rPr lang="ru-RU" sz="2500" b="1" dirty="0">
                <a:effectLst/>
                <a:highlight>
                  <a:srgbClr val="FF0000"/>
                </a:highlight>
                <a:latin typeface="Times New Roman" panose="02020603050405020304" pitchFamily="18" charset="0"/>
                <a:ea typeface="Times New Roman" panose="02020603050405020304" pitchFamily="18" charset="0"/>
              </a:rPr>
              <a:t> </a:t>
            </a:r>
            <a:r>
              <a:rPr lang="ru-RU" sz="2500" b="1" dirty="0" err="1">
                <a:effectLst/>
                <a:highlight>
                  <a:srgbClr val="FF0000"/>
                </a:highlight>
                <a:latin typeface="Times New Roman" panose="02020603050405020304" pitchFamily="18" charset="0"/>
                <a:ea typeface="Times New Roman" panose="02020603050405020304" pitchFamily="18" charset="0"/>
              </a:rPr>
              <a:t>призвести</a:t>
            </a:r>
            <a:r>
              <a:rPr lang="ru-RU" sz="2500" b="1" dirty="0">
                <a:effectLst/>
                <a:highlight>
                  <a:srgbClr val="FF0000"/>
                </a:highlight>
                <a:latin typeface="Times New Roman" panose="02020603050405020304" pitchFamily="18" charset="0"/>
                <a:ea typeface="Times New Roman" panose="02020603050405020304" pitchFamily="18" charset="0"/>
              </a:rPr>
              <a:t> до сепаратизму</a:t>
            </a:r>
            <a:endParaRPr lang="en-US" sz="2500" b="1" dirty="0">
              <a:effectLst/>
              <a:highlight>
                <a:srgbClr val="FF0000"/>
              </a:highlight>
              <a:latin typeface="Times New Roman" panose="02020603050405020304" pitchFamily="18" charset="0"/>
              <a:ea typeface="Times New Roman" panose="02020603050405020304" pitchFamily="18" charset="0"/>
            </a:endParaRPr>
          </a:p>
          <a:p>
            <a:pPr indent="0" algn="just">
              <a:buNone/>
            </a:pPr>
            <a:r>
              <a:rPr lang="uk-UA" sz="2500" b="1"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3908080049"/>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1081548"/>
          </a:xfrm>
        </p:spPr>
        <p:txBody>
          <a:bodyPr/>
          <a:lstStyle/>
          <a:p>
            <a:pPr algn="ctr"/>
            <a:r>
              <a:rPr lang="uk-UA" sz="28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8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1288027"/>
            <a:ext cx="12192000" cy="5569974"/>
          </a:xfrm>
        </p:spPr>
        <p:txBody>
          <a:bodyPr>
            <a:noAutofit/>
          </a:bodyPr>
          <a:lstStyle/>
          <a:p>
            <a:pPr indent="0" algn="just">
              <a:buNone/>
            </a:pPr>
            <a:r>
              <a:rPr lang="uk-UA" sz="3100" b="1" dirty="0">
                <a:effectLst/>
                <a:highlight>
                  <a:srgbClr val="FF0000"/>
                </a:highlight>
                <a:latin typeface="Times New Roman" panose="02020603050405020304" pitchFamily="18" charset="0"/>
                <a:ea typeface="Times New Roman" panose="02020603050405020304" pitchFamily="18" charset="0"/>
              </a:rPr>
              <a:t>Британський мультикультуралізм</a:t>
            </a:r>
            <a:r>
              <a:rPr lang="uk-UA" sz="3100" b="1" dirty="0">
                <a:effectLst/>
                <a:latin typeface="Times New Roman" panose="02020603050405020304" pitchFamily="18" charset="0"/>
                <a:ea typeface="Times New Roman" panose="02020603050405020304" pitchFamily="18" charset="0"/>
              </a:rPr>
              <a:t> як теорія з</a:t>
            </a:r>
            <a:r>
              <a:rPr lang="en-US" sz="3100" b="1" dirty="0">
                <a:effectLst/>
                <a:latin typeface="Times New Roman" panose="02020603050405020304" pitchFamily="18" charset="0"/>
                <a:ea typeface="Times New Roman" panose="02020603050405020304" pitchFamily="18" charset="0"/>
              </a:rPr>
              <a:t>’</a:t>
            </a:r>
            <a:r>
              <a:rPr lang="uk-UA" sz="3100" b="1" dirty="0">
                <a:effectLst/>
                <a:latin typeface="Times New Roman" panose="02020603050405020304" pitchFamily="18" charset="0"/>
                <a:ea typeface="Times New Roman" panose="02020603050405020304" pitchFamily="18" charset="0"/>
              </a:rPr>
              <a:t>явився в 1960-х рр., коли у Великій Британії формувалися афро-карибські та південноазіатські громади іммігрантів, які по суті є </a:t>
            </a:r>
            <a:r>
              <a:rPr lang="uk-UA" sz="3100" b="1" dirty="0" err="1">
                <a:effectLst/>
                <a:latin typeface="Times New Roman" panose="02020603050405020304" pitchFamily="18" charset="0"/>
                <a:ea typeface="Times New Roman" panose="02020603050405020304" pitchFamily="18" charset="0"/>
              </a:rPr>
              <a:t>етно</a:t>
            </a:r>
            <a:r>
              <a:rPr lang="en-US" sz="3100" b="1" dirty="0">
                <a:effectLst/>
                <a:latin typeface="Times New Roman" panose="02020603050405020304" pitchFamily="18" charset="0"/>
                <a:ea typeface="Times New Roman" panose="02020603050405020304" pitchFamily="18" charset="0"/>
              </a:rPr>
              <a:t>-</a:t>
            </a:r>
            <a:r>
              <a:rPr lang="uk-UA" sz="3100" b="1" dirty="0">
                <a:effectLst/>
                <a:latin typeface="Times New Roman" panose="02020603050405020304" pitchFamily="18" charset="0"/>
                <a:ea typeface="Times New Roman" panose="02020603050405020304" pitchFamily="18" charset="0"/>
              </a:rPr>
              <a:t>релігійними мусульманськими спільнотами. </a:t>
            </a:r>
            <a:endParaRPr lang="en-US" sz="3100" b="1" dirty="0">
              <a:effectLst/>
              <a:latin typeface="Times New Roman" panose="02020603050405020304" pitchFamily="18" charset="0"/>
              <a:ea typeface="Times New Roman" panose="02020603050405020304" pitchFamily="18" charset="0"/>
            </a:endParaRPr>
          </a:p>
          <a:p>
            <a:pPr indent="0" algn="just">
              <a:buNone/>
            </a:pPr>
            <a:r>
              <a:rPr lang="uk-UA" sz="3100" b="1" dirty="0">
                <a:effectLst/>
                <a:latin typeface="Times New Roman" panose="02020603050405020304" pitchFamily="18" charset="0"/>
                <a:ea typeface="Times New Roman" panose="02020603050405020304" pitchFamily="18" charset="0"/>
              </a:rPr>
              <a:t>З кінця 1970-х років Урядом країни передбачалося, що в результаті асиміляції </a:t>
            </a:r>
            <a:r>
              <a:rPr lang="uk-UA" sz="3100" b="1" dirty="0">
                <a:effectLst/>
                <a:highlight>
                  <a:srgbClr val="FF0000"/>
                </a:highlight>
                <a:latin typeface="Times New Roman" panose="02020603050405020304" pitchFamily="18" charset="0"/>
                <a:ea typeface="Times New Roman" panose="02020603050405020304" pitchFamily="18" charset="0"/>
              </a:rPr>
              <a:t>іммігрант повинен повністю прийняти мову, культуру, звичаї та інститути суспільства</a:t>
            </a:r>
            <a:r>
              <a:rPr lang="uk-UA" sz="3100" b="1" dirty="0">
                <a:effectLst/>
                <a:latin typeface="Times New Roman" panose="02020603050405020304" pitchFamily="18" charset="0"/>
                <a:ea typeface="Times New Roman" panose="02020603050405020304" pitchFamily="18" charset="0"/>
              </a:rPr>
              <a:t>, що приймає. Вважалося, що саме </a:t>
            </a:r>
            <a:r>
              <a:rPr lang="uk-UA" sz="3100" b="1" u="sng" dirty="0">
                <a:effectLst/>
                <a:latin typeface="Times New Roman" panose="02020603050405020304" pitchFamily="18" charset="0"/>
                <a:ea typeface="Times New Roman" panose="02020603050405020304" pitchFamily="18" charset="0"/>
              </a:rPr>
              <a:t>такий результат взаємодії приймаючого суспільства та іммігранта є закономірним</a:t>
            </a:r>
            <a:r>
              <a:rPr lang="uk-UA" sz="3100" b="1" dirty="0">
                <a:effectLst/>
                <a:latin typeface="Times New Roman" panose="02020603050405020304" pitchFamily="18" charset="0"/>
                <a:ea typeface="Times New Roman" panose="02020603050405020304" pitchFamily="18" charset="0"/>
              </a:rPr>
              <a:t>. Однак конкретних кроків до реалізації цієї стратегії не робилося.</a:t>
            </a:r>
          </a:p>
        </p:txBody>
      </p:sp>
    </p:spTree>
    <p:extLst>
      <p:ext uri="{BB962C8B-B14F-4D97-AF65-F5344CB8AC3E}">
        <p14:creationId xmlns:p14="http://schemas.microsoft.com/office/powerpoint/2010/main" val="150382988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8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8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875071"/>
            <a:ext cx="12192000" cy="5982929"/>
          </a:xfrm>
        </p:spPr>
        <p:txBody>
          <a:bodyPr>
            <a:noAutofit/>
          </a:bodyPr>
          <a:lstStyle/>
          <a:p>
            <a:pPr indent="0" algn="just">
              <a:buNone/>
            </a:pPr>
            <a:r>
              <a:rPr lang="uk-UA" sz="3400" b="1" dirty="0">
                <a:effectLst/>
                <a:latin typeface="Times New Roman" panose="02020603050405020304" pitchFamily="18" charset="0"/>
                <a:ea typeface="Times New Roman" panose="02020603050405020304" pitchFamily="18" charset="0"/>
              </a:rPr>
              <a:t>Рівень розвитку мусульманської спільноти у 1970–80-х роках не дозволяв говорити про асиміляцію прихильників ісламу. У результаті досягнення поступової гармонізації відносин у суспільстві було визнано існуючі етнокультурні відмінності. </a:t>
            </a:r>
            <a:endParaRPr lang="en-US" sz="3400" b="1" dirty="0">
              <a:effectLst/>
              <a:latin typeface="Times New Roman" panose="02020603050405020304" pitchFamily="18" charset="0"/>
              <a:ea typeface="Times New Roman" panose="02020603050405020304" pitchFamily="18" charset="0"/>
            </a:endParaRPr>
          </a:p>
          <a:p>
            <a:pPr indent="0" algn="just">
              <a:buNone/>
            </a:pPr>
            <a:r>
              <a:rPr lang="uk-UA" sz="3400" b="1" dirty="0">
                <a:effectLst/>
                <a:highlight>
                  <a:srgbClr val="FF0000"/>
                </a:highlight>
                <a:latin typeface="Times New Roman" panose="02020603050405020304" pitchFamily="18" charset="0"/>
                <a:ea typeface="Times New Roman" panose="02020603050405020304" pitchFamily="18" charset="0"/>
              </a:rPr>
              <a:t>На цьому й ґрунтувалася британська концепція мультикультуралізму</a:t>
            </a:r>
            <a:r>
              <a:rPr lang="uk-UA" sz="3400" b="1" dirty="0">
                <a:effectLst/>
                <a:latin typeface="Times New Roman" panose="02020603050405020304" pitchFamily="18" charset="0"/>
                <a:ea typeface="Times New Roman" panose="02020603050405020304" pitchFamily="18" charset="0"/>
              </a:rPr>
              <a:t>, яка активно реалізовувалась із середини 1990-х рр. і оформилася як державний курс лише за лейбористських урядів у 1997–2010 роках.</a:t>
            </a:r>
          </a:p>
        </p:txBody>
      </p:sp>
    </p:spTree>
    <p:extLst>
      <p:ext uri="{BB962C8B-B14F-4D97-AF65-F5344CB8AC3E}">
        <p14:creationId xmlns:p14="http://schemas.microsoft.com/office/powerpoint/2010/main" val="1791416977"/>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491613"/>
            <a:ext cx="12192000" cy="6366387"/>
          </a:xfrm>
        </p:spPr>
        <p:txBody>
          <a:bodyPr>
            <a:noAutofit/>
          </a:bodyPr>
          <a:lstStyle/>
          <a:p>
            <a:pPr indent="0" algn="just">
              <a:buNone/>
            </a:pPr>
            <a:r>
              <a:rPr lang="uk-UA" sz="3700" b="1" dirty="0">
                <a:effectLst/>
                <a:highlight>
                  <a:srgbClr val="FF0000"/>
                </a:highlight>
                <a:latin typeface="Times New Roman" panose="02020603050405020304" pitchFamily="18" charset="0"/>
                <a:ea typeface="Times New Roman" panose="02020603050405020304" pitchFamily="18" charset="0"/>
              </a:rPr>
              <a:t>Угорщина</a:t>
            </a:r>
            <a:r>
              <a:rPr lang="uk-UA" sz="3700" b="1" dirty="0">
                <a:effectLst/>
                <a:latin typeface="Times New Roman" panose="02020603050405020304" pitchFamily="18" charset="0"/>
                <a:ea typeface="Times New Roman" panose="02020603050405020304" pitchFamily="18" charset="0"/>
              </a:rPr>
              <a:t>. Серед європейських країн, досвід вирішення етнічних проблем, яких доцільно оцінити як позитивний і можливий для застосування в Україні, потрібно виділити і виокремити Угорщину.  </a:t>
            </a:r>
            <a:endParaRPr lang="en-US" sz="3700" b="1" dirty="0">
              <a:effectLst/>
              <a:latin typeface="Times New Roman" panose="02020603050405020304" pitchFamily="18" charset="0"/>
              <a:ea typeface="Times New Roman" panose="02020603050405020304" pitchFamily="18" charset="0"/>
            </a:endParaRPr>
          </a:p>
          <a:p>
            <a:pPr indent="0" algn="just">
              <a:buNone/>
            </a:pPr>
            <a:r>
              <a:rPr lang="uk-UA" sz="3700" b="1" dirty="0">
                <a:effectLst/>
                <a:latin typeface="Times New Roman" panose="02020603050405020304" pitchFamily="18" charset="0"/>
                <a:ea typeface="Times New Roman" panose="02020603050405020304" pitchFamily="18" charset="0"/>
              </a:rPr>
              <a:t>Хоча Конституція Угорщини </a:t>
            </a:r>
            <a:r>
              <a:rPr lang="uk-UA" sz="3700" b="1" dirty="0">
                <a:effectLst/>
                <a:highlight>
                  <a:srgbClr val="FF0000"/>
                </a:highlight>
                <a:latin typeface="Times New Roman" panose="02020603050405020304" pitchFamily="18" charset="0"/>
                <a:ea typeface="Times New Roman" panose="02020603050405020304" pitchFamily="18" charset="0"/>
              </a:rPr>
              <a:t>1949 р.</a:t>
            </a:r>
            <a:r>
              <a:rPr lang="uk-UA" sz="3700" b="1" dirty="0">
                <a:effectLst/>
                <a:latin typeface="Times New Roman" panose="02020603050405020304" pitchFamily="18" charset="0"/>
                <a:ea typeface="Times New Roman" panose="02020603050405020304" pitchFamily="18" charset="0"/>
              </a:rPr>
              <a:t> заборонила дискримінацію меншин, проголошуючи право національних меншин на освіту своєю рідною мовою та збереження їхньої національної культури,</a:t>
            </a:r>
            <a:r>
              <a:rPr lang="en-US" sz="3700" b="1" dirty="0">
                <a:effectLst/>
                <a:latin typeface="Times New Roman" panose="02020603050405020304" pitchFamily="18" charset="0"/>
                <a:ea typeface="Times New Roman" panose="02020603050405020304" pitchFamily="18" charset="0"/>
              </a:rPr>
              <a:t> </a:t>
            </a:r>
            <a:r>
              <a:rPr lang="uk-UA" sz="3700" b="1" dirty="0">
                <a:effectLst/>
                <a:highlight>
                  <a:srgbClr val="0000FF"/>
                </a:highlight>
                <a:latin typeface="Times New Roman" panose="02020603050405020304" pitchFamily="18" charset="0"/>
                <a:ea typeface="Times New Roman" panose="02020603050405020304" pitchFamily="18" charset="0"/>
              </a:rPr>
              <a:t>проте до </a:t>
            </a:r>
            <a:r>
              <a:rPr lang="uk-UA" sz="3700" b="1" dirty="0">
                <a:effectLst/>
                <a:highlight>
                  <a:srgbClr val="FF0000"/>
                </a:highlight>
                <a:latin typeface="Times New Roman" panose="02020603050405020304" pitchFamily="18" charset="0"/>
                <a:ea typeface="Times New Roman" panose="02020603050405020304" pitchFamily="18" charset="0"/>
              </a:rPr>
              <a:t>1989 р.</a:t>
            </a:r>
            <a:r>
              <a:rPr lang="uk-UA" sz="3700" b="1" dirty="0">
                <a:effectLst/>
                <a:highlight>
                  <a:srgbClr val="0000FF"/>
                </a:highlight>
                <a:latin typeface="Times New Roman" panose="02020603050405020304" pitchFamily="18" charset="0"/>
                <a:ea typeface="Times New Roman" panose="02020603050405020304" pitchFamily="18" charset="0"/>
              </a:rPr>
              <a:t> не було жодної серйозної спроби дійсно підтримати національну ідентичність меншин</a:t>
            </a:r>
            <a:r>
              <a:rPr lang="uk-UA" sz="37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3782478009"/>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353961"/>
            <a:ext cx="12192000" cy="6504039"/>
          </a:xfrm>
        </p:spPr>
        <p:txBody>
          <a:bodyPr>
            <a:noAutofit/>
          </a:bodyPr>
          <a:lstStyle/>
          <a:p>
            <a:pPr indent="0" algn="just">
              <a:buNone/>
            </a:pPr>
            <a:r>
              <a:rPr lang="uk-UA" sz="3100" b="1" dirty="0">
                <a:effectLst/>
                <a:latin typeface="Times New Roman" panose="02020603050405020304" pitchFamily="18" charset="0"/>
                <a:ea typeface="Times New Roman" panose="02020603050405020304" pitchFamily="18" charset="0"/>
              </a:rPr>
              <a:t>Етнічні групи Угорщини досягли високого рівня асиміляції. Більшість із них проживає </a:t>
            </a:r>
            <a:r>
              <a:rPr lang="uk-UA" sz="3100" b="1" dirty="0" err="1">
                <a:effectLst/>
                <a:latin typeface="Times New Roman" panose="02020603050405020304" pitchFamily="18" charset="0"/>
                <a:ea typeface="Times New Roman" panose="02020603050405020304" pitchFamily="18" charset="0"/>
              </a:rPr>
              <a:t>дисперсно</a:t>
            </a:r>
            <a:r>
              <a:rPr lang="uk-UA" sz="3100" b="1" dirty="0">
                <a:effectLst/>
                <a:latin typeface="Times New Roman" panose="02020603050405020304" pitchFamily="18" charset="0"/>
                <a:ea typeface="Times New Roman" panose="02020603050405020304" pitchFamily="18" charset="0"/>
              </a:rPr>
              <a:t>, а значну частину також можна охарактеризувати як такі, що мають подвійну етнічну ідентичність, що часто супроводжується втратою мови. </a:t>
            </a:r>
          </a:p>
          <a:p>
            <a:pPr indent="0" algn="just">
              <a:buNone/>
            </a:pPr>
            <a:r>
              <a:rPr lang="uk-UA" sz="3100" b="1" dirty="0">
                <a:effectLst/>
                <a:latin typeface="Times New Roman" panose="02020603050405020304" pitchFamily="18" charset="0"/>
                <a:ea typeface="Times New Roman" panose="02020603050405020304" pitchFamily="18" charset="0"/>
              </a:rPr>
              <a:t>У </a:t>
            </a:r>
            <a:r>
              <a:rPr lang="uk-UA" sz="3100" b="1" dirty="0">
                <a:effectLst/>
                <a:highlight>
                  <a:srgbClr val="FF0000"/>
                </a:highlight>
                <a:latin typeface="Times New Roman" panose="02020603050405020304" pitchFamily="18" charset="0"/>
                <a:ea typeface="Times New Roman" panose="02020603050405020304" pitchFamily="18" charset="0"/>
              </a:rPr>
              <a:t>1989 р.</a:t>
            </a:r>
            <a:r>
              <a:rPr lang="uk-UA" sz="3100" b="1" dirty="0">
                <a:effectLst/>
                <a:latin typeface="Times New Roman" panose="02020603050405020304" pitchFamily="18" charset="0"/>
                <a:ea typeface="Times New Roman" panose="02020603050405020304" pitchFamily="18" charset="0"/>
              </a:rPr>
              <a:t>, внаслідок зміни міжнародної ситуації та трансформаційних перетворень всередині самої країни, останній комуністичний уряд Угорщини ухвалив Конституцію, що забороняла дискримінацію та забезпечувала освітні, культурні та </a:t>
            </a:r>
            <a:r>
              <a:rPr lang="uk-UA" sz="3100" b="1" dirty="0" err="1">
                <a:effectLst/>
                <a:latin typeface="Times New Roman" panose="02020603050405020304" pitchFamily="18" charset="0"/>
                <a:ea typeface="Times New Roman" panose="02020603050405020304" pitchFamily="18" charset="0"/>
              </a:rPr>
              <a:t>мовні</a:t>
            </a:r>
            <a:r>
              <a:rPr lang="uk-UA" sz="3100" b="1" dirty="0">
                <a:effectLst/>
                <a:latin typeface="Times New Roman" panose="02020603050405020304" pitchFamily="18" charset="0"/>
                <a:ea typeface="Times New Roman" panose="02020603050405020304" pitchFamily="18" charset="0"/>
              </a:rPr>
              <a:t> права меншин, а також їх політичну участь у громадському житті. </a:t>
            </a:r>
          </a:p>
          <a:p>
            <a:pPr indent="0" algn="just">
              <a:buNone/>
            </a:pPr>
            <a:r>
              <a:rPr lang="uk-UA" sz="3100" b="1" u="sng" dirty="0">
                <a:effectLst/>
                <a:highlight>
                  <a:srgbClr val="FF0000"/>
                </a:highlight>
                <a:latin typeface="Times New Roman" panose="02020603050405020304" pitchFamily="18" charset="0"/>
                <a:ea typeface="Times New Roman" panose="02020603050405020304" pitchFamily="18" charset="0"/>
              </a:rPr>
              <a:t>Улітку 1990 р.</a:t>
            </a:r>
            <a:r>
              <a:rPr lang="uk-UA" sz="3100" b="1" u="sng" dirty="0">
                <a:effectLst/>
                <a:highlight>
                  <a:srgbClr val="0000FF"/>
                </a:highlight>
                <a:latin typeface="Times New Roman" panose="02020603050405020304" pitchFamily="18" charset="0"/>
                <a:ea typeface="Times New Roman" panose="02020603050405020304" pitchFamily="18" charset="0"/>
              </a:rPr>
              <a:t>, перший демократично обраний парламент знову змінив Конституцію</a:t>
            </a:r>
            <a:r>
              <a:rPr lang="uk-UA" sz="3100" b="1" dirty="0">
                <a:effectLst/>
                <a:latin typeface="Times New Roman" panose="02020603050405020304" pitchFamily="18" charset="0"/>
                <a:ea typeface="Times New Roman" panose="02020603050405020304" pitchFamily="18" charset="0"/>
              </a:rPr>
              <a:t>, визнаючи такі напрямки правового регулювання стосовно меншин: </a:t>
            </a:r>
          </a:p>
          <a:p>
            <a:pPr indent="0" algn="just">
              <a:buNone/>
            </a:pPr>
            <a:endParaRPr lang="uk-UA" sz="30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22545728"/>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353961"/>
            <a:ext cx="12192000" cy="6504039"/>
          </a:xfrm>
        </p:spPr>
        <p:txBody>
          <a:bodyPr>
            <a:noAutofit/>
          </a:bodyPr>
          <a:lstStyle/>
          <a:p>
            <a:pPr marL="800100" indent="-457200" algn="just">
              <a:buFontTx/>
              <a:buChar char="-"/>
            </a:pPr>
            <a:r>
              <a:rPr lang="uk-UA" sz="4400" b="1" dirty="0">
                <a:solidFill>
                  <a:srgbClr val="FFFF00"/>
                </a:solidFill>
                <a:effectLst/>
                <a:latin typeface="Times New Roman" panose="02020603050405020304" pitchFamily="18" charset="0"/>
                <a:ea typeface="Times New Roman" panose="02020603050405020304" pitchFamily="18" charset="0"/>
              </a:rPr>
              <a:t>національні та місцеві органи врядування меншин визнавалися як майбутні організаційні рамки для меншин</a:t>
            </a:r>
            <a:r>
              <a:rPr lang="uk-UA" sz="4400" b="1" dirty="0">
                <a:effectLst/>
                <a:latin typeface="Times New Roman" panose="02020603050405020304" pitchFamily="18" charset="0"/>
                <a:ea typeface="Times New Roman" panose="02020603050405020304" pitchFamily="18" charset="0"/>
              </a:rPr>
              <a:t>; </a:t>
            </a:r>
          </a:p>
          <a:p>
            <a:pPr marL="800100" indent="-457200" algn="just">
              <a:buFontTx/>
              <a:buChar char="-"/>
            </a:pPr>
            <a:r>
              <a:rPr lang="uk-UA" sz="4400" b="1" dirty="0">
                <a:effectLst/>
                <a:highlight>
                  <a:srgbClr val="800000"/>
                </a:highlight>
                <a:latin typeface="Times New Roman" panose="02020603050405020304" pitchFamily="18" charset="0"/>
                <a:ea typeface="Times New Roman" panose="02020603050405020304" pitchFamily="18" charset="0"/>
              </a:rPr>
              <a:t>надання права національним та етнічним меншинам в Угорщині на політичне представництво</a:t>
            </a:r>
            <a:r>
              <a:rPr lang="uk-UA" sz="4400" b="1" dirty="0">
                <a:effectLst/>
                <a:latin typeface="Times New Roman" panose="02020603050405020304" pitchFamily="18" charset="0"/>
                <a:ea typeface="Times New Roman" panose="02020603050405020304" pitchFamily="18" charset="0"/>
              </a:rPr>
              <a:t>; </a:t>
            </a:r>
          </a:p>
          <a:p>
            <a:pPr marL="800100" indent="-457200" algn="just">
              <a:buFontTx/>
              <a:buChar char="-"/>
            </a:pPr>
            <a:r>
              <a:rPr lang="uk-UA" sz="4400" b="1" dirty="0">
                <a:effectLst/>
                <a:highlight>
                  <a:srgbClr val="0000FF"/>
                </a:highlight>
                <a:latin typeface="Times New Roman" panose="02020603050405020304" pitchFamily="18" charset="0"/>
                <a:ea typeface="Times New Roman" panose="02020603050405020304" pitchFamily="18" charset="0"/>
              </a:rPr>
              <a:t>забезпечення меншинам можливості створення культурної автономії</a:t>
            </a:r>
            <a:r>
              <a:rPr lang="uk-UA" sz="4400" b="1" dirty="0">
                <a:effectLst/>
                <a:latin typeface="Times New Roman" panose="02020603050405020304" pitchFamily="18" charset="0"/>
                <a:ea typeface="Times New Roman" panose="02020603050405020304" pitchFamily="18" charset="0"/>
              </a:rPr>
              <a:t>. </a:t>
            </a:r>
          </a:p>
        </p:txBody>
      </p:sp>
    </p:spTree>
    <p:extLst>
      <p:ext uri="{BB962C8B-B14F-4D97-AF65-F5344CB8AC3E}">
        <p14:creationId xmlns:p14="http://schemas.microsoft.com/office/powerpoint/2010/main" val="1289980688"/>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353961"/>
            <a:ext cx="12192000" cy="6504039"/>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Сучасне законодавство Угорщини щодо захисту прав національних меншин вважається одним із найбільш вдалих. У Конституції країни за національними меншинами, що проживають на її території, визнається державотворча роль, вони є частиною політичної нації (ст. </a:t>
            </a:r>
            <a:r>
              <a:rPr lang="en-US" sz="3600" b="1" dirty="0">
                <a:effectLst/>
                <a:latin typeface="Times New Roman" panose="02020603050405020304" pitchFamily="18" charset="0"/>
                <a:ea typeface="Times New Roman" panose="02020603050405020304" pitchFamily="18" charset="0"/>
              </a:rPr>
              <a:t>XXVII, §1). </a:t>
            </a:r>
            <a:endParaRPr lang="uk-UA" sz="3600" b="1" dirty="0">
              <a:effectLst/>
              <a:latin typeface="Times New Roman" panose="02020603050405020304" pitchFamily="18" charset="0"/>
              <a:ea typeface="Times New Roman" panose="02020603050405020304" pitchFamily="18" charset="0"/>
            </a:endParaRPr>
          </a:p>
          <a:p>
            <a:pPr indent="0" algn="just">
              <a:buNone/>
            </a:pPr>
            <a:r>
              <a:rPr lang="uk-UA" sz="3600" b="1" dirty="0">
                <a:effectLst/>
                <a:latin typeface="Times New Roman" panose="02020603050405020304" pitchFamily="18" charset="0"/>
                <a:ea typeface="Times New Roman" panose="02020603050405020304" pitchFamily="18" charset="0"/>
              </a:rPr>
              <a:t>Також держава зобов’язалася </a:t>
            </a:r>
            <a:r>
              <a:rPr lang="uk-UA" sz="3600" b="1" dirty="0">
                <a:effectLst/>
                <a:highlight>
                  <a:srgbClr val="FF0000"/>
                </a:highlight>
                <a:latin typeface="Times New Roman" panose="02020603050405020304" pitchFamily="18" charset="0"/>
                <a:ea typeface="Times New Roman" panose="02020603050405020304" pitchFamily="18" charset="0"/>
              </a:rPr>
              <a:t>сприяти розвитку культури та освіти мовами меншин</a:t>
            </a:r>
            <a:r>
              <a:rPr lang="uk-UA" sz="3600" b="1" dirty="0">
                <a:effectLst/>
                <a:latin typeface="Times New Roman" panose="02020603050405020304" pitchFamily="18" charset="0"/>
                <a:ea typeface="Times New Roman" panose="02020603050405020304" pitchFamily="18" charset="0"/>
              </a:rPr>
              <a:t> (ст. </a:t>
            </a:r>
            <a:r>
              <a:rPr lang="en-US" sz="3600" b="1" dirty="0">
                <a:effectLst/>
                <a:latin typeface="Times New Roman" panose="02020603050405020304" pitchFamily="18" charset="0"/>
                <a:ea typeface="Times New Roman" panose="02020603050405020304" pitchFamily="18" charset="0"/>
              </a:rPr>
              <a:t>XXVII, §2). </a:t>
            </a:r>
            <a:r>
              <a:rPr lang="uk-UA" sz="3600" b="1" dirty="0">
                <a:effectLst/>
                <a:latin typeface="Times New Roman" panose="02020603050405020304" pitchFamily="18" charset="0"/>
                <a:ea typeface="Times New Roman" panose="02020603050405020304" pitchFamily="18" charset="0"/>
              </a:rPr>
              <a:t>Згідно з Основним законом  –  національні меншини мають право утворювати місцеві та національні органи самоуправління (ст. </a:t>
            </a:r>
            <a:r>
              <a:rPr lang="en-US" sz="3600" b="1" dirty="0">
                <a:effectLst/>
                <a:latin typeface="Times New Roman" panose="02020603050405020304" pitchFamily="18" charset="0"/>
                <a:ea typeface="Times New Roman" panose="02020603050405020304" pitchFamily="18" charset="0"/>
              </a:rPr>
              <a:t>XXVII, §3)</a:t>
            </a:r>
            <a:r>
              <a:rPr lang="uk-UA" sz="3600" b="1" dirty="0">
                <a:effectLst/>
                <a:latin typeface="Times New Roman" panose="02020603050405020304" pitchFamily="18" charset="0"/>
                <a:ea typeface="Times New Roman" panose="02020603050405020304" pitchFamily="18" charset="0"/>
              </a:rPr>
              <a:t>.</a:t>
            </a:r>
          </a:p>
        </p:txBody>
      </p:sp>
    </p:spTree>
    <p:extLst>
      <p:ext uri="{BB962C8B-B14F-4D97-AF65-F5344CB8AC3E}">
        <p14:creationId xmlns:p14="http://schemas.microsoft.com/office/powerpoint/2010/main" val="2215732735"/>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353961"/>
            <a:ext cx="12192000" cy="6504039"/>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Наступний крок  –  прийняття парламентом Угорщини у </a:t>
            </a:r>
            <a:r>
              <a:rPr lang="uk-UA" sz="4000" b="1" dirty="0">
                <a:effectLst/>
                <a:highlight>
                  <a:srgbClr val="FF0000"/>
                </a:highlight>
                <a:latin typeface="Times New Roman" panose="02020603050405020304" pitchFamily="18" charset="0"/>
                <a:ea typeface="Times New Roman" panose="02020603050405020304" pitchFamily="18" charset="0"/>
              </a:rPr>
              <a:t>1993 р</a:t>
            </a:r>
            <a:r>
              <a:rPr lang="uk-UA" sz="4000" b="1" dirty="0">
                <a:effectLst/>
                <a:latin typeface="Times New Roman" panose="02020603050405020304" pitchFamily="18" charset="0"/>
                <a:ea typeface="Times New Roman" panose="02020603050405020304" pitchFamily="18" charset="0"/>
              </a:rPr>
              <a:t>. Закону Угорської Республіки “Про права національних та етнічних меншин” від 07.07.1993 р., що базується на принципі вільного вибору ідентичності.</a:t>
            </a:r>
          </a:p>
          <a:p>
            <a:pPr indent="0" algn="just">
              <a:buNone/>
            </a:pPr>
            <a:r>
              <a:rPr lang="uk-UA" sz="4000" b="1" dirty="0">
                <a:effectLst/>
                <a:latin typeface="Times New Roman" panose="02020603050405020304" pitchFamily="18" charset="0"/>
                <a:ea typeface="Times New Roman" panose="02020603050405020304" pitchFamily="18" charset="0"/>
              </a:rPr>
              <a:t> Законодавчо визначається право національних та етнічних меншин на їхню ідентичність, як частину універсальних прав людини, а  їхні індивідуальні та колективні права вважаються основними правами на свободу. </a:t>
            </a:r>
          </a:p>
        </p:txBody>
      </p:sp>
    </p:spTree>
    <p:extLst>
      <p:ext uri="{BB962C8B-B14F-4D97-AF65-F5344CB8AC3E}">
        <p14:creationId xmlns:p14="http://schemas.microsoft.com/office/powerpoint/2010/main" val="20089546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4400" b="1" dirty="0">
                <a:effectLst/>
                <a:latin typeface="Times New Roman" panose="02020603050405020304" pitchFamily="18" charset="0"/>
                <a:ea typeface="Times New Roman" panose="02020603050405020304" pitchFamily="18" charset="0"/>
              </a:rPr>
              <a:t>Загалом, розглядаючи практику мультикультуралізму крізь призму ідентичності, необхідно згадати й про три „ідентифікаційні хвилі”, описані Р. де </a:t>
            </a:r>
            <a:r>
              <a:rPr lang="uk-UA" sz="4400" b="1" dirty="0" err="1">
                <a:effectLst/>
                <a:latin typeface="Times New Roman" panose="02020603050405020304" pitchFamily="18" charset="0"/>
                <a:ea typeface="Times New Roman" panose="02020603050405020304" pitchFamily="18" charset="0"/>
              </a:rPr>
              <a:t>Кодіаком</a:t>
            </a:r>
            <a:r>
              <a:rPr lang="uk-UA" sz="4400" b="1" dirty="0">
                <a:effectLst/>
                <a:latin typeface="Times New Roman" panose="02020603050405020304" pitchFamily="18" charset="0"/>
                <a:ea typeface="Times New Roman" panose="02020603050405020304" pitchFamily="18" charset="0"/>
              </a:rPr>
              <a:t>. Він вважає, що після Другої світової війни були </a:t>
            </a:r>
            <a:r>
              <a:rPr lang="uk-UA" sz="4400" b="1" dirty="0">
                <a:effectLst/>
                <a:highlight>
                  <a:srgbClr val="800000"/>
                </a:highlight>
                <a:latin typeface="Times New Roman" panose="02020603050405020304" pitchFamily="18" charset="0"/>
                <a:ea typeface="Times New Roman" panose="02020603050405020304" pitchFamily="18" charset="0"/>
              </a:rPr>
              <a:t>три періоди</a:t>
            </a:r>
            <a:r>
              <a:rPr lang="uk-UA" sz="4400" b="1" dirty="0">
                <a:effectLst/>
                <a:latin typeface="Times New Roman" panose="02020603050405020304" pitchFamily="18" charset="0"/>
                <a:ea typeface="Times New Roman" panose="02020603050405020304" pitchFamily="18" charset="0"/>
              </a:rPr>
              <a:t>, коли різні групи вимагали визнання їх культурних особливостей.</a:t>
            </a:r>
            <a:endParaRPr lang="ru-RU" sz="4400" b="1" dirty="0"/>
          </a:p>
        </p:txBody>
      </p:sp>
    </p:spTree>
    <p:extLst>
      <p:ext uri="{BB962C8B-B14F-4D97-AF65-F5344CB8AC3E}">
        <p14:creationId xmlns:p14="http://schemas.microsoft.com/office/powerpoint/2010/main" val="350098529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353961"/>
            <a:ext cx="12192000" cy="6504039"/>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Колективні права поширюються на більшість важливих аспектів збереження колективної ідентичності меншин, таких як освіта, ЗМІ, представництво в органах влади та інші. </a:t>
            </a:r>
          </a:p>
          <a:p>
            <a:pPr indent="0" algn="just">
              <a:buNone/>
            </a:pPr>
            <a:r>
              <a:rPr lang="uk-UA" sz="4000" b="1" dirty="0">
                <a:effectLst/>
                <a:latin typeface="Times New Roman" panose="02020603050405020304" pitchFamily="18" charset="0"/>
                <a:ea typeface="Times New Roman" panose="02020603050405020304" pitchFamily="18" charset="0"/>
              </a:rPr>
              <a:t>Закон також передбачає право меншин створювати громадські організації, органи місцевого та загальнонаціонального самоврядування меншин, а також передбачає представництво меншин у парламенті .</a:t>
            </a:r>
          </a:p>
        </p:txBody>
      </p:sp>
    </p:spTree>
    <p:extLst>
      <p:ext uri="{BB962C8B-B14F-4D97-AF65-F5344CB8AC3E}">
        <p14:creationId xmlns:p14="http://schemas.microsoft.com/office/powerpoint/2010/main" val="2659796462"/>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353961"/>
            <a:ext cx="12192000" cy="6504039"/>
          </a:xfrm>
        </p:spPr>
        <p:txBody>
          <a:bodyPr>
            <a:noAutofit/>
          </a:bodyPr>
          <a:lstStyle/>
          <a:p>
            <a:pPr indent="0" algn="just">
              <a:buNone/>
            </a:pPr>
            <a:r>
              <a:rPr lang="uk-UA" sz="2900" b="1" dirty="0">
                <a:effectLst/>
                <a:latin typeface="Times New Roman" panose="02020603050405020304" pitchFamily="18" charset="0"/>
                <a:ea typeface="Times New Roman" panose="02020603050405020304" pitchFamily="18" charset="0"/>
              </a:rPr>
              <a:t>Згідно з ч. 2 § 1 цього Закону національною та етнічною меншиною вважається кожна народність, яка проживає на території Угорської Республіки </a:t>
            </a:r>
            <a:r>
              <a:rPr lang="uk-UA" sz="2900" b="1" dirty="0">
                <a:effectLst/>
                <a:highlight>
                  <a:srgbClr val="FF0000"/>
                </a:highlight>
                <a:latin typeface="Times New Roman" panose="02020603050405020304" pitchFamily="18" charset="0"/>
                <a:ea typeface="Times New Roman" panose="02020603050405020304" pitchFamily="18" charset="0"/>
              </a:rPr>
              <a:t>щонайменше сто років</a:t>
            </a:r>
            <a:r>
              <a:rPr lang="uk-UA" sz="2900" b="1" dirty="0">
                <a:effectLst/>
                <a:latin typeface="Times New Roman" panose="02020603050405020304" pitchFamily="18" charset="0"/>
                <a:ea typeface="Times New Roman" panose="02020603050405020304" pitchFamily="18" charset="0"/>
              </a:rPr>
              <a:t>, кількісно становить меншість у структурі населення держави, представники якої є громадянами Угорської Республіки, що відрізняються від решти населення своєю мовою, культурою, традиціями, засвідчують певний рівень усвідомлення єдності, спрямований на збереження усього цього, на вираження й захист інтересів спільноти, що історично склалася. </a:t>
            </a:r>
          </a:p>
          <a:p>
            <a:pPr indent="0" algn="just">
              <a:buNone/>
            </a:pPr>
            <a:r>
              <a:rPr lang="uk-UA" sz="2900" b="1" dirty="0">
                <a:effectLst/>
                <a:latin typeface="Times New Roman" panose="02020603050405020304" pitchFamily="18" charset="0"/>
                <a:ea typeface="Times New Roman" panose="02020603050405020304" pitchFamily="18" charset="0"/>
              </a:rPr>
              <a:t>Закон “</a:t>
            </a:r>
            <a:r>
              <a:rPr lang="uk-UA" sz="2900" b="1" dirty="0">
                <a:effectLst/>
                <a:highlight>
                  <a:srgbClr val="FF0000"/>
                </a:highlight>
                <a:latin typeface="Times New Roman" panose="02020603050405020304" pitchFamily="18" charset="0"/>
                <a:ea typeface="Times New Roman" panose="02020603050405020304" pitchFamily="18" charset="0"/>
              </a:rPr>
              <a:t>Про права національних та етнічних меншин</a:t>
            </a:r>
            <a:r>
              <a:rPr lang="uk-UA" sz="2900" b="1" dirty="0">
                <a:effectLst/>
                <a:latin typeface="Times New Roman" panose="02020603050405020304" pitchFamily="18" charset="0"/>
                <a:ea typeface="Times New Roman" panose="02020603050405020304" pitchFamily="18" charset="0"/>
              </a:rPr>
              <a:t>” перераховує автохтонні народності Угорської Республіки, на яких поширюється дія цього Закону, а також процедуру, за допомогою якої під дію цього Закону можуть потрапити й інші національні спільноти, що відсутні у цьому переліку.</a:t>
            </a:r>
          </a:p>
        </p:txBody>
      </p:sp>
    </p:spTree>
    <p:extLst>
      <p:ext uri="{BB962C8B-B14F-4D97-AF65-F5344CB8AC3E}">
        <p14:creationId xmlns:p14="http://schemas.microsoft.com/office/powerpoint/2010/main" val="3148215845"/>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353961"/>
            <a:ext cx="12192000" cy="6504039"/>
          </a:xfrm>
        </p:spPr>
        <p:txBody>
          <a:bodyPr>
            <a:noAutofit/>
          </a:bodyPr>
          <a:lstStyle/>
          <a:p>
            <a:pPr indent="0" algn="just">
              <a:buNone/>
            </a:pPr>
            <a:r>
              <a:rPr lang="uk-UA" sz="3800" b="1" dirty="0">
                <a:effectLst/>
                <a:latin typeface="Times New Roman" panose="02020603050405020304" pitchFamily="18" charset="0"/>
                <a:ea typeface="Times New Roman" panose="02020603050405020304" pitchFamily="18" charset="0"/>
              </a:rPr>
              <a:t>Згідно з положеннями цього Закону </a:t>
            </a:r>
            <a:r>
              <a:rPr lang="uk-UA" sz="3800" b="1" dirty="0">
                <a:effectLst/>
                <a:highlight>
                  <a:srgbClr val="FF0000"/>
                </a:highlight>
                <a:latin typeface="Times New Roman" panose="02020603050405020304" pitchFamily="18" charset="0"/>
                <a:ea typeface="Times New Roman" panose="02020603050405020304" pitchFamily="18" charset="0"/>
              </a:rPr>
              <a:t>автохтонними вважаються такі національні спільноти</a:t>
            </a:r>
            <a:r>
              <a:rPr lang="uk-UA" sz="3800" b="1" dirty="0">
                <a:effectLst/>
                <a:latin typeface="Times New Roman" panose="02020603050405020304" pitchFamily="18" charset="0"/>
                <a:ea typeface="Times New Roman" panose="02020603050405020304" pitchFamily="18" charset="0"/>
              </a:rPr>
              <a:t>: болгари, цигани, греки, хорвати, поляки, німці, вірмени, румуни, русини, серби, словаки, словенці та українці. </a:t>
            </a:r>
          </a:p>
          <a:p>
            <a:pPr indent="0" algn="just">
              <a:buNone/>
            </a:pPr>
            <a:r>
              <a:rPr lang="uk-UA" sz="3800" b="1" dirty="0">
                <a:effectLst/>
                <a:latin typeface="Times New Roman" panose="02020603050405020304" pitchFamily="18" charset="0"/>
                <a:ea typeface="Times New Roman" panose="02020603050405020304" pitchFamily="18" charset="0"/>
              </a:rPr>
              <a:t>Згідно з § 21 цього закону окремі національні меншини в селах, містах і районах Будапешта мають право утворювати  сільські, міські та столичні районні органи самоврядування меншин або утворювані прямим або непрямим шляхом органи самоврядування меншин.</a:t>
            </a:r>
          </a:p>
        </p:txBody>
      </p:sp>
    </p:spTree>
    <p:extLst>
      <p:ext uri="{BB962C8B-B14F-4D97-AF65-F5344CB8AC3E}">
        <p14:creationId xmlns:p14="http://schemas.microsoft.com/office/powerpoint/2010/main" val="237267092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0"/>
            <a:ext cx="12260825" cy="1179871"/>
          </a:xfrm>
        </p:spPr>
        <p:txBody>
          <a:bodyPr/>
          <a:lstStyle/>
          <a:p>
            <a:pPr algn="ctr"/>
            <a:r>
              <a:rPr lang="uk-UA" sz="2400" b="1" dirty="0">
                <a:effectLst/>
                <a:highlight>
                  <a:srgbClr val="0000FF"/>
                </a:highlight>
                <a:latin typeface="Times New Roman" panose="02020603050405020304" pitchFamily="18" charset="0"/>
                <a:ea typeface="Times New Roman" panose="02020603050405020304" pitchFamily="18" charset="0"/>
              </a:rPr>
              <a:t>3. Мультикультуралізм в Швейцарії, Великобританії, Угорщині</a:t>
            </a:r>
            <a:endParaRPr lang="uk-UA" sz="2400" b="1" dirty="0">
              <a:highlight>
                <a:srgbClr val="00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353961"/>
            <a:ext cx="12192000" cy="6504039"/>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Місцевим органом самоврядування меншини може декларувати себе такий місцевий орган самоврядування того чи іншого населеного пункту, більшість депутатів якого обрані в орган самоврядування як кандидати від однієї національної або етнічної меншини. </a:t>
            </a:r>
          </a:p>
          <a:p>
            <a:pPr indent="0" algn="just">
              <a:buNone/>
            </a:pPr>
            <a:r>
              <a:rPr lang="uk-UA" sz="3600" b="1" dirty="0">
                <a:effectLst/>
                <a:latin typeface="Times New Roman" panose="02020603050405020304" pitchFamily="18" charset="0"/>
                <a:ea typeface="Times New Roman" panose="02020603050405020304" pitchFamily="18" charset="0"/>
              </a:rPr>
              <a:t>Отже, законодавство Угорської Республіки створює основу для самоорганізації меншин, що знаходяться на межі асиміляції. Окрім індивідуальних прав, представникам національних та етнічних меншин забезпечуються колективні права.</a:t>
            </a:r>
          </a:p>
          <a:p>
            <a:pPr indent="0" algn="just">
              <a:buNone/>
            </a:pPr>
            <a:endParaRPr lang="uk-UA" sz="36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20060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4400" b="1" u="sng" dirty="0">
                <a:effectLst/>
                <a:latin typeface="Times New Roman" panose="02020603050405020304" pitchFamily="18" charset="0"/>
                <a:ea typeface="Times New Roman" panose="02020603050405020304" pitchFamily="18" charset="0"/>
              </a:rPr>
              <a:t>Перший період</a:t>
            </a:r>
            <a:r>
              <a:rPr lang="uk-UA" sz="4400" b="1" dirty="0">
                <a:effectLst/>
                <a:latin typeface="Times New Roman" panose="02020603050405020304" pitchFamily="18" charset="0"/>
                <a:ea typeface="Times New Roman" panose="02020603050405020304" pitchFamily="18" charset="0"/>
              </a:rPr>
              <a:t> („етнічне відродження”) тривав з кінця 1950-х років до кінця 1970-х і осмислювався в термінах деколонізації. Ця хвиля охопила Канаду (Квебек), США (рухи афроамериканців, індіанців, </a:t>
            </a:r>
            <a:r>
              <a:rPr lang="uk-UA" sz="4400" b="1" dirty="0" err="1">
                <a:effectLst/>
                <a:latin typeface="Times New Roman" panose="02020603050405020304" pitchFamily="18" charset="0"/>
                <a:ea typeface="Times New Roman" panose="02020603050405020304" pitchFamily="18" charset="0"/>
              </a:rPr>
              <a:t>латинос</a:t>
            </a:r>
            <a:r>
              <a:rPr lang="uk-UA" sz="4400" b="1" dirty="0">
                <a:effectLst/>
                <a:latin typeface="Times New Roman" panose="02020603050405020304" pitchFamily="18" charset="0"/>
                <a:ea typeface="Times New Roman" panose="02020603050405020304" pitchFamily="18" charset="0"/>
              </a:rPr>
              <a:t>), Західну Європу (рухи басків, каталонців, бретонців, шотландців, </a:t>
            </a:r>
            <a:r>
              <a:rPr lang="uk-UA" sz="4400" b="1" dirty="0" err="1">
                <a:effectLst/>
                <a:latin typeface="Times New Roman" panose="02020603050405020304" pitchFamily="18" charset="0"/>
                <a:ea typeface="Times New Roman" panose="02020603050405020304" pitchFamily="18" charset="0"/>
              </a:rPr>
              <a:t>гелльців</a:t>
            </a:r>
            <a:r>
              <a:rPr lang="uk-UA" sz="4400" b="1" dirty="0">
                <a:effectLst/>
                <a:latin typeface="Times New Roman" panose="02020603050405020304" pitchFamily="18" charset="0"/>
                <a:ea typeface="Times New Roman" panose="02020603050405020304" pitchFamily="18" charset="0"/>
              </a:rPr>
              <a:t>, фламандців), деякі країни Східної Європи (Югославія, Румунія, Польща) і частину СРСР. </a:t>
            </a:r>
            <a:endParaRPr lang="ru-RU" sz="4400" b="1" dirty="0"/>
          </a:p>
        </p:txBody>
      </p:sp>
    </p:spTree>
    <p:extLst>
      <p:ext uri="{BB962C8B-B14F-4D97-AF65-F5344CB8AC3E}">
        <p14:creationId xmlns:p14="http://schemas.microsoft.com/office/powerpoint/2010/main" val="4083949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117986" y="540775"/>
            <a:ext cx="12074013" cy="6317225"/>
          </a:xfrm>
        </p:spPr>
        <p:txBody>
          <a:bodyPr>
            <a:normAutofit/>
          </a:bodyPr>
          <a:lstStyle/>
          <a:p>
            <a:pPr algn="just"/>
            <a:r>
              <a:rPr lang="uk-UA" sz="4400" b="1" dirty="0">
                <a:effectLst/>
                <a:latin typeface="Times New Roman" panose="02020603050405020304" pitchFamily="18" charset="0"/>
                <a:ea typeface="Times New Roman" panose="02020603050405020304" pitchFamily="18" charset="0"/>
              </a:rPr>
              <a:t>Для європейського суспільства мультикультуралізм спершу став реакцію на кризи, залишені по собі Другою світовою війною, а потім – спробою стати «окозамилювальним» вирішенням проблем мігрантів з країн «третього світу», які </a:t>
            </a:r>
            <a:r>
              <a:rPr lang="uk-UA" sz="4400" b="1">
                <a:effectLst/>
                <a:latin typeface="Times New Roman" panose="02020603050405020304" pitchFamily="18" charset="0"/>
                <a:ea typeface="Times New Roman" panose="02020603050405020304" pitchFamily="18" charset="0"/>
              </a:rPr>
              <a:t>наприкінці 1980-х </a:t>
            </a:r>
            <a:r>
              <a:rPr lang="uk-UA" sz="4400" b="1" dirty="0">
                <a:effectLst/>
                <a:latin typeface="Times New Roman" panose="02020603050405020304" pitchFamily="18" charset="0"/>
                <a:ea typeface="Times New Roman" panose="02020603050405020304" pitchFamily="18" charset="0"/>
              </a:rPr>
              <a:t>буквально заполонили Європу. </a:t>
            </a:r>
            <a:endParaRPr lang="ru-RU" sz="4400" b="1" dirty="0"/>
          </a:p>
        </p:txBody>
      </p:sp>
    </p:spTree>
    <p:extLst>
      <p:ext uri="{BB962C8B-B14F-4D97-AF65-F5344CB8AC3E}">
        <p14:creationId xmlns:p14="http://schemas.microsoft.com/office/powerpoint/2010/main" val="3861947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lnSpcReduction="10000"/>
          </a:bodyPr>
          <a:lstStyle/>
          <a:p>
            <a:pPr marL="0" indent="0" algn="just">
              <a:buNone/>
            </a:pPr>
            <a:r>
              <a:rPr lang="uk-UA" sz="4400" b="1" u="sng" dirty="0">
                <a:effectLst/>
                <a:latin typeface="Times New Roman" panose="02020603050405020304" pitchFamily="18" charset="0"/>
                <a:ea typeface="Times New Roman" panose="02020603050405020304" pitchFamily="18" charset="0"/>
              </a:rPr>
              <a:t>Друга „ідентифікаційна хвиля”</a:t>
            </a:r>
            <a:r>
              <a:rPr lang="uk-UA" sz="4400" b="1" dirty="0">
                <a:effectLst/>
                <a:latin typeface="Times New Roman" panose="02020603050405020304" pitchFamily="18" charset="0"/>
                <a:ea typeface="Times New Roman" panose="02020603050405020304" pitchFamily="18" charset="0"/>
              </a:rPr>
              <a:t> сталася у 1980-і роки й охопила іммігрантське населення. </a:t>
            </a:r>
            <a:r>
              <a:rPr lang="uk-UA" sz="4400" b="1" u="sng" dirty="0">
                <a:effectLst/>
                <a:latin typeface="Times New Roman" panose="02020603050405020304" pitchFamily="18" charset="0"/>
                <a:ea typeface="Times New Roman" panose="02020603050405020304" pitchFamily="18" charset="0"/>
              </a:rPr>
              <a:t>Третя „хвиля”</a:t>
            </a:r>
            <a:r>
              <a:rPr lang="uk-UA" sz="4400" b="1" dirty="0">
                <a:effectLst/>
                <a:latin typeface="Times New Roman" panose="02020603050405020304" pitchFamily="18" charset="0"/>
                <a:ea typeface="Times New Roman" panose="02020603050405020304" pitchFamily="18" charset="0"/>
              </a:rPr>
              <a:t> виникла у 1990-х – 2000-х роках. Її суть – проголошення, незважаючи на тенденції глобалізації, відмінностей та розмаїття, а також вимоги публічного визнання прав усіх меншин. Наслідки впливу цих хвиль на всі сторони суспільного життя сучасних держав проявилися в мультикультурній практиці.</a:t>
            </a:r>
            <a:endParaRPr lang="ru-RU" sz="4400" b="1" dirty="0"/>
          </a:p>
        </p:txBody>
      </p:sp>
    </p:spTree>
    <p:extLst>
      <p:ext uri="{BB962C8B-B14F-4D97-AF65-F5344CB8AC3E}">
        <p14:creationId xmlns:p14="http://schemas.microsoft.com/office/powerpoint/2010/main" val="23684354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85000" lnSpcReduction="10000"/>
          </a:bodyPr>
          <a:lstStyle/>
          <a:p>
            <a:pPr marL="0" indent="0" algn="just">
              <a:buNone/>
            </a:pPr>
            <a:r>
              <a:rPr lang="uk-UA" sz="4400" b="1" dirty="0">
                <a:effectLst/>
                <a:latin typeface="Times New Roman" panose="02020603050405020304" pitchFamily="18" charset="0"/>
                <a:ea typeface="Times New Roman" panose="02020603050405020304" pitchFamily="18" charset="0"/>
              </a:rPr>
              <a:t>Однією з проблем для Європи є те, що общини іммігрантів схильні розвиватися як окремі ізольовані співтовариства. Користуючись розвиненою системою соціального захисту та ліберальними цінностями Заходу, іммігранти не надто прагнуть вивчати мову та культуру країни, що їх прийняла. </a:t>
            </a:r>
          </a:p>
          <a:p>
            <a:pPr marL="0" indent="0" algn="just">
              <a:buNone/>
            </a:pPr>
            <a:r>
              <a:rPr lang="uk-UA" sz="4400" b="1" dirty="0">
                <a:effectLst/>
                <a:latin typeface="Times New Roman" panose="02020603050405020304" pitchFamily="18" charset="0"/>
                <a:ea typeface="Times New Roman" panose="02020603050405020304" pitchFamily="18" charset="0"/>
              </a:rPr>
              <a:t>І що зовсім вже є неприйнятним і трагічним – це поширення ідей </a:t>
            </a:r>
            <a:r>
              <a:rPr lang="uk-UA" sz="4400" b="1" dirty="0" err="1">
                <a:effectLst/>
                <a:latin typeface="Times New Roman" panose="02020603050405020304" pitchFamily="18" charset="0"/>
                <a:ea typeface="Times New Roman" panose="02020603050405020304" pitchFamily="18" charset="0"/>
              </a:rPr>
              <a:t>джихадизму</a:t>
            </a:r>
            <a:r>
              <a:rPr lang="uk-UA" sz="4400" b="1" dirty="0">
                <a:effectLst/>
                <a:latin typeface="Times New Roman" panose="02020603050405020304" pitchFamily="18" charset="0"/>
                <a:ea typeface="Times New Roman" panose="02020603050405020304" pitchFamily="18" charset="0"/>
              </a:rPr>
              <a:t>, «священної» війни з </a:t>
            </a:r>
            <a:r>
              <a:rPr lang="uk-UA" sz="4400" b="1" dirty="0" err="1">
                <a:effectLst/>
                <a:latin typeface="Times New Roman" panose="02020603050405020304" pitchFamily="18" charset="0"/>
                <a:ea typeface="Times New Roman" panose="02020603050405020304" pitchFamily="18" charset="0"/>
              </a:rPr>
              <a:t>немусульманами</a:t>
            </a:r>
            <a:r>
              <a:rPr lang="uk-UA" sz="4400" b="1" dirty="0">
                <a:effectLst/>
                <a:latin typeface="Times New Roman" panose="02020603050405020304" pitchFamily="18" charset="0"/>
                <a:ea typeface="Times New Roman" panose="02020603050405020304" pitchFamily="18" charset="0"/>
              </a:rPr>
              <a:t> серед нащадків колишніх іммігрантів, тобто серед тих поколінь етнічних меншин, що народилися вже в статусі </a:t>
            </a:r>
            <a:r>
              <a:rPr lang="uk-UA" sz="4400" b="1" dirty="0" err="1">
                <a:effectLst/>
                <a:latin typeface="Times New Roman" panose="02020603050405020304" pitchFamily="18" charset="0"/>
                <a:ea typeface="Times New Roman" panose="02020603050405020304" pitchFamily="18" charset="0"/>
              </a:rPr>
              <a:t>єврогромадян</a:t>
            </a:r>
            <a:r>
              <a:rPr lang="uk-UA" sz="4400" b="1" dirty="0">
                <a:effectLst/>
                <a:latin typeface="Times New Roman" panose="02020603050405020304" pitchFamily="18" charset="0"/>
                <a:ea typeface="Times New Roman" panose="02020603050405020304" pitchFamily="18" charset="0"/>
              </a:rPr>
              <a:t>.</a:t>
            </a:r>
            <a:endParaRPr lang="ru-RU" sz="4400" b="1" dirty="0"/>
          </a:p>
        </p:txBody>
      </p:sp>
    </p:spTree>
    <p:extLst>
      <p:ext uri="{BB962C8B-B14F-4D97-AF65-F5344CB8AC3E}">
        <p14:creationId xmlns:p14="http://schemas.microsoft.com/office/powerpoint/2010/main" val="1583309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85000" lnSpcReduction="10000"/>
          </a:bodyPr>
          <a:lstStyle/>
          <a:p>
            <a:pPr marL="0" indent="0" algn="just">
              <a:buNone/>
            </a:pPr>
            <a:r>
              <a:rPr lang="uk-UA" sz="4400" b="1" dirty="0">
                <a:effectLst/>
                <a:latin typeface="Times New Roman" panose="02020603050405020304" pitchFamily="18" charset="0"/>
                <a:ea typeface="Times New Roman" panose="02020603050405020304" pitchFamily="18" charset="0"/>
              </a:rPr>
              <a:t>Вибух в лондонському метро 7 липня 2005 року, під час якого загинуло 56 осіб, був для британців відкриттям свого вітчизняного ісламського тероризму – тим прикрішим, що Британія дуже активно підтримує свої етнічні меншини щодо збереження їх віри, мови і звичаїв. Опитування, проведені в Британії, виявляють досить високу долю британських мусульман, що </a:t>
            </a:r>
            <a:r>
              <a:rPr lang="uk-UA" sz="4400" b="1" dirty="0" err="1">
                <a:effectLst/>
                <a:latin typeface="Times New Roman" panose="02020603050405020304" pitchFamily="18" charset="0"/>
                <a:ea typeface="Times New Roman" panose="02020603050405020304" pitchFamily="18" charset="0"/>
              </a:rPr>
              <a:t>самоідентифікуються</a:t>
            </a:r>
            <a:r>
              <a:rPr lang="uk-UA" sz="4400" b="1" dirty="0">
                <a:effectLst/>
                <a:latin typeface="Times New Roman" panose="02020603050405020304" pitchFamily="18" charset="0"/>
                <a:ea typeface="Times New Roman" panose="02020603050405020304" pitchFamily="18" charset="0"/>
              </a:rPr>
              <a:t> спершу саме як мусульмани, а вже потім як британці. Причому молодь більш схильна робити такі заяви, аніж її батьки. До того ж іноді вона заражає радикальним ісламізмом своїх англосаксонських ровесників.</a:t>
            </a:r>
            <a:endParaRPr lang="ru-RU" sz="4400" b="1" dirty="0"/>
          </a:p>
        </p:txBody>
      </p:sp>
    </p:spTree>
    <p:extLst>
      <p:ext uri="{BB962C8B-B14F-4D97-AF65-F5344CB8AC3E}">
        <p14:creationId xmlns:p14="http://schemas.microsoft.com/office/powerpoint/2010/main" val="17690395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85000" lnSpcReduction="10000"/>
          </a:bodyPr>
          <a:lstStyle/>
          <a:p>
            <a:pPr marL="0" indent="0" algn="just">
              <a:buNone/>
            </a:pPr>
            <a:r>
              <a:rPr lang="uk-UA" sz="4400" b="1" dirty="0">
                <a:effectLst/>
                <a:latin typeface="Times New Roman" panose="02020603050405020304" pitchFamily="18" charset="0"/>
                <a:ea typeface="Times New Roman" panose="02020603050405020304" pitchFamily="18" charset="0"/>
              </a:rPr>
              <a:t>Отже, не дивно, що «інтербригади» ІДІЛ мають можливість поповнюватись, зокрема, й вихідцями з європейського континенту. Унаслідок трагічних подій – терактів, погромів у європейських містах, зокрема, у Норвегії в липні 2011 р., подій 13 листопада 2015 р. в Парижі, в новорічну ніч 2016 р. в Кельні та 22 березня 2016 р. в Брюсселі проблема згладжування «гострих кутів етнічної різноманітності» залишається надзвичайно актуальною. </a:t>
            </a:r>
          </a:p>
          <a:p>
            <a:pPr marL="0" indent="0" algn="just">
              <a:buNone/>
            </a:pPr>
            <a:r>
              <a:rPr lang="uk-UA" sz="4400" b="1" dirty="0">
                <a:effectLst/>
                <a:latin typeface="Times New Roman" panose="02020603050405020304" pitchFamily="18" charset="0"/>
                <a:ea typeface="Times New Roman" panose="02020603050405020304" pitchFamily="18" charset="0"/>
              </a:rPr>
              <a:t>В цьому контексті </a:t>
            </a:r>
            <a:r>
              <a:rPr lang="uk-UA" sz="4400" b="1" dirty="0">
                <a:effectLst/>
                <a:highlight>
                  <a:srgbClr val="800000"/>
                </a:highlight>
                <a:latin typeface="Times New Roman" panose="02020603050405020304" pitchFamily="18" charset="0"/>
                <a:ea typeface="Times New Roman" panose="02020603050405020304" pitchFamily="18" charset="0"/>
              </a:rPr>
              <a:t>«мультикультуралізм» як модель, що прийшла на зміну моделі асиміляції, є чи не </a:t>
            </a:r>
            <a:r>
              <a:rPr lang="uk-UA" sz="4400" b="1" dirty="0" err="1">
                <a:effectLst/>
                <a:highlight>
                  <a:srgbClr val="800000"/>
                </a:highlight>
                <a:latin typeface="Times New Roman" panose="02020603050405020304" pitchFamily="18" charset="0"/>
                <a:ea typeface="Times New Roman" panose="02020603050405020304" pitchFamily="18" charset="0"/>
              </a:rPr>
              <a:t>найобговорюванішою</a:t>
            </a:r>
            <a:r>
              <a:rPr lang="uk-UA" sz="4400" b="1" dirty="0">
                <a:effectLst/>
                <a:highlight>
                  <a:srgbClr val="800000"/>
                </a:highlight>
                <a:latin typeface="Times New Roman" panose="02020603050405020304" pitchFamily="18" charset="0"/>
                <a:ea typeface="Times New Roman" panose="02020603050405020304" pitchFamily="18" charset="0"/>
              </a:rPr>
              <a:t> темою на сьогодні.</a:t>
            </a:r>
            <a:endParaRPr lang="ru-RU" sz="4400" b="1" dirty="0">
              <a:highlight>
                <a:srgbClr val="800000"/>
              </a:highlight>
            </a:endParaRPr>
          </a:p>
        </p:txBody>
      </p:sp>
    </p:spTree>
    <p:extLst>
      <p:ext uri="{BB962C8B-B14F-4D97-AF65-F5344CB8AC3E}">
        <p14:creationId xmlns:p14="http://schemas.microsoft.com/office/powerpoint/2010/main" val="7452491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92500" lnSpcReduction="10000"/>
          </a:bodyPr>
          <a:lstStyle/>
          <a:p>
            <a:pPr marL="0" indent="0" algn="just">
              <a:buNone/>
            </a:pPr>
            <a:r>
              <a:rPr lang="uk-UA" sz="4400" b="1" dirty="0">
                <a:effectLst/>
                <a:latin typeface="Times New Roman" panose="02020603050405020304" pitchFamily="18" charset="0"/>
                <a:ea typeface="Times New Roman" panose="02020603050405020304" pitchFamily="18" charset="0"/>
              </a:rPr>
              <a:t>В європейських країнах втрачає свою привабливість гасло «Європа без кордонів» саме тоді, коли воно торкається національної свідомості як оберегу етнічно-культурної пам’яті, де завжди присутні дві національно-духовні протилежності – «Ми» і «Вони». </a:t>
            </a:r>
          </a:p>
          <a:p>
            <a:pPr marL="0" indent="0" algn="just">
              <a:buNone/>
            </a:pPr>
            <a:r>
              <a:rPr lang="uk-UA" sz="4400" b="1" dirty="0">
                <a:effectLst/>
                <a:latin typeface="Times New Roman" panose="02020603050405020304" pitchFamily="18" charset="0"/>
                <a:ea typeface="Times New Roman" panose="02020603050405020304" pitchFamily="18" charset="0"/>
              </a:rPr>
              <a:t>У європейців, вихованих на лібералізмі, це протиставлення вкорінене у свідомість історично. Нести культуру іншим і повчати цивілізованості – це давня європейська моральна норма. </a:t>
            </a:r>
            <a:endParaRPr lang="ru-RU" sz="4400" b="1" dirty="0"/>
          </a:p>
        </p:txBody>
      </p:sp>
    </p:spTree>
    <p:extLst>
      <p:ext uri="{BB962C8B-B14F-4D97-AF65-F5344CB8AC3E}">
        <p14:creationId xmlns:p14="http://schemas.microsoft.com/office/powerpoint/2010/main" val="29131383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92500" lnSpcReduction="10000"/>
          </a:bodyPr>
          <a:lstStyle/>
          <a:p>
            <a:pPr algn="just"/>
            <a:r>
              <a:rPr lang="uk-UA" sz="4400" b="1" dirty="0">
                <a:effectLst/>
                <a:latin typeface="Times New Roman" panose="02020603050405020304" pitchFamily="18" charset="0"/>
                <a:ea typeface="Times New Roman" panose="02020603050405020304" pitchFamily="18" charset="0"/>
              </a:rPr>
              <a:t>У феномені європейськості як історичної традиції ця теза залишається і досі. Про це переконливо пише лауреат Нобелівської премії І. </a:t>
            </a:r>
            <a:r>
              <a:rPr lang="uk-UA" sz="4400" b="1" dirty="0" err="1">
                <a:effectLst/>
                <a:latin typeface="Times New Roman" panose="02020603050405020304" pitchFamily="18" charset="0"/>
                <a:ea typeface="Times New Roman" panose="02020603050405020304" pitchFamily="18" charset="0"/>
              </a:rPr>
              <a:t>Валлерстайн</a:t>
            </a:r>
            <a:r>
              <a:rPr lang="uk-UA" sz="4400" b="1" dirty="0">
                <a:effectLst/>
                <a:latin typeface="Times New Roman" panose="02020603050405020304" pitchFamily="18" charset="0"/>
                <a:ea typeface="Times New Roman" panose="02020603050405020304" pitchFamily="18" charset="0"/>
              </a:rPr>
              <a:t> у своїй відомій праці «Кінець знайомого світу: Соціологія XXI сторіччя».</a:t>
            </a:r>
            <a:endParaRPr lang="ru-RU" sz="4400" b="1" dirty="0">
              <a:effectLst/>
              <a:latin typeface="Times New Roman" panose="02020603050405020304" pitchFamily="18" charset="0"/>
              <a:ea typeface="Times New Roman" panose="02020603050405020304" pitchFamily="18" charset="0"/>
            </a:endParaRPr>
          </a:p>
          <a:p>
            <a:pPr algn="just"/>
            <a:r>
              <a:rPr lang="uk-UA" sz="4400" b="1" dirty="0">
                <a:effectLst/>
                <a:latin typeface="Times New Roman" panose="02020603050405020304" pitchFamily="18" charset="0"/>
                <a:ea typeface="Times New Roman" panose="02020603050405020304" pitchFamily="18" charset="0"/>
              </a:rPr>
              <a:t>Для сучасної Європи серйозною проблемою стала велика мусульманська громада, що утворилася на терені ЄС і яка, на думку європейців, загрожує культурній самобутності європейців.</a:t>
            </a:r>
            <a:endParaRPr lang="ru-RU" sz="4400" b="1" dirty="0"/>
          </a:p>
        </p:txBody>
      </p:sp>
    </p:spTree>
    <p:extLst>
      <p:ext uri="{BB962C8B-B14F-4D97-AF65-F5344CB8AC3E}">
        <p14:creationId xmlns:p14="http://schemas.microsoft.com/office/powerpoint/2010/main" val="39809236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4400" b="1" dirty="0">
                <a:effectLst/>
                <a:latin typeface="Times New Roman" panose="02020603050405020304" pitchFamily="18" charset="0"/>
                <a:ea typeface="Times New Roman" panose="02020603050405020304" pitchFamily="18" charset="0"/>
              </a:rPr>
              <a:t>Інтернаціональна за країнами походження, вона духовно цілісна за характером прояву своїх інтересів. Таку тенденцію зафіксували дослідження американських соціологів </a:t>
            </a:r>
            <a:r>
              <a:rPr lang="uk-UA" sz="4400" b="1" dirty="0" err="1">
                <a:effectLst/>
                <a:latin typeface="Times New Roman" panose="02020603050405020304" pitchFamily="18" charset="0"/>
                <a:ea typeface="Times New Roman" panose="02020603050405020304" pitchFamily="18" charset="0"/>
              </a:rPr>
              <a:t>Ніола</a:t>
            </a:r>
            <a:r>
              <a:rPr lang="uk-UA" sz="4400" b="1" dirty="0">
                <a:effectLst/>
                <a:latin typeface="Times New Roman" panose="02020603050405020304" pitchFamily="18" charset="0"/>
                <a:ea typeface="Times New Roman" panose="02020603050405020304" pitchFamily="18" charset="0"/>
              </a:rPr>
              <a:t> Фергюсона, Роберта </a:t>
            </a:r>
            <a:r>
              <a:rPr lang="uk-UA" sz="4400" b="1" dirty="0" err="1">
                <a:effectLst/>
                <a:latin typeface="Times New Roman" panose="02020603050405020304" pitchFamily="18" charset="0"/>
                <a:ea typeface="Times New Roman" panose="02020603050405020304" pitchFamily="18" charset="0"/>
              </a:rPr>
              <a:t>Баро</a:t>
            </a:r>
            <a:r>
              <a:rPr lang="uk-UA" sz="4400" b="1" dirty="0">
                <a:effectLst/>
                <a:latin typeface="Times New Roman" panose="02020603050405020304" pitchFamily="18" charset="0"/>
                <a:ea typeface="Times New Roman" panose="02020603050405020304" pitchFamily="18" charset="0"/>
              </a:rPr>
              <a:t> та </a:t>
            </a:r>
            <a:r>
              <a:rPr lang="uk-UA" sz="4400" b="1" dirty="0" err="1">
                <a:effectLst/>
                <a:latin typeface="Times New Roman" panose="02020603050405020304" pitchFamily="18" charset="0"/>
                <a:ea typeface="Times New Roman" panose="02020603050405020304" pitchFamily="18" charset="0"/>
              </a:rPr>
              <a:t>Рашаля</a:t>
            </a:r>
            <a:r>
              <a:rPr lang="uk-UA" sz="4400" b="1" dirty="0">
                <a:effectLst/>
                <a:latin typeface="Times New Roman" panose="02020603050405020304" pitchFamily="18" charset="0"/>
                <a:ea typeface="Times New Roman" panose="02020603050405020304" pitchFamily="18" charset="0"/>
              </a:rPr>
              <a:t> Мак Клірі. </a:t>
            </a:r>
          </a:p>
          <a:p>
            <a:pPr marL="0" indent="0" algn="just">
              <a:buNone/>
            </a:pPr>
            <a:r>
              <a:rPr lang="uk-UA" sz="4400" b="1" dirty="0">
                <a:effectLst/>
                <a:latin typeface="Times New Roman" panose="02020603050405020304" pitchFamily="18" charset="0"/>
                <a:ea typeface="Times New Roman" panose="02020603050405020304" pitchFamily="18" charset="0"/>
              </a:rPr>
              <a:t>Отже, вони</a:t>
            </a:r>
            <a:r>
              <a:rPr lang="uk-UA" sz="4400" b="1" dirty="0">
                <a:latin typeface="Times New Roman" panose="02020603050405020304" pitchFamily="18" charset="0"/>
                <a:ea typeface="Times New Roman" panose="02020603050405020304" pitchFamily="18" charset="0"/>
              </a:rPr>
              <a:t>, виглядають як сила, що </a:t>
            </a:r>
            <a:r>
              <a:rPr lang="uk-UA" sz="4400" b="1" dirty="0">
                <a:effectLst/>
                <a:latin typeface="Times New Roman" panose="02020603050405020304" pitchFamily="18" charset="0"/>
                <a:ea typeface="Times New Roman" panose="02020603050405020304" pitchFamily="18" charset="0"/>
              </a:rPr>
              <a:t>завойовує Європу, яка  генерує інші традиції та релігійні постулати.</a:t>
            </a:r>
            <a:endParaRPr lang="ru-RU" sz="4400" b="1" dirty="0"/>
          </a:p>
        </p:txBody>
      </p:sp>
    </p:spTree>
    <p:extLst>
      <p:ext uri="{BB962C8B-B14F-4D97-AF65-F5344CB8AC3E}">
        <p14:creationId xmlns:p14="http://schemas.microsoft.com/office/powerpoint/2010/main" val="37283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85000" lnSpcReduction="10000"/>
          </a:bodyPr>
          <a:lstStyle/>
          <a:p>
            <a:pPr marL="0" indent="0" algn="just">
              <a:buNone/>
            </a:pPr>
            <a:r>
              <a:rPr lang="uk-UA" sz="4400" b="1" dirty="0">
                <a:effectLst/>
                <a:latin typeface="Times New Roman" panose="02020603050405020304" pitchFamily="18" charset="0"/>
                <a:ea typeface="Times New Roman" panose="02020603050405020304" pitchFamily="18" charset="0"/>
              </a:rPr>
              <a:t>Мусульмани Європи релігійно більш солідарні, ніж пересічні європейці, тримаються свого коріння та утворюють цілі етнічні квартали, в які навіть місцева поліція без поважних причин не наважується заглядати. Наскільки питання непорозуміння між цими спільнотами залишатимуться невирішеними, покаже час. </a:t>
            </a:r>
          </a:p>
          <a:p>
            <a:pPr marL="0" indent="0" algn="just">
              <a:buNone/>
            </a:pPr>
            <a:r>
              <a:rPr lang="uk-UA" sz="4400" b="1" dirty="0">
                <a:effectLst/>
                <a:latin typeface="Times New Roman" panose="02020603050405020304" pitchFamily="18" charset="0"/>
                <a:ea typeface="Times New Roman" panose="02020603050405020304" pitchFamily="18" charset="0"/>
              </a:rPr>
              <a:t>Але вже сьогодні зрозуміло, що вони скоріше будуть поглиблюватись, ніж наближатися до узгодження, адже їх системна організація будується на зовсім різних засадах – у європейській спільноті вона світська, правова, у емігрантській – духовна, релігійна.</a:t>
            </a:r>
            <a:endParaRPr lang="ru-RU" sz="4400" b="1" dirty="0"/>
          </a:p>
        </p:txBody>
      </p:sp>
    </p:spTree>
    <p:extLst>
      <p:ext uri="{BB962C8B-B14F-4D97-AF65-F5344CB8AC3E}">
        <p14:creationId xmlns:p14="http://schemas.microsoft.com/office/powerpoint/2010/main" val="31595603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4400" b="1" dirty="0">
                <a:effectLst/>
                <a:latin typeface="Times New Roman" panose="02020603050405020304" pitchFamily="18" charset="0"/>
                <a:ea typeface="Times New Roman" panose="02020603050405020304" pitchFamily="18" charset="0"/>
              </a:rPr>
              <a:t>Європейському мультикультуралізму притаманна лінія поведінки, яку можна визначити як «</a:t>
            </a:r>
            <a:r>
              <a:rPr lang="uk-UA" sz="4400" b="1" dirty="0">
                <a:effectLst/>
                <a:highlight>
                  <a:srgbClr val="800000"/>
                </a:highlight>
                <a:latin typeface="Times New Roman" panose="02020603050405020304" pitchFamily="18" charset="0"/>
                <a:ea typeface="Times New Roman" panose="02020603050405020304" pitchFamily="18" charset="0"/>
              </a:rPr>
              <a:t>думай </a:t>
            </a:r>
            <a:r>
              <a:rPr lang="uk-UA" sz="4400" b="1" dirty="0" err="1">
                <a:effectLst/>
                <a:highlight>
                  <a:srgbClr val="800000"/>
                </a:highlight>
                <a:latin typeface="Times New Roman" panose="02020603050405020304" pitchFamily="18" charset="0"/>
                <a:ea typeface="Times New Roman" panose="02020603050405020304" pitchFamily="18" charset="0"/>
              </a:rPr>
              <a:t>глобально</a:t>
            </a:r>
            <a:r>
              <a:rPr lang="uk-UA" sz="4400" b="1" dirty="0">
                <a:effectLst/>
                <a:highlight>
                  <a:srgbClr val="800000"/>
                </a:highlight>
                <a:latin typeface="Times New Roman" panose="02020603050405020304" pitchFamily="18" charset="0"/>
                <a:ea typeface="Times New Roman" panose="02020603050405020304" pitchFamily="18" charset="0"/>
              </a:rPr>
              <a:t>, дій локально</a:t>
            </a:r>
            <a:r>
              <a:rPr lang="uk-UA" sz="4400" b="1" dirty="0">
                <a:effectLst/>
                <a:latin typeface="Times New Roman" panose="02020603050405020304" pitchFamily="18" charset="0"/>
                <a:ea typeface="Times New Roman" panose="02020603050405020304" pitchFamily="18" charset="0"/>
              </a:rPr>
              <a:t>», що певним чином віддзеркалює наміри об’єднаної Європи щодо перетворення її у центр світової сили на основі збереження потужної як європейської, так і національних культур, а також ефективного використання ресурсу емігрантської  спільноти.</a:t>
            </a:r>
            <a:endParaRPr lang="ru-RU" sz="4400" b="1" dirty="0"/>
          </a:p>
        </p:txBody>
      </p:sp>
    </p:spTree>
    <p:extLst>
      <p:ext uri="{BB962C8B-B14F-4D97-AF65-F5344CB8AC3E}">
        <p14:creationId xmlns:p14="http://schemas.microsoft.com/office/powerpoint/2010/main" val="1178008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4800" b="1" dirty="0">
                <a:effectLst/>
                <a:latin typeface="Times New Roman" panose="02020603050405020304" pitchFamily="18" charset="0"/>
                <a:ea typeface="Times New Roman" panose="02020603050405020304" pitchFamily="18" charset="0"/>
              </a:rPr>
              <a:t>Сучасний європейській мультикультуралізм – це </a:t>
            </a:r>
            <a:r>
              <a:rPr lang="uk-UA" sz="4800" b="1" dirty="0">
                <a:effectLst/>
                <a:highlight>
                  <a:srgbClr val="800000"/>
                </a:highlight>
                <a:latin typeface="Times New Roman" panose="02020603050405020304" pitchFamily="18" charset="0"/>
                <a:ea typeface="Times New Roman" panose="02020603050405020304" pitchFamily="18" charset="0"/>
              </a:rPr>
              <a:t>наслідок інтеграції чотирьох потужних економік світу</a:t>
            </a:r>
            <a:r>
              <a:rPr lang="uk-UA" sz="4800" b="1" dirty="0">
                <a:effectLst/>
                <a:latin typeface="Times New Roman" panose="02020603050405020304" pitchFamily="18" charset="0"/>
                <a:ea typeface="Times New Roman" panose="02020603050405020304" pitchFamily="18" charset="0"/>
              </a:rPr>
              <a:t>, які об’єднують понад 100 транснаціональних корпорацій, що потребують ресурсів і ринків.</a:t>
            </a:r>
            <a:endParaRPr lang="ru-RU" sz="4800" b="1" dirty="0"/>
          </a:p>
        </p:txBody>
      </p:sp>
    </p:spTree>
    <p:extLst>
      <p:ext uri="{BB962C8B-B14F-4D97-AF65-F5344CB8AC3E}">
        <p14:creationId xmlns:p14="http://schemas.microsoft.com/office/powerpoint/2010/main" val="29702634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92500" lnSpcReduction="20000"/>
          </a:bodyPr>
          <a:lstStyle/>
          <a:p>
            <a:pPr marL="0" indent="0" algn="just">
              <a:buNone/>
            </a:pPr>
            <a:r>
              <a:rPr lang="uk-UA" sz="4400" b="1" dirty="0">
                <a:effectLst/>
                <a:latin typeface="Times New Roman" panose="02020603050405020304" pitchFamily="18" charset="0"/>
                <a:ea typeface="Times New Roman" panose="02020603050405020304" pitchFamily="18" charset="0"/>
              </a:rPr>
              <a:t>При цьому вбачається </a:t>
            </a:r>
            <a:r>
              <a:rPr lang="uk-UA" sz="4400" b="1" dirty="0">
                <a:effectLst/>
                <a:highlight>
                  <a:srgbClr val="0000FF"/>
                </a:highlight>
                <a:latin typeface="Times New Roman" panose="02020603050405020304" pitchFamily="18" charset="0"/>
                <a:ea typeface="Times New Roman" panose="02020603050405020304" pitchFamily="18" charset="0"/>
              </a:rPr>
              <a:t>практична відсутність асиміляційних процесів</a:t>
            </a:r>
            <a:r>
              <a:rPr lang="uk-UA" sz="4400" b="1" dirty="0">
                <a:effectLst/>
                <a:latin typeface="Times New Roman" panose="02020603050405020304" pitchFamily="18" charset="0"/>
                <a:ea typeface="Times New Roman" panose="02020603050405020304" pitchFamily="18" charset="0"/>
              </a:rPr>
              <a:t>: саме про це, як про </a:t>
            </a:r>
            <a:r>
              <a:rPr lang="uk-UA" sz="4400" b="1" u="sng" dirty="0">
                <a:effectLst/>
                <a:latin typeface="Times New Roman" panose="02020603050405020304" pitchFamily="18" charset="0"/>
                <a:ea typeface="Times New Roman" panose="02020603050405020304" pitchFamily="18" charset="0"/>
              </a:rPr>
              <a:t>причину краху політики правового мультикультуралізму зазначали лідери Євросоюзу</a:t>
            </a:r>
            <a:r>
              <a:rPr lang="uk-UA" sz="4400" b="1" dirty="0">
                <a:effectLst/>
                <a:latin typeface="Times New Roman" panose="02020603050405020304" pitchFamily="18" charset="0"/>
                <a:ea typeface="Times New Roman" panose="02020603050405020304" pitchFamily="18" charset="0"/>
              </a:rPr>
              <a:t>, втім, незважаючи на такі проблемні взаємовідносини з іммігрантськими співтовариствами, провідні країни Європи продовжують підтримувати мультикультуралізм на плаву через кілька причин: </a:t>
            </a:r>
            <a:r>
              <a:rPr lang="uk-UA" sz="4400" b="1" dirty="0">
                <a:effectLst/>
                <a:highlight>
                  <a:srgbClr val="800000"/>
                </a:highlight>
                <a:latin typeface="Times New Roman" panose="02020603050405020304" pitchFamily="18" charset="0"/>
                <a:ea typeface="Times New Roman" panose="02020603050405020304" pitchFamily="18" charset="0"/>
              </a:rPr>
              <a:t>демографічна криза всередині європейських держав змушує відчувати постійну економічну потребу у робочій силі</a:t>
            </a:r>
            <a:r>
              <a:rPr lang="uk-UA" sz="4400" b="1" dirty="0">
                <a:effectLst/>
                <a:latin typeface="Times New Roman" panose="02020603050405020304" pitchFamily="18" charset="0"/>
                <a:ea typeface="Times New Roman" panose="02020603050405020304" pitchFamily="18" charset="0"/>
              </a:rPr>
              <a:t>.</a:t>
            </a:r>
            <a:endParaRPr lang="ru-RU" sz="4400" b="1" dirty="0"/>
          </a:p>
        </p:txBody>
      </p:sp>
    </p:spTree>
    <p:extLst>
      <p:ext uri="{BB962C8B-B14F-4D97-AF65-F5344CB8AC3E}">
        <p14:creationId xmlns:p14="http://schemas.microsoft.com/office/powerpoint/2010/main" val="407814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85000" lnSpcReduction="10000"/>
          </a:bodyPr>
          <a:lstStyle/>
          <a:p>
            <a:pPr marL="0" indent="0" algn="just">
              <a:buNone/>
            </a:pPr>
            <a:r>
              <a:rPr lang="uk-UA" sz="4800" b="1" dirty="0">
                <a:effectLst/>
                <a:latin typeface="Times New Roman" panose="02020603050405020304" pitchFamily="18" charset="0"/>
                <a:ea typeface="Times New Roman" panose="02020603050405020304" pitchFamily="18" charset="0"/>
              </a:rPr>
              <a:t>Контури такої стратегії були закладені у 1949р., а її наслідки стали відчутними починаючи з 60–70 років XX ст., коли провідні європейські економіки набрали обертів і відчули дефіцит робочої сили. Причина такого дефіциту – порушення демографічного балансу: за міжнародними критеріями країни вважаються старими, якщо частка людей у віці 65 років і старше перевищує 7% населення. Європа вже давно перетнула цей поріг і належить до цивілізації, яка постійно старіє.</a:t>
            </a:r>
            <a:endParaRPr lang="ru-RU" sz="4800" b="1" dirty="0"/>
          </a:p>
        </p:txBody>
      </p:sp>
    </p:spTree>
    <p:extLst>
      <p:ext uri="{BB962C8B-B14F-4D97-AF65-F5344CB8AC3E}">
        <p14:creationId xmlns:p14="http://schemas.microsoft.com/office/powerpoint/2010/main" val="6873782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70000" lnSpcReduction="20000"/>
          </a:bodyPr>
          <a:lstStyle/>
          <a:p>
            <a:pPr marL="0" indent="0" algn="just">
              <a:buNone/>
            </a:pPr>
            <a:r>
              <a:rPr lang="uk-UA" sz="4800" b="1" dirty="0">
                <a:effectLst/>
                <a:latin typeface="Times New Roman" panose="02020603050405020304" pitchFamily="18" charset="0"/>
                <a:ea typeface="Times New Roman" panose="02020603050405020304" pitchFamily="18" charset="0"/>
              </a:rPr>
              <a:t>Саме політика </a:t>
            </a:r>
            <a:r>
              <a:rPr lang="uk-UA" sz="4800" b="1" dirty="0" err="1">
                <a:effectLst/>
                <a:latin typeface="Times New Roman" panose="02020603050405020304" pitchFamily="18" charset="0"/>
                <a:ea typeface="Times New Roman" panose="02020603050405020304" pitchFamily="18" charset="0"/>
              </a:rPr>
              <a:t>квотованого</a:t>
            </a:r>
            <a:r>
              <a:rPr lang="uk-UA" sz="4800" b="1" dirty="0">
                <a:effectLst/>
                <a:latin typeface="Times New Roman" panose="02020603050405020304" pitchFamily="18" charset="0"/>
                <a:ea typeface="Times New Roman" panose="02020603050405020304" pitchFamily="18" charset="0"/>
              </a:rPr>
              <a:t> запозичення робочої сили з колишніх колоніальних територій та інших країн мала за мету покращити цю ситуацію у найкоротші строки. Залишається вона такою і сьогодні, але із суттєвою різницею – країни-лідери європейської індустрії зацікавлені у науковцях і робітниках, перш за все, високої кваліфікації. </a:t>
            </a:r>
          </a:p>
          <a:p>
            <a:pPr marL="0" indent="0" algn="just">
              <a:buNone/>
            </a:pPr>
            <a:r>
              <a:rPr lang="uk-UA" sz="4800" b="1" dirty="0">
                <a:effectLst/>
                <a:latin typeface="Times New Roman" panose="02020603050405020304" pitchFamily="18" charset="0"/>
                <a:ea typeface="Times New Roman" panose="02020603050405020304" pitchFamily="18" charset="0"/>
              </a:rPr>
              <a:t>З цією метою уряди Німеччини, Франції, Італії та Великої Британії на початку нового століття суттєво змінили еміграційне законодавство та правила в’їзду в країни для фахівців: були встановлені строки контракту, умови праці і можливості продовження співпраці зі стороною (фірмою), яка запросила фахівця. Це дозволило урядам упорядкувати трудову еміграцію, а головне – спрямувати її на досягнення пріоритетів національного економічного розвитку.</a:t>
            </a:r>
            <a:endParaRPr lang="ru-RU" sz="4800" b="1" dirty="0"/>
          </a:p>
        </p:txBody>
      </p:sp>
    </p:spTree>
    <p:extLst>
      <p:ext uri="{BB962C8B-B14F-4D97-AF65-F5344CB8AC3E}">
        <p14:creationId xmlns:p14="http://schemas.microsoft.com/office/powerpoint/2010/main" val="28830621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70000" lnSpcReduction="20000"/>
          </a:bodyPr>
          <a:lstStyle/>
          <a:p>
            <a:pPr marL="0" indent="0" algn="just">
              <a:buNone/>
            </a:pPr>
            <a:r>
              <a:rPr lang="uk-UA" sz="4800" b="1" dirty="0">
                <a:effectLst/>
                <a:latin typeface="Times New Roman" panose="02020603050405020304" pitchFamily="18" charset="0"/>
                <a:ea typeface="Times New Roman" panose="02020603050405020304" pitchFamily="18" charset="0"/>
              </a:rPr>
              <a:t>За оцінкою Відділу народонаселення ООН («Всесвітні демографічні прогнози»), за перші п’ять десятиліть ХХІ ст. в усіх європейських країнах (окрім Люксембургу, Ісландії, Албанії та Ірландії) чисельність корінного населення зменшиться на 124 млн. осіб, у т. ч. у країнах «Старої Європи» – на 37 млн. осіб. </a:t>
            </a:r>
          </a:p>
          <a:p>
            <a:pPr marL="0" indent="0" algn="just">
              <a:buNone/>
            </a:pPr>
            <a:r>
              <a:rPr lang="uk-UA" sz="4800" b="1" dirty="0">
                <a:effectLst/>
                <a:latin typeface="Times New Roman" panose="02020603050405020304" pitchFamily="18" charset="0"/>
                <a:ea typeface="Times New Roman" panose="02020603050405020304" pitchFamily="18" charset="0"/>
              </a:rPr>
              <a:t>Зокрема, чисельність населення Італії скоротиться на 25%, Великобританії – на 1%, Німеччини – на 14% тощо. Крім того, демографічні дані свідчать про швидке старіння населення в Європі, що тягне за собою збільшення частки витрат країн на утримання непрацездатних верств населення. Це також спонукає країни ЄС до поповнення працездатного населення за рахунок іноземців і стимулювання міжнародної міграції (передусім – замісної).</a:t>
            </a:r>
            <a:endParaRPr lang="ru-RU" sz="4800" b="1" dirty="0"/>
          </a:p>
        </p:txBody>
      </p:sp>
    </p:spTree>
    <p:extLst>
      <p:ext uri="{BB962C8B-B14F-4D97-AF65-F5344CB8AC3E}">
        <p14:creationId xmlns:p14="http://schemas.microsoft.com/office/powerpoint/2010/main" val="28848522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85000" lnSpcReduction="10000"/>
          </a:bodyPr>
          <a:lstStyle/>
          <a:p>
            <a:pPr marL="0" indent="0" algn="just">
              <a:buNone/>
            </a:pPr>
            <a:r>
              <a:rPr lang="uk-UA" sz="4800" b="1" dirty="0">
                <a:effectLst/>
                <a:latin typeface="Times New Roman" panose="02020603050405020304" pitchFamily="18" charset="0"/>
                <a:ea typeface="Times New Roman" panose="02020603050405020304" pitchFamily="18" charset="0"/>
              </a:rPr>
              <a:t>З іншого боку, процес міграції в Європу має й свої власні як військово-політичні, так і економічні корені. Окрім масової міграції біженців із районів військових дій на Арабському Сході, пік якої відмічався у 2015-2017 рр., істотним фактором, що спонукає людей переселятися до Європи, є </a:t>
            </a:r>
            <a:r>
              <a:rPr lang="uk-UA" sz="4800" b="1" dirty="0">
                <a:effectLst/>
                <a:highlight>
                  <a:srgbClr val="800000"/>
                </a:highlight>
                <a:latin typeface="Times New Roman" panose="02020603050405020304" pitchFamily="18" charset="0"/>
                <a:ea typeface="Times New Roman" panose="02020603050405020304" pitchFamily="18" charset="0"/>
              </a:rPr>
              <a:t>значна різниця в рівнях життя</a:t>
            </a:r>
            <a:r>
              <a:rPr lang="uk-UA" sz="4800" b="1" dirty="0">
                <a:effectLst/>
                <a:latin typeface="Times New Roman" panose="02020603050405020304" pitchFamily="18" charset="0"/>
                <a:ea typeface="Times New Roman" panose="02020603050405020304" pitchFamily="18" charset="0"/>
              </a:rPr>
              <a:t>. Так, М. </a:t>
            </a:r>
            <a:r>
              <a:rPr lang="uk-UA" sz="4800" b="1" dirty="0" err="1">
                <a:effectLst/>
                <a:latin typeface="Times New Roman" panose="02020603050405020304" pitchFamily="18" charset="0"/>
                <a:ea typeface="Times New Roman" panose="02020603050405020304" pitchFamily="18" charset="0"/>
              </a:rPr>
              <a:t>Фурше</a:t>
            </a:r>
            <a:r>
              <a:rPr lang="uk-UA" sz="4800" b="1" dirty="0">
                <a:effectLst/>
                <a:latin typeface="Times New Roman" panose="02020603050405020304" pitchFamily="18" charset="0"/>
                <a:ea typeface="Times New Roman" panose="02020603050405020304" pitchFamily="18" charset="0"/>
              </a:rPr>
              <a:t> вказує на те, що життєвий рівень у Європі у п’ять, а іноді й у 10 разів вищий, ніж у країнах Магрибу, навіть при безпосередній географічній близькості регіонів Магрибу до європейської Італії чи Іспанії.</a:t>
            </a:r>
            <a:endParaRPr lang="ru-RU" sz="4800" b="1" dirty="0"/>
          </a:p>
        </p:txBody>
      </p:sp>
    </p:spTree>
    <p:extLst>
      <p:ext uri="{BB962C8B-B14F-4D97-AF65-F5344CB8AC3E}">
        <p14:creationId xmlns:p14="http://schemas.microsoft.com/office/powerpoint/2010/main" val="34156156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92500"/>
          </a:bodyPr>
          <a:lstStyle/>
          <a:p>
            <a:pPr algn="just"/>
            <a:r>
              <a:rPr lang="uk-UA" sz="4800" b="1" dirty="0">
                <a:effectLst/>
                <a:latin typeface="Times New Roman" panose="02020603050405020304" pitchFamily="18" charset="0"/>
                <a:ea typeface="Calibri" panose="020F0502020204030204" pitchFamily="34" charset="0"/>
              </a:rPr>
              <a:t>За таких умов, як прогнозують експерти, до 2050 р. число автохтонів у Європі може зменшитись на 15%, а іммігрантські меншини, при нинішній їхній демографічної активності, можуть, навпаки, розростися до 30-50 % від усього населення. </a:t>
            </a:r>
            <a:endParaRPr lang="ru-RU" sz="4400" b="1" dirty="0">
              <a:effectLst/>
              <a:latin typeface="Times New Roman" panose="02020603050405020304" pitchFamily="18" charset="0"/>
              <a:ea typeface="Calibri" panose="020F0502020204030204" pitchFamily="34" charset="0"/>
            </a:endParaRPr>
          </a:p>
          <a:p>
            <a:pPr algn="just"/>
            <a:r>
              <a:rPr lang="uk-UA" sz="4800" b="1" dirty="0">
                <a:effectLst/>
                <a:latin typeface="Times New Roman" panose="02020603050405020304" pitchFamily="18" charset="0"/>
                <a:ea typeface="Times New Roman" panose="02020603050405020304" pitchFamily="18" charset="0"/>
              </a:rPr>
              <a:t>Збільшення загального числа європейців значною мірою забезпечується за рахунок мігрантів із країн Азії та Африки. </a:t>
            </a:r>
            <a:endParaRPr lang="ru-RU" sz="4800" b="1" dirty="0"/>
          </a:p>
        </p:txBody>
      </p:sp>
    </p:spTree>
    <p:extLst>
      <p:ext uri="{BB962C8B-B14F-4D97-AF65-F5344CB8AC3E}">
        <p14:creationId xmlns:p14="http://schemas.microsoft.com/office/powerpoint/2010/main" val="1416016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92500"/>
          </a:bodyPr>
          <a:lstStyle/>
          <a:p>
            <a:pPr marL="0" indent="0" algn="just">
              <a:buNone/>
            </a:pPr>
            <a:r>
              <a:rPr lang="uk-UA" sz="4800" b="1" dirty="0">
                <a:effectLst/>
                <a:latin typeface="Times New Roman" panose="02020603050405020304" pitchFamily="18" charset="0"/>
                <a:ea typeface="Times New Roman" panose="02020603050405020304" pitchFamily="18" charset="0"/>
              </a:rPr>
              <a:t>Велика частина мігрантів при цьому – вихідці з мусульманських країн, яких нині в країнах Євросоюзу проживає, за різними оцінками, майже 20 млн. осіб. Тенденція до зростання числа мусульман у традиційно християнській Європі відмічається вже протягом кількох десятиліть (за 50 років частка мігрантів-мусульман у загальній структурі населення зросла з 1% до 5%) і цей процес триває.</a:t>
            </a:r>
            <a:endParaRPr lang="ru-RU" sz="4800" b="1" dirty="0"/>
          </a:p>
        </p:txBody>
      </p:sp>
    </p:spTree>
    <p:extLst>
      <p:ext uri="{BB962C8B-B14F-4D97-AF65-F5344CB8AC3E}">
        <p14:creationId xmlns:p14="http://schemas.microsoft.com/office/powerpoint/2010/main" val="8530825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92500"/>
          </a:bodyPr>
          <a:lstStyle/>
          <a:p>
            <a:pPr marL="0" indent="0" algn="just">
              <a:buNone/>
            </a:pPr>
            <a:r>
              <a:rPr lang="uk-UA" sz="4800" b="1" dirty="0">
                <a:effectLst/>
                <a:latin typeface="Times New Roman" panose="02020603050405020304" pitchFamily="18" charset="0"/>
                <a:ea typeface="Times New Roman" panose="02020603050405020304" pitchFamily="18" charset="0"/>
              </a:rPr>
              <a:t>За іншими даними, які подав </a:t>
            </a:r>
            <a:r>
              <a:rPr lang="uk-UA" sz="4800" b="1" dirty="0" err="1">
                <a:effectLst/>
                <a:latin typeface="Times New Roman" panose="02020603050405020304" pitchFamily="18" charset="0"/>
                <a:ea typeface="Times New Roman" panose="02020603050405020304" pitchFamily="18" charset="0"/>
              </a:rPr>
              <a:t>Pew</a:t>
            </a:r>
            <a:r>
              <a:rPr lang="uk-UA" sz="4800" b="1" dirty="0">
                <a:effectLst/>
                <a:latin typeface="Times New Roman" panose="02020603050405020304" pitchFamily="18" charset="0"/>
                <a:ea typeface="Times New Roman" panose="02020603050405020304" pitchFamily="18" charset="0"/>
              </a:rPr>
              <a:t> </a:t>
            </a:r>
            <a:r>
              <a:rPr lang="uk-UA" sz="4800" b="1" dirty="0" err="1">
                <a:effectLst/>
                <a:latin typeface="Times New Roman" panose="02020603050405020304" pitchFamily="18" charset="0"/>
                <a:ea typeface="Times New Roman" panose="02020603050405020304" pitchFamily="18" charset="0"/>
              </a:rPr>
              <a:t>Research</a:t>
            </a:r>
            <a:r>
              <a:rPr lang="uk-UA" sz="4800" b="1" dirty="0">
                <a:effectLst/>
                <a:latin typeface="Times New Roman" panose="02020603050405020304" pitchFamily="18" charset="0"/>
                <a:ea typeface="Times New Roman" panose="02020603050405020304" pitchFamily="18" charset="0"/>
              </a:rPr>
              <a:t> </a:t>
            </a:r>
            <a:r>
              <a:rPr lang="uk-UA" sz="4800" b="1" dirty="0" err="1">
                <a:effectLst/>
                <a:latin typeface="Times New Roman" panose="02020603050405020304" pitchFamily="18" charset="0"/>
                <a:ea typeface="Times New Roman" panose="02020603050405020304" pitchFamily="18" charset="0"/>
              </a:rPr>
              <a:t>Center</a:t>
            </a:r>
            <a:r>
              <a:rPr lang="uk-UA" sz="4800" b="1" dirty="0">
                <a:effectLst/>
                <a:latin typeface="Times New Roman" panose="02020603050405020304" pitchFamily="18" charset="0"/>
                <a:ea typeface="Times New Roman" panose="02020603050405020304" pitchFamily="18" charset="0"/>
              </a:rPr>
              <a:t>, число мусульман в Європі зросло з 29,6 млн. осіб у 1990 р. до 44,1 млн. у 2010 р., а до 2030 р. в Європі буде жити 58 млн. людей, що сповідують іслам. На думку демографів, які співпрацювали в рамках проекту </a:t>
            </a:r>
            <a:r>
              <a:rPr lang="uk-UA" sz="4800" b="1" dirty="0" err="1">
                <a:effectLst/>
                <a:latin typeface="Times New Roman" panose="02020603050405020304" pitchFamily="18" charset="0"/>
                <a:ea typeface="Times New Roman" panose="02020603050405020304" pitchFamily="18" charset="0"/>
              </a:rPr>
              <a:t>Pew</a:t>
            </a:r>
            <a:r>
              <a:rPr lang="uk-UA" sz="4800" b="1" dirty="0">
                <a:effectLst/>
                <a:latin typeface="Times New Roman" panose="02020603050405020304" pitchFamily="18" charset="0"/>
                <a:ea typeface="Times New Roman" panose="02020603050405020304" pitchFamily="18" charset="0"/>
              </a:rPr>
              <a:t> </a:t>
            </a:r>
            <a:r>
              <a:rPr lang="uk-UA" sz="4800" b="1" dirty="0" err="1">
                <a:effectLst/>
                <a:latin typeface="Times New Roman" panose="02020603050405020304" pitchFamily="18" charset="0"/>
                <a:ea typeface="Times New Roman" panose="02020603050405020304" pitchFamily="18" charset="0"/>
              </a:rPr>
              <a:t>Forum</a:t>
            </a:r>
            <a:r>
              <a:rPr lang="uk-UA" sz="4800" b="1" dirty="0">
                <a:effectLst/>
                <a:latin typeface="Times New Roman" panose="02020603050405020304" pitchFamily="18" charset="0"/>
                <a:ea typeface="Times New Roman" panose="02020603050405020304" pitchFamily="18" charset="0"/>
              </a:rPr>
              <a:t> </a:t>
            </a:r>
            <a:r>
              <a:rPr lang="uk-UA" sz="4800" b="1" dirty="0" err="1">
                <a:effectLst/>
                <a:latin typeface="Times New Roman" panose="02020603050405020304" pitchFamily="18" charset="0"/>
                <a:ea typeface="Times New Roman" panose="02020603050405020304" pitchFamily="18" charset="0"/>
              </a:rPr>
              <a:t>of</a:t>
            </a:r>
            <a:r>
              <a:rPr lang="uk-UA" sz="4800" b="1" dirty="0">
                <a:effectLst/>
                <a:latin typeface="Times New Roman" panose="02020603050405020304" pitchFamily="18" charset="0"/>
                <a:ea typeface="Times New Roman" panose="02020603050405020304" pitchFamily="18" charset="0"/>
              </a:rPr>
              <a:t> </a:t>
            </a:r>
            <a:r>
              <a:rPr lang="uk-UA" sz="4800" b="1" dirty="0" err="1">
                <a:effectLst/>
                <a:latin typeface="Times New Roman" panose="02020603050405020304" pitchFamily="18" charset="0"/>
                <a:ea typeface="Times New Roman" panose="02020603050405020304" pitchFamily="18" charset="0"/>
              </a:rPr>
              <a:t>Religion</a:t>
            </a:r>
            <a:r>
              <a:rPr lang="uk-UA" sz="4800" b="1" dirty="0">
                <a:effectLst/>
                <a:latin typeface="Times New Roman" panose="02020603050405020304" pitchFamily="18" charset="0"/>
                <a:ea typeface="Times New Roman" panose="02020603050405020304" pitchFamily="18" charset="0"/>
              </a:rPr>
              <a:t> </a:t>
            </a:r>
            <a:r>
              <a:rPr lang="uk-UA" sz="4800" b="1" dirty="0" err="1">
                <a:effectLst/>
                <a:latin typeface="Times New Roman" panose="02020603050405020304" pitchFamily="18" charset="0"/>
                <a:ea typeface="Times New Roman" panose="02020603050405020304" pitchFamily="18" charset="0"/>
              </a:rPr>
              <a:t>and</a:t>
            </a:r>
            <a:r>
              <a:rPr lang="uk-UA" sz="4800" b="1" dirty="0">
                <a:effectLst/>
                <a:latin typeface="Times New Roman" panose="02020603050405020304" pitchFamily="18" charset="0"/>
                <a:ea typeface="Times New Roman" panose="02020603050405020304" pitchFamily="18" charset="0"/>
              </a:rPr>
              <a:t> </a:t>
            </a:r>
            <a:r>
              <a:rPr lang="uk-UA" sz="4800" b="1" dirty="0" err="1">
                <a:effectLst/>
                <a:latin typeface="Times New Roman" panose="02020603050405020304" pitchFamily="18" charset="0"/>
                <a:ea typeface="Times New Roman" panose="02020603050405020304" pitchFamily="18" charset="0"/>
              </a:rPr>
              <a:t>Public</a:t>
            </a:r>
            <a:r>
              <a:rPr lang="uk-UA" sz="4800" b="1" dirty="0">
                <a:effectLst/>
                <a:latin typeface="Times New Roman" panose="02020603050405020304" pitchFamily="18" charset="0"/>
                <a:ea typeface="Times New Roman" panose="02020603050405020304" pitchFamily="18" charset="0"/>
              </a:rPr>
              <a:t>, чисельність мусульманського населення Європи у 2030 р. складе в середньому майже 9%.</a:t>
            </a:r>
            <a:endParaRPr lang="ru-RU" sz="4800" b="1" dirty="0"/>
          </a:p>
        </p:txBody>
      </p:sp>
    </p:spTree>
    <p:extLst>
      <p:ext uri="{BB962C8B-B14F-4D97-AF65-F5344CB8AC3E}">
        <p14:creationId xmlns:p14="http://schemas.microsoft.com/office/powerpoint/2010/main" val="3303591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92500"/>
          </a:bodyPr>
          <a:lstStyle/>
          <a:p>
            <a:pPr marL="0" indent="0" algn="just">
              <a:buNone/>
            </a:pPr>
            <a:r>
              <a:rPr lang="uk-UA" sz="4800" b="1" dirty="0">
                <a:effectLst/>
                <a:latin typeface="Times New Roman" panose="02020603050405020304" pitchFamily="18" charset="0"/>
                <a:ea typeface="Times New Roman" panose="02020603050405020304" pitchFamily="18" charset="0"/>
              </a:rPr>
              <a:t>Слід зауважити, що доволі висока частка іммігрантів першого та другого покоління в цей період справді прагнула якнайшвидшої інтеграції і доволі легко сприймала домінуючу культуру, традиції, цінності країни перебування, аж до повної асиміляції (у </a:t>
            </a:r>
            <a:r>
              <a:rPr lang="uk-UA" sz="4800" b="1" dirty="0" err="1">
                <a:effectLst/>
                <a:latin typeface="Times New Roman" panose="02020603050405020304" pitchFamily="18" charset="0"/>
                <a:ea typeface="Times New Roman" panose="02020603050405020304" pitchFamily="18" charset="0"/>
              </a:rPr>
              <a:t>т.ч</a:t>
            </a:r>
            <a:r>
              <a:rPr lang="uk-UA" sz="4800" b="1" dirty="0">
                <a:effectLst/>
                <a:latin typeface="Times New Roman" panose="02020603050405020304" pitchFamily="18" charset="0"/>
                <a:ea typeface="Times New Roman" panose="02020603050405020304" pitchFamily="18" charset="0"/>
              </a:rPr>
              <a:t>. через укладання змішаних шлюбів). Такі переселенці часто досягали успіху, здобуваючи освіту, роблячи кар’єри у бізнесі і виробництві.</a:t>
            </a:r>
            <a:endParaRPr lang="ru-RU" sz="4800" b="1" dirty="0"/>
          </a:p>
        </p:txBody>
      </p:sp>
    </p:spTree>
    <p:extLst>
      <p:ext uri="{BB962C8B-B14F-4D97-AF65-F5344CB8AC3E}">
        <p14:creationId xmlns:p14="http://schemas.microsoft.com/office/powerpoint/2010/main" val="22101926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4800" b="1" dirty="0">
                <a:effectLst/>
                <a:latin typeface="Times New Roman" panose="02020603050405020304" pitchFamily="18" charset="0"/>
                <a:ea typeface="Times New Roman" panose="02020603050405020304" pitchFamily="18" charset="0"/>
              </a:rPr>
              <a:t>Але такі приклади частіше подавали вихідці з </a:t>
            </a:r>
            <a:r>
              <a:rPr lang="uk-UA" sz="4800" b="1" dirty="0">
                <a:effectLst/>
                <a:highlight>
                  <a:srgbClr val="800000"/>
                </a:highlight>
                <a:latin typeface="Times New Roman" panose="02020603050405020304" pitchFamily="18" charset="0"/>
                <a:ea typeface="Times New Roman" panose="02020603050405020304" pitchFamily="18" charset="0"/>
              </a:rPr>
              <a:t>Південної і Східної Європи</a:t>
            </a:r>
            <a:r>
              <a:rPr lang="uk-UA" sz="4800" b="1" dirty="0">
                <a:effectLst/>
                <a:latin typeface="Times New Roman" panose="02020603050405020304" pitchFamily="18" charset="0"/>
                <a:ea typeface="Times New Roman" panose="02020603050405020304" pitchFamily="18" charset="0"/>
              </a:rPr>
              <a:t>, тобто носії схожої індустріальної культури, що базується на подібних цінностях, які належали до християнської церкви, хоча могли бути не лише католиками чи протестантами, а й адептами інших християнських напрямів.</a:t>
            </a:r>
            <a:endParaRPr lang="ru-RU" sz="4800" b="1" dirty="0"/>
          </a:p>
        </p:txBody>
      </p:sp>
    </p:spTree>
    <p:extLst>
      <p:ext uri="{BB962C8B-B14F-4D97-AF65-F5344CB8AC3E}">
        <p14:creationId xmlns:p14="http://schemas.microsoft.com/office/powerpoint/2010/main" val="27045589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85000" lnSpcReduction="20000"/>
          </a:bodyPr>
          <a:lstStyle/>
          <a:p>
            <a:pPr marL="0" indent="0" algn="just">
              <a:buNone/>
            </a:pPr>
            <a:r>
              <a:rPr lang="uk-UA" sz="4800" b="1" dirty="0">
                <a:effectLst/>
                <a:latin typeface="Times New Roman" panose="02020603050405020304" pitchFamily="18" charset="0"/>
                <a:ea typeface="Times New Roman" panose="02020603050405020304" pitchFamily="18" charset="0"/>
              </a:rPr>
              <a:t>Багато з тих, хто прибував до найбільш розвинених європейських країн (Франції, Німеччини, Великобританії) лише на заробітки зміг швидко пристосуватися до місцевих умов та високого рівня життя, що спонукало мігрантів затримуватись у тій чи іншій країні на тривалий термін, чи взагалі відмовитись від ідеї повернення на батьківщину. </a:t>
            </a:r>
          </a:p>
          <a:p>
            <a:pPr marL="0" indent="0" algn="just">
              <a:buNone/>
            </a:pPr>
            <a:r>
              <a:rPr lang="uk-UA" sz="4800" b="1" dirty="0">
                <a:effectLst/>
                <a:latin typeface="Times New Roman" panose="02020603050405020304" pitchFamily="18" charset="0"/>
                <a:ea typeface="Times New Roman" panose="02020603050405020304" pitchFamily="18" charset="0"/>
              </a:rPr>
              <a:t>Таким чином, у цих країнах за останні десятиліття утворилися доволі потужні діаспори </a:t>
            </a:r>
            <a:r>
              <a:rPr lang="uk-UA" sz="4800" b="1" dirty="0">
                <a:effectLst/>
                <a:highlight>
                  <a:srgbClr val="800000"/>
                </a:highlight>
                <a:latin typeface="Times New Roman" panose="02020603050405020304" pitchFamily="18" charset="0"/>
                <a:ea typeface="Times New Roman" panose="02020603050405020304" pitchFamily="18" charset="0"/>
              </a:rPr>
              <a:t>поляків, росіян, чехів, українців, вірмен тощо</a:t>
            </a:r>
            <a:r>
              <a:rPr lang="uk-UA" sz="4800" b="1" dirty="0">
                <a:effectLst/>
                <a:latin typeface="Times New Roman" panose="02020603050405020304" pitchFamily="18" charset="0"/>
                <a:ea typeface="Times New Roman" panose="02020603050405020304" pitchFamily="18" charset="0"/>
              </a:rPr>
              <a:t>.</a:t>
            </a:r>
            <a:endParaRPr lang="ru-RU" sz="4800" b="1" dirty="0"/>
          </a:p>
        </p:txBody>
      </p:sp>
    </p:spTree>
    <p:extLst>
      <p:ext uri="{BB962C8B-B14F-4D97-AF65-F5344CB8AC3E}">
        <p14:creationId xmlns:p14="http://schemas.microsoft.com/office/powerpoint/2010/main" val="379741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4400" b="1" dirty="0">
                <a:effectLst/>
                <a:latin typeface="Times New Roman" panose="02020603050405020304" pitchFamily="18" charset="0"/>
                <a:ea typeface="Times New Roman" panose="02020603050405020304" pitchFamily="18" charset="0"/>
              </a:rPr>
              <a:t>Зацікавлені в подоланні наслідків депопуляції населення через трагічні втрати часів Другої світової війни, а потім – через різке скорочення народжуваності в останні десятиліття ХХ ст., європейські уряди вжили заходів щодо збільшення робочих ресурсів своїх країн, </a:t>
            </a:r>
            <a:r>
              <a:rPr lang="uk-UA" sz="4400" b="1" u="sng" dirty="0">
                <a:effectLst/>
                <a:latin typeface="Times New Roman" panose="02020603050405020304" pitchFamily="18" charset="0"/>
                <a:ea typeface="Times New Roman" panose="02020603050405020304" pitchFamily="18" charset="0"/>
              </a:rPr>
              <a:t>стимулюючі приплив трудових мігрантів двома своїми мультикультурними зобов’язаннями</a:t>
            </a:r>
            <a:r>
              <a:rPr lang="uk-UA" sz="4400" b="1" dirty="0">
                <a:effectLst/>
                <a:latin typeface="Times New Roman" panose="02020603050405020304" pitchFamily="18" charset="0"/>
                <a:ea typeface="Times New Roman" panose="02020603050405020304" pitchFamily="18" charset="0"/>
              </a:rPr>
              <a:t>:</a:t>
            </a:r>
            <a:endParaRPr lang="ru-RU" sz="4400" b="1" dirty="0"/>
          </a:p>
        </p:txBody>
      </p:sp>
    </p:spTree>
    <p:extLst>
      <p:ext uri="{BB962C8B-B14F-4D97-AF65-F5344CB8AC3E}">
        <p14:creationId xmlns:p14="http://schemas.microsoft.com/office/powerpoint/2010/main" val="3606783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85000" lnSpcReduction="20000"/>
          </a:bodyPr>
          <a:lstStyle/>
          <a:p>
            <a:pPr algn="just"/>
            <a:r>
              <a:rPr lang="uk-UA" sz="4800" b="1" dirty="0">
                <a:effectLst/>
                <a:latin typeface="Times New Roman" panose="02020603050405020304" pitchFamily="18" charset="0"/>
                <a:ea typeface="Calibri" panose="020F0502020204030204" pitchFamily="34" charset="0"/>
              </a:rPr>
              <a:t>Додатковими чинниками імміграції до європейських країн були хвилі повоєнних політичних і економічних біженців (після закінчення І та ІІ Світових воєн), лібералізація правил перетину кордонів після падіння комуністичної системи у Східній Європі та економічні кризи 1998 і 2008 рр. </a:t>
            </a:r>
            <a:endParaRPr lang="ru-RU" sz="4400" b="1" dirty="0">
              <a:effectLst/>
              <a:latin typeface="Times New Roman" panose="02020603050405020304" pitchFamily="18" charset="0"/>
              <a:ea typeface="Calibri" panose="020F0502020204030204" pitchFamily="34" charset="0"/>
            </a:endParaRPr>
          </a:p>
          <a:p>
            <a:pPr algn="just"/>
            <a:r>
              <a:rPr lang="uk-UA" sz="4800" b="1" dirty="0">
                <a:effectLst/>
                <a:latin typeface="Times New Roman" panose="02020603050405020304" pitchFamily="18" charset="0"/>
                <a:ea typeface="Times New Roman" panose="02020603050405020304" pitchFamily="18" charset="0"/>
              </a:rPr>
              <a:t>Попри усе згадане вище, ключовим фактором, що стимулював міграцію до Європи, особливо з країн «третього світу», був, як уже згадувалося, дефіцит дешевої робочої сили. </a:t>
            </a:r>
            <a:endParaRPr lang="ru-RU" sz="4800" b="1" dirty="0"/>
          </a:p>
        </p:txBody>
      </p:sp>
    </p:spTree>
    <p:extLst>
      <p:ext uri="{BB962C8B-B14F-4D97-AF65-F5344CB8AC3E}">
        <p14:creationId xmlns:p14="http://schemas.microsoft.com/office/powerpoint/2010/main" val="31899470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77500" lnSpcReduction="20000"/>
          </a:bodyPr>
          <a:lstStyle/>
          <a:p>
            <a:pPr marL="0" indent="0" algn="just">
              <a:buNone/>
            </a:pPr>
            <a:r>
              <a:rPr lang="uk-UA" sz="4800" b="1" dirty="0">
                <a:effectLst/>
                <a:latin typeface="Times New Roman" panose="02020603050405020304" pitchFamily="18" charset="0"/>
                <a:ea typeface="Times New Roman" panose="02020603050405020304" pitchFamily="18" charset="0"/>
              </a:rPr>
              <a:t>Саме тому пропаганду ідей мультикультуралізму розпочали у першу чергу представники інтересів промислового капіталу. Неконтрольований на першому етапі процес міграції призвів до лавиноподібного переселення іноземців до європейських країн, що не могло, зрештою, не викликати низки проблем. </a:t>
            </a:r>
          </a:p>
          <a:p>
            <a:pPr marL="0" indent="0" algn="just">
              <a:buNone/>
            </a:pPr>
            <a:r>
              <a:rPr lang="uk-UA" sz="4800" b="1" dirty="0">
                <a:effectLst/>
                <a:latin typeface="Times New Roman" panose="02020603050405020304" pitchFamily="18" charset="0"/>
                <a:ea typeface="Times New Roman" panose="02020603050405020304" pitchFamily="18" charset="0"/>
              </a:rPr>
              <a:t>Зокрема, масова трудова міграція принесла з собою істотно відмінну від автохтонної культуру і звичаї, що викликало спротив значної частини корінного населення у вигляді проявів  дискримінації, ксенофобії, расизму та сегрегації не лише на побутовому рівні, а й в соціально-політичній і навіть економічній сферах.</a:t>
            </a:r>
            <a:endParaRPr lang="ru-RU" sz="4800" b="1" dirty="0"/>
          </a:p>
        </p:txBody>
      </p:sp>
    </p:spTree>
    <p:extLst>
      <p:ext uri="{BB962C8B-B14F-4D97-AF65-F5344CB8AC3E}">
        <p14:creationId xmlns:p14="http://schemas.microsoft.com/office/powerpoint/2010/main" val="38588426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85000" lnSpcReduction="20000"/>
          </a:bodyPr>
          <a:lstStyle/>
          <a:p>
            <a:pPr marL="0" indent="0" algn="just">
              <a:buNone/>
            </a:pPr>
            <a:r>
              <a:rPr lang="uk-UA" sz="4800" b="1" dirty="0">
                <a:effectLst/>
                <a:latin typeface="Times New Roman" panose="02020603050405020304" pitchFamily="18" charset="0"/>
                <a:ea typeface="Times New Roman" panose="02020603050405020304" pitchFamily="18" charset="0"/>
              </a:rPr>
              <a:t>Таку реакцію можна пояснити, передусім, монокультурністю, яка історично сформувалася у більшості європейських країн. Якщо процес формування націй-держав в Європі тривав багато </a:t>
            </a:r>
            <a:r>
              <a:rPr lang="uk-UA" sz="4800" b="1" dirty="0" err="1">
                <a:effectLst/>
                <a:latin typeface="Times New Roman" panose="02020603050405020304" pitchFamily="18" charset="0"/>
                <a:ea typeface="Times New Roman" panose="02020603050405020304" pitchFamily="18" charset="0"/>
              </a:rPr>
              <a:t>сторіч</a:t>
            </a:r>
            <a:r>
              <a:rPr lang="uk-UA" sz="4800" b="1" dirty="0">
                <a:effectLst/>
                <a:latin typeface="Times New Roman" panose="02020603050405020304" pitchFamily="18" charset="0"/>
                <a:ea typeface="Times New Roman" panose="02020603050405020304" pitchFamily="18" charset="0"/>
              </a:rPr>
              <a:t>, то з точки зору історії цивілізації раптовий (який вимірюється кількома десятиліттями) демографічний зсув у бік «чужинців», який наразі ще перебуває в динаміці, викликав цілком логічне суспільне збурення і негативну реакцію. У зв’язку з цим німецький філософ Ю. </a:t>
            </a:r>
            <a:r>
              <a:rPr lang="uk-UA" sz="4800" b="1" dirty="0" err="1">
                <a:effectLst/>
                <a:latin typeface="Times New Roman" panose="02020603050405020304" pitchFamily="18" charset="0"/>
                <a:ea typeface="Times New Roman" panose="02020603050405020304" pitchFamily="18" charset="0"/>
              </a:rPr>
              <a:t>Габермас</a:t>
            </a:r>
            <a:r>
              <a:rPr lang="uk-UA" sz="4800" b="1" dirty="0">
                <a:effectLst/>
                <a:latin typeface="Times New Roman" panose="02020603050405020304" pitchFamily="18" charset="0"/>
                <a:ea typeface="Times New Roman" panose="02020603050405020304" pitchFamily="18" charset="0"/>
              </a:rPr>
              <a:t> зауважує: «</a:t>
            </a:r>
            <a:r>
              <a:rPr lang="uk-UA" sz="4800" b="1" dirty="0">
                <a:effectLst/>
                <a:highlight>
                  <a:srgbClr val="800000"/>
                </a:highlight>
                <a:latin typeface="Times New Roman" panose="02020603050405020304" pitchFamily="18" charset="0"/>
                <a:ea typeface="Times New Roman" panose="02020603050405020304" pitchFamily="18" charset="0"/>
              </a:rPr>
              <a:t>На відміну від Америки, європейські нації відносно гомогенні</a:t>
            </a:r>
            <a:r>
              <a:rPr lang="uk-UA" sz="4800" b="1" dirty="0">
                <a:effectLst/>
                <a:latin typeface="Times New Roman" panose="02020603050405020304" pitchFamily="18" charset="0"/>
                <a:ea typeface="Times New Roman" panose="02020603050405020304" pitchFamily="18" charset="0"/>
              </a:rPr>
              <a:t>.</a:t>
            </a:r>
            <a:endParaRPr lang="ru-RU" sz="4800" b="1" dirty="0"/>
          </a:p>
        </p:txBody>
      </p:sp>
    </p:spTree>
    <p:extLst>
      <p:ext uri="{BB962C8B-B14F-4D97-AF65-F5344CB8AC3E}">
        <p14:creationId xmlns:p14="http://schemas.microsoft.com/office/powerpoint/2010/main" val="3151041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803564"/>
            <a:ext cx="12192000" cy="6054436"/>
          </a:xfrm>
        </p:spPr>
        <p:txBody>
          <a:bodyPr>
            <a:normAutofit fontScale="77500" lnSpcReduction="20000"/>
          </a:bodyPr>
          <a:lstStyle/>
          <a:p>
            <a:pPr marL="0" indent="0" algn="just">
              <a:buNone/>
            </a:pPr>
            <a:r>
              <a:rPr lang="uk-UA" sz="4800" b="1" dirty="0">
                <a:effectLst/>
                <a:highlight>
                  <a:srgbClr val="800000"/>
                </a:highlight>
                <a:latin typeface="Times New Roman" panose="02020603050405020304" pitchFamily="18" charset="0"/>
                <a:ea typeface="Times New Roman" panose="02020603050405020304" pitchFamily="18" charset="0"/>
              </a:rPr>
              <a:t>В їх історії майже не зустріти переказів про прийняття чужинців або асиміляцію іммігрантів. Тому прихід до Європи великої кількості людей іншого кольору шкіри, інших традицій, іншої віри викликає серйозні побоювання, тим паче, що відбувається воно на тлі розпаду європейських держав. </a:t>
            </a:r>
          </a:p>
          <a:p>
            <a:pPr marL="0" indent="0" algn="just">
              <a:buNone/>
            </a:pPr>
            <a:r>
              <a:rPr lang="uk-UA" sz="4800" b="1" dirty="0">
                <a:effectLst/>
                <a:highlight>
                  <a:srgbClr val="800000"/>
                </a:highlight>
                <a:latin typeface="Times New Roman" panose="02020603050405020304" pitchFamily="18" charset="0"/>
                <a:ea typeface="Times New Roman" panose="02020603050405020304" pitchFamily="18" charset="0"/>
              </a:rPr>
              <a:t>Тут політика мультикультуралізму обумовлена: </a:t>
            </a:r>
            <a:r>
              <a:rPr lang="uk-UA" sz="4800" b="1" u="sng" dirty="0">
                <a:effectLst/>
                <a:highlight>
                  <a:srgbClr val="800000"/>
                </a:highlight>
                <a:latin typeface="Times New Roman" panose="02020603050405020304" pitchFamily="18" charset="0"/>
                <a:ea typeface="Times New Roman" panose="02020603050405020304" pitchFamily="18" charset="0"/>
              </a:rPr>
              <a:t>по-перше</a:t>
            </a:r>
            <a:r>
              <a:rPr lang="uk-UA" sz="4800" b="1" dirty="0">
                <a:effectLst/>
                <a:highlight>
                  <a:srgbClr val="800000"/>
                </a:highlight>
                <a:latin typeface="Times New Roman" panose="02020603050405020304" pitchFamily="18" charset="0"/>
                <a:ea typeface="Times New Roman" panose="02020603050405020304" pitchFamily="18" charset="0"/>
              </a:rPr>
              <a:t>, масовою імміграцією кількох останніх десятиліть і комплексом проблем, нею викликаних; </a:t>
            </a:r>
            <a:r>
              <a:rPr lang="uk-UA" sz="4800" b="1" u="sng" dirty="0">
                <a:effectLst/>
                <a:highlight>
                  <a:srgbClr val="800000"/>
                </a:highlight>
                <a:latin typeface="Times New Roman" panose="02020603050405020304" pitchFamily="18" charset="0"/>
                <a:ea typeface="Times New Roman" panose="02020603050405020304" pitchFamily="18" charset="0"/>
              </a:rPr>
              <a:t>по-друге</a:t>
            </a:r>
            <a:r>
              <a:rPr lang="uk-UA" sz="4800" b="1" dirty="0">
                <a:effectLst/>
                <a:highlight>
                  <a:srgbClr val="800000"/>
                </a:highlight>
                <a:latin typeface="Times New Roman" panose="02020603050405020304" pitchFamily="18" charset="0"/>
                <a:ea typeface="Times New Roman" panose="02020603050405020304" pitchFamily="18" charset="0"/>
              </a:rPr>
              <a:t>, активізацією регіональних етнокультурних і </a:t>
            </a:r>
            <a:r>
              <a:rPr lang="uk-UA" sz="4800" b="1" dirty="0" err="1">
                <a:effectLst/>
                <a:highlight>
                  <a:srgbClr val="800000"/>
                </a:highlight>
                <a:latin typeface="Times New Roman" panose="02020603050405020304" pitchFamily="18" charset="0"/>
                <a:ea typeface="Times New Roman" panose="02020603050405020304" pitchFamily="18" charset="0"/>
              </a:rPr>
              <a:t>етнополітичних</a:t>
            </a:r>
            <a:r>
              <a:rPr lang="uk-UA" sz="4800" b="1" dirty="0">
                <a:effectLst/>
                <a:highlight>
                  <a:srgbClr val="800000"/>
                </a:highlight>
                <a:latin typeface="Times New Roman" panose="02020603050405020304" pitchFamily="18" charset="0"/>
                <a:ea typeface="Times New Roman" panose="02020603050405020304" pitchFamily="18" charset="0"/>
              </a:rPr>
              <a:t> рухів, стимульованих як процесами глобалізації, так і європейської інтеграції</a:t>
            </a:r>
            <a:r>
              <a:rPr lang="uk-UA" sz="4800" b="1" dirty="0">
                <a:effectLst/>
                <a:latin typeface="Times New Roman" panose="02020603050405020304" pitchFamily="18" charset="0"/>
                <a:ea typeface="Times New Roman" panose="02020603050405020304" pitchFamily="18" charset="0"/>
              </a:rPr>
              <a:t>».</a:t>
            </a:r>
            <a:endParaRPr lang="ru-RU" sz="4800" b="1" dirty="0"/>
          </a:p>
        </p:txBody>
      </p:sp>
    </p:spTree>
    <p:extLst>
      <p:ext uri="{BB962C8B-B14F-4D97-AF65-F5344CB8AC3E}">
        <p14:creationId xmlns:p14="http://schemas.microsoft.com/office/powerpoint/2010/main" val="17208528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85000" lnSpcReduction="10000"/>
          </a:bodyPr>
          <a:lstStyle/>
          <a:p>
            <a:pPr marL="0" indent="0" algn="just">
              <a:buNone/>
            </a:pPr>
            <a:r>
              <a:rPr lang="uk-UA" sz="4800" b="1" dirty="0">
                <a:effectLst/>
                <a:latin typeface="Times New Roman" panose="02020603050405020304" pitchFamily="18" charset="0"/>
                <a:ea typeface="Times New Roman" panose="02020603050405020304" pitchFamily="18" charset="0"/>
              </a:rPr>
              <a:t>Післявоєнна Німеччина зіткнулася із серйозною нестачею трудових ресурсів з двох причин: </a:t>
            </a:r>
            <a:r>
              <a:rPr lang="uk-UA" sz="4800" b="1" u="sng" dirty="0">
                <a:effectLst/>
                <a:highlight>
                  <a:srgbClr val="0000FF"/>
                </a:highlight>
                <a:latin typeface="Times New Roman" panose="02020603050405020304" pitchFamily="18" charset="0"/>
                <a:ea typeface="Times New Roman" panose="02020603050405020304" pitchFamily="18" charset="0"/>
              </a:rPr>
              <a:t>по-перше</a:t>
            </a:r>
            <a:r>
              <a:rPr lang="uk-UA" sz="4800" b="1" dirty="0">
                <a:effectLst/>
                <a:latin typeface="Times New Roman" panose="02020603050405020304" pitchFamily="18" charset="0"/>
                <a:ea typeface="Times New Roman" panose="02020603050405020304" pitchFamily="18" charset="0"/>
              </a:rPr>
              <a:t>, величезна кількість робочих рук відібрала спустошлива війна і радянські табори військовополонених; </a:t>
            </a:r>
            <a:r>
              <a:rPr lang="uk-UA" sz="4800" b="1" u="sng" dirty="0">
                <a:effectLst/>
                <a:highlight>
                  <a:srgbClr val="0000FF"/>
                </a:highlight>
                <a:latin typeface="Times New Roman" panose="02020603050405020304" pitchFamily="18" charset="0"/>
                <a:ea typeface="Times New Roman" panose="02020603050405020304" pitchFamily="18" charset="0"/>
              </a:rPr>
              <a:t>по-друге</a:t>
            </a:r>
            <a:r>
              <a:rPr lang="uk-UA" sz="4800" b="1" dirty="0">
                <a:effectLst/>
                <a:latin typeface="Times New Roman" panose="02020603050405020304" pitchFamily="18" charset="0"/>
                <a:ea typeface="Times New Roman" panose="02020603050405020304" pitchFamily="18" charset="0"/>
              </a:rPr>
              <a:t>, з причини «економічного дива», що виник на піку відродження у 1950-і рр. німецької промисловості. Спочатку країні вдавалося вирішити цю проблему за допомогою дозволів на в’їзд для етнічних німців, що залишали Центральну Європу і комуністичну НДР.</a:t>
            </a:r>
            <a:endParaRPr lang="ru-RU" sz="4800" b="1" dirty="0"/>
          </a:p>
        </p:txBody>
      </p:sp>
    </p:spTree>
    <p:extLst>
      <p:ext uri="{BB962C8B-B14F-4D97-AF65-F5344CB8AC3E}">
        <p14:creationId xmlns:p14="http://schemas.microsoft.com/office/powerpoint/2010/main" val="15535568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lnSpcReduction="10000"/>
          </a:bodyPr>
          <a:lstStyle/>
          <a:p>
            <a:pPr marL="0" indent="0" algn="just">
              <a:buNone/>
            </a:pPr>
            <a:r>
              <a:rPr lang="uk-UA" sz="4800" b="1" dirty="0">
                <a:effectLst/>
                <a:latin typeface="Times New Roman" panose="02020603050405020304" pitchFamily="18" charset="0"/>
                <a:ea typeface="Times New Roman" panose="02020603050405020304" pitchFamily="18" charset="0"/>
              </a:rPr>
              <a:t>Але цей наплив тільки допоміг згладити брак робочих рук після Другої Світової війни. </a:t>
            </a:r>
            <a:endParaRPr lang="en-US" sz="4800" b="1" dirty="0">
              <a:effectLst/>
              <a:latin typeface="Times New Roman" panose="02020603050405020304" pitchFamily="18" charset="0"/>
              <a:ea typeface="Times New Roman" panose="02020603050405020304" pitchFamily="18" charset="0"/>
            </a:endParaRPr>
          </a:p>
          <a:p>
            <a:pPr marL="0" indent="0" algn="just">
              <a:buNone/>
            </a:pPr>
            <a:r>
              <a:rPr lang="uk-UA" sz="4800" b="1" dirty="0">
                <a:effectLst/>
                <a:latin typeface="Times New Roman" panose="02020603050405020304" pitchFamily="18" charset="0"/>
                <a:ea typeface="Times New Roman" panose="02020603050405020304" pitchFamily="18" charset="0"/>
              </a:rPr>
              <a:t>Німеччина потребувала людей, щоб підтримати бурхливе зростання своєї експортно-орієнтованої промисловості, зокрема, все більше некваліфікованих робітників було потрібно на заводах, будів</a:t>
            </a:r>
            <a:r>
              <a:rPr lang="uk-UA" sz="4800" b="1" dirty="0">
                <a:latin typeface="Times New Roman" panose="02020603050405020304" pitchFamily="18" charset="0"/>
                <a:ea typeface="Times New Roman" panose="02020603050405020304" pitchFamily="18" charset="0"/>
              </a:rPr>
              <a:t>ництві</a:t>
            </a:r>
            <a:r>
              <a:rPr lang="uk-UA" sz="4800" b="1" dirty="0">
                <a:effectLst/>
                <a:latin typeface="Times New Roman" panose="02020603050405020304" pitchFamily="18" charset="0"/>
                <a:ea typeface="Times New Roman" panose="02020603050405020304" pitchFamily="18" charset="0"/>
              </a:rPr>
              <a:t> та інше.</a:t>
            </a:r>
            <a:endParaRPr lang="ru-RU" sz="4800" b="1" dirty="0"/>
          </a:p>
        </p:txBody>
      </p:sp>
    </p:spTree>
    <p:extLst>
      <p:ext uri="{BB962C8B-B14F-4D97-AF65-F5344CB8AC3E}">
        <p14:creationId xmlns:p14="http://schemas.microsoft.com/office/powerpoint/2010/main" val="33577759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85000" lnSpcReduction="20000"/>
          </a:bodyPr>
          <a:lstStyle/>
          <a:p>
            <a:pPr marL="0" indent="0" algn="just">
              <a:buNone/>
            </a:pPr>
            <a:r>
              <a:rPr lang="uk-UA" sz="4800" b="1" dirty="0">
                <a:effectLst/>
                <a:latin typeface="Times New Roman" panose="02020603050405020304" pitchFamily="18" charset="0"/>
                <a:ea typeface="Times New Roman" panose="02020603050405020304" pitchFamily="18" charset="0"/>
              </a:rPr>
              <a:t>У післявоєнному розвитку Німеччини при проведенні державної політики в галузі трудової імміграції можна виділити ряд етапів. </a:t>
            </a:r>
          </a:p>
          <a:p>
            <a:pPr marL="0" indent="0" algn="just">
              <a:buNone/>
            </a:pPr>
            <a:r>
              <a:rPr lang="uk-UA" sz="4800" b="1" dirty="0">
                <a:effectLst/>
                <a:highlight>
                  <a:srgbClr val="FF0000"/>
                </a:highlight>
                <a:latin typeface="Times New Roman" panose="02020603050405020304" pitchFamily="18" charset="0"/>
                <a:ea typeface="Times New Roman" panose="02020603050405020304" pitchFamily="18" charset="0"/>
              </a:rPr>
              <a:t>Перший етап</a:t>
            </a:r>
            <a:r>
              <a:rPr lang="uk-UA" sz="4800" b="1" dirty="0">
                <a:effectLst/>
                <a:latin typeface="Times New Roman" panose="02020603050405020304" pitchFamily="18" charset="0"/>
                <a:ea typeface="Times New Roman" panose="02020603050405020304" pitchFamily="18" charset="0"/>
              </a:rPr>
              <a:t> (</a:t>
            </a:r>
            <a:r>
              <a:rPr lang="uk-UA" sz="4800" b="1" u="sng" dirty="0">
                <a:effectLst/>
                <a:latin typeface="Times New Roman" panose="02020603050405020304" pitchFamily="18" charset="0"/>
                <a:ea typeface="Times New Roman" panose="02020603050405020304" pitchFamily="18" charset="0"/>
              </a:rPr>
              <a:t>середина 1950-х рр. – 1973 р.</a:t>
            </a:r>
            <a:r>
              <a:rPr lang="uk-UA" sz="4800" b="1" dirty="0">
                <a:effectLst/>
                <a:latin typeface="Times New Roman" panose="02020603050405020304" pitchFamily="18" charset="0"/>
                <a:ea typeface="Times New Roman" panose="02020603050405020304" pitchFamily="18" charset="0"/>
              </a:rPr>
              <a:t>): період широкого набору мігрантів для роботи в Німеччині. Німецький повоєнний економічний розвиток викликав гостру нестачу робочих рук, перш за все у будівництві та у сфері важкої ручної праці. У цьому зв’язку було прийнято низку програм </a:t>
            </a:r>
            <a:r>
              <a:rPr lang="uk-UA" sz="4800" b="1" u="sng" dirty="0">
                <a:effectLst/>
                <a:latin typeface="Times New Roman" panose="02020603050405020304" pitchFamily="18" charset="0"/>
                <a:ea typeface="Times New Roman" panose="02020603050405020304" pitchFamily="18" charset="0"/>
              </a:rPr>
              <a:t>вербування іноземних «гостьових працівників» в країнах Середземномор’я для роботи у Німеччині</a:t>
            </a:r>
            <a:r>
              <a:rPr lang="uk-UA" sz="4800" b="1" dirty="0">
                <a:effectLst/>
                <a:latin typeface="Times New Roman" panose="02020603050405020304" pitchFamily="18" charset="0"/>
                <a:ea typeface="Times New Roman" panose="02020603050405020304" pitchFamily="18" charset="0"/>
              </a:rPr>
              <a:t>.</a:t>
            </a:r>
            <a:endParaRPr lang="ru-RU" sz="4800" b="1" dirty="0"/>
          </a:p>
        </p:txBody>
      </p:sp>
    </p:spTree>
    <p:extLst>
      <p:ext uri="{BB962C8B-B14F-4D97-AF65-F5344CB8AC3E}">
        <p14:creationId xmlns:p14="http://schemas.microsoft.com/office/powerpoint/2010/main" val="27510534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lnSpcReduction="10000"/>
          </a:bodyPr>
          <a:lstStyle/>
          <a:p>
            <a:pPr marL="0" indent="0" algn="just">
              <a:buNone/>
            </a:pPr>
            <a:r>
              <a:rPr lang="uk-UA" sz="4800" b="1" dirty="0">
                <a:effectLst/>
                <a:latin typeface="Times New Roman" panose="02020603050405020304" pitchFamily="18" charset="0"/>
                <a:ea typeface="Times New Roman" panose="02020603050405020304" pitchFamily="18" charset="0"/>
              </a:rPr>
              <a:t>У період 1960-х рр. урядом Федеративної Республіки Німеччини було підписано цілий ряд міжурядових угод – з Іспанією і Грецією у 1960 р., Туреччиною (1961 р.), Марокко (1963 р.), Португалією (1964 р.), Тунісом (1965 р. ) і Югославією (1968 р.) про набір в цих країнах для потреб німецької економіки </a:t>
            </a:r>
            <a:r>
              <a:rPr lang="uk-UA" sz="4800" b="1" dirty="0">
                <a:effectLst/>
                <a:highlight>
                  <a:srgbClr val="FF0000"/>
                </a:highlight>
                <a:latin typeface="Times New Roman" panose="02020603050405020304" pitchFamily="18" charset="0"/>
                <a:ea typeface="Times New Roman" panose="02020603050405020304" pitchFamily="18" charset="0"/>
              </a:rPr>
              <a:t>тимчасової робочої сили</a:t>
            </a:r>
            <a:r>
              <a:rPr lang="uk-UA" sz="4800" b="1" dirty="0">
                <a:effectLst/>
                <a:latin typeface="Times New Roman" panose="02020603050405020304" pitchFamily="18" charset="0"/>
                <a:ea typeface="Times New Roman" panose="02020603050405020304" pitchFamily="18" charset="0"/>
              </a:rPr>
              <a:t>.</a:t>
            </a:r>
            <a:endParaRPr lang="ru-RU" sz="4800" b="1" dirty="0"/>
          </a:p>
        </p:txBody>
      </p:sp>
    </p:spTree>
    <p:extLst>
      <p:ext uri="{BB962C8B-B14F-4D97-AF65-F5344CB8AC3E}">
        <p14:creationId xmlns:p14="http://schemas.microsoft.com/office/powerpoint/2010/main" val="409195593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92500"/>
          </a:bodyPr>
          <a:lstStyle/>
          <a:p>
            <a:pPr marL="0" indent="0" algn="just">
              <a:buNone/>
            </a:pPr>
            <a:r>
              <a:rPr lang="uk-UA" sz="3600" b="1" dirty="0">
                <a:effectLst/>
                <a:latin typeface="Times New Roman" panose="02020603050405020304" pitchFamily="18" charset="0"/>
                <a:ea typeface="Times New Roman" panose="02020603050405020304" pitchFamily="18" charset="0"/>
              </a:rPr>
              <a:t>За кожного іноземного працівника роботодавцем вносилася плата – 300 німецьких марок, що становило приблизно третину місячної заробітної плати громадянина Німеччини. </a:t>
            </a:r>
            <a:r>
              <a:rPr lang="uk-UA" sz="3600" b="1" dirty="0">
                <a:effectLst/>
                <a:highlight>
                  <a:srgbClr val="FF0000"/>
                </a:highlight>
                <a:latin typeface="Times New Roman" panose="02020603050405020304" pitchFamily="18" charset="0"/>
                <a:ea typeface="Times New Roman" panose="02020603050405020304" pitchFamily="18" charset="0"/>
              </a:rPr>
              <a:t>До 1973 р. стало зрозуміло, що в результаті прогалин у німецькому законодавстві велика частина тимчасових гостьових працівників, особливо турків і югославів, отримала статус постійних жителів</a:t>
            </a:r>
            <a:r>
              <a:rPr lang="uk-UA" sz="3600" b="1" dirty="0">
                <a:effectLst/>
                <a:latin typeface="Times New Roman" panose="02020603050405020304" pitchFamily="18" charset="0"/>
                <a:ea typeface="Times New Roman" panose="02020603050405020304" pitchFamily="18" charset="0"/>
              </a:rPr>
              <a:t>. Ідея тимчасового перебування в Німеччині іноземних працівників виявилася ілюзією, оскільки іноземцями використовувалися будь-які способи для неповернення на батьківщину. В результаті за період з 1955 по 1973 рр. кількість іноземних працівників зросла у Німеччині з 80,0 тис. осіб до 2,6 млн. осіб, або більш, ніж в 30 разів.</a:t>
            </a:r>
            <a:endParaRPr lang="ru-RU" sz="3600" b="1" dirty="0"/>
          </a:p>
        </p:txBody>
      </p:sp>
    </p:spTree>
    <p:extLst>
      <p:ext uri="{BB962C8B-B14F-4D97-AF65-F5344CB8AC3E}">
        <p14:creationId xmlns:p14="http://schemas.microsoft.com/office/powerpoint/2010/main" val="10133631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marL="0" indent="0" algn="just">
              <a:buNone/>
            </a:pPr>
            <a:r>
              <a:rPr lang="uk-UA" sz="4000" b="1" dirty="0">
                <a:effectLst/>
                <a:highlight>
                  <a:srgbClr val="FF0000"/>
                </a:highlight>
                <a:latin typeface="Times New Roman" panose="02020603050405020304" pitchFamily="18" charset="0"/>
                <a:ea typeface="Times New Roman" panose="02020603050405020304" pitchFamily="18" charset="0"/>
              </a:rPr>
              <a:t>Другий етап</a:t>
            </a:r>
            <a:r>
              <a:rPr lang="uk-UA" sz="4000" b="1" dirty="0">
                <a:effectLst/>
                <a:latin typeface="Times New Roman" panose="02020603050405020304" pitchFamily="18" charset="0"/>
                <a:ea typeface="Times New Roman" panose="02020603050405020304" pitchFamily="18" charset="0"/>
              </a:rPr>
              <a:t> (</a:t>
            </a:r>
            <a:r>
              <a:rPr lang="uk-UA" sz="4000" b="1" u="sng" dirty="0">
                <a:effectLst/>
                <a:latin typeface="Times New Roman" panose="02020603050405020304" pitchFamily="18" charset="0"/>
                <a:ea typeface="Times New Roman" panose="02020603050405020304" pitchFamily="18" charset="0"/>
              </a:rPr>
              <a:t>1973 р. – кінець 1980-х рр.</a:t>
            </a:r>
            <a:r>
              <a:rPr lang="uk-UA" sz="4000" b="1" dirty="0">
                <a:effectLst/>
                <a:latin typeface="Times New Roman" panose="02020603050405020304" pitchFamily="18" charset="0"/>
                <a:ea typeface="Times New Roman" panose="02020603050405020304" pitchFamily="18" charset="0"/>
              </a:rPr>
              <a:t>): період різкого обмеження припливу робітників-мігрантів з-за кордону. </a:t>
            </a:r>
          </a:p>
          <a:p>
            <a:pPr marL="0" indent="0" algn="just">
              <a:buNone/>
            </a:pPr>
            <a:r>
              <a:rPr lang="uk-UA" sz="4000" b="1" dirty="0">
                <a:effectLst/>
                <a:latin typeface="Times New Roman" panose="02020603050405020304" pitchFamily="18" charset="0"/>
                <a:ea typeface="Times New Roman" panose="02020603050405020304" pitchFamily="18" charset="0"/>
              </a:rPr>
              <a:t>У листопаді 1973 р. після «нафтового шоку» і пов’язаної з нею економічною депресією, різкого збільшення безробіття, уряд ФРН офіційно оголосив своє рішення про припинення набору іноземної робочої сили за кордоном і заборону використання у ФРН іноземних трудових мігрантів. </a:t>
            </a:r>
            <a:endParaRPr lang="ru-RU" sz="4000" b="1" dirty="0"/>
          </a:p>
        </p:txBody>
      </p:sp>
    </p:spTree>
    <p:extLst>
      <p:ext uri="{BB962C8B-B14F-4D97-AF65-F5344CB8AC3E}">
        <p14:creationId xmlns:p14="http://schemas.microsoft.com/office/powerpoint/2010/main" val="1946459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fontScale="92500" lnSpcReduction="10000"/>
          </a:bodyPr>
          <a:lstStyle/>
          <a:p>
            <a:pPr algn="just"/>
            <a:r>
              <a:rPr lang="uk-UA" sz="4400" b="1" dirty="0">
                <a:effectLst/>
                <a:latin typeface="Times New Roman" panose="02020603050405020304" pitchFamily="18" charset="0"/>
                <a:ea typeface="Times New Roman" panose="02020603050405020304" pitchFamily="18" charset="0"/>
              </a:rPr>
              <a:t>1) забезпечити однаковий рівень життя як для корінного населення країни, так і для етнічних меншин; </a:t>
            </a:r>
            <a:endParaRPr lang="ru-RU" sz="4400" b="1" dirty="0">
              <a:effectLst/>
              <a:latin typeface="Times New Roman" panose="02020603050405020304" pitchFamily="18" charset="0"/>
              <a:ea typeface="Times New Roman" panose="02020603050405020304" pitchFamily="18" charset="0"/>
            </a:endParaRPr>
          </a:p>
          <a:p>
            <a:pPr algn="just"/>
            <a:r>
              <a:rPr lang="uk-UA" sz="4400" b="1" dirty="0">
                <a:effectLst/>
                <a:latin typeface="Times New Roman" panose="02020603050405020304" pitchFamily="18" charset="0"/>
                <a:ea typeface="Times New Roman" panose="02020603050405020304" pitchFamily="18" charset="0"/>
              </a:rPr>
              <a:t>2) забезпечити меншинам </a:t>
            </a:r>
            <a:r>
              <a:rPr lang="uk-UA" sz="4400" b="1" dirty="0">
                <a:effectLst/>
                <a:highlight>
                  <a:srgbClr val="FF0000"/>
                </a:highlight>
                <a:latin typeface="Times New Roman" panose="02020603050405020304" pitchFamily="18" charset="0"/>
                <a:ea typeface="Times New Roman" panose="02020603050405020304" pitchFamily="18" charset="0"/>
              </a:rPr>
              <a:t>можливість вільного вибору між своєю етнічною ідентичністю та європейською культурною ідентичністю</a:t>
            </a:r>
            <a:r>
              <a:rPr lang="uk-UA" sz="4400" b="1" dirty="0">
                <a:effectLst/>
                <a:latin typeface="Times New Roman" panose="02020603050405020304" pitchFamily="18" charset="0"/>
                <a:ea typeface="Times New Roman" panose="02020603050405020304" pitchFamily="18" charset="0"/>
              </a:rPr>
              <a:t>. </a:t>
            </a:r>
            <a:endParaRPr lang="ru-RU" sz="4400" b="1" dirty="0">
              <a:effectLst/>
              <a:latin typeface="Times New Roman" panose="02020603050405020304" pitchFamily="18" charset="0"/>
              <a:ea typeface="Times New Roman" panose="02020603050405020304" pitchFamily="18" charset="0"/>
            </a:endParaRPr>
          </a:p>
          <a:p>
            <a:pPr algn="just"/>
            <a:r>
              <a:rPr lang="uk-UA" sz="4400" b="1" dirty="0">
                <a:effectLst/>
                <a:latin typeface="Times New Roman" panose="02020603050405020304" pitchFamily="18" charset="0"/>
                <a:ea typeface="Times New Roman" panose="02020603050405020304" pitchFamily="18" charset="0"/>
              </a:rPr>
              <a:t>Проте, з часом в системі міжкультурних комунікацій європейського суспільства виявилися негативні симптоми із стійкою тенденцією до свого посилення. </a:t>
            </a:r>
            <a:endParaRPr lang="ru-RU" sz="4400" b="1" dirty="0"/>
          </a:p>
        </p:txBody>
      </p:sp>
    </p:spTree>
    <p:extLst>
      <p:ext uri="{BB962C8B-B14F-4D97-AF65-F5344CB8AC3E}">
        <p14:creationId xmlns:p14="http://schemas.microsoft.com/office/powerpoint/2010/main" val="1985605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450215" algn="just"/>
            <a:r>
              <a:rPr lang="uk-UA" sz="4000" b="1" dirty="0">
                <a:effectLst/>
                <a:latin typeface="Times New Roman" panose="02020603050405020304" pitchFamily="18" charset="0"/>
                <a:ea typeface="Times New Roman" panose="02020603050405020304" pitchFamily="18" charset="0"/>
              </a:rPr>
              <a:t>До числа виключень відносилися іноземні працівники з ЄС, керівні співробітники німецьких філій транснаціональних компаній, спортсмени, </a:t>
            </a:r>
            <a:r>
              <a:rPr lang="uk-UA" sz="4000" b="1" dirty="0" err="1">
                <a:effectLst/>
                <a:latin typeface="Times New Roman" panose="02020603050405020304" pitchFamily="18" charset="0"/>
                <a:ea typeface="Times New Roman" panose="02020603050405020304" pitchFamily="18" charset="0"/>
              </a:rPr>
              <a:t>медсестри</a:t>
            </a:r>
            <a:r>
              <a:rPr lang="uk-UA" sz="4000" b="1" dirty="0">
                <a:effectLst/>
                <a:latin typeface="Times New Roman" panose="02020603050405020304" pitchFamily="18" charset="0"/>
                <a:ea typeface="Times New Roman" panose="02020603050405020304" pitchFamily="18" charset="0"/>
              </a:rPr>
              <a:t>, артисти і деякі інші категорії іноземних працівників.</a:t>
            </a:r>
            <a:endParaRPr lang="ru-RU" sz="4000" b="1" dirty="0">
              <a:effectLst/>
              <a:latin typeface="Times New Roman" panose="02020603050405020304" pitchFamily="18" charset="0"/>
              <a:ea typeface="Times New Roman" panose="02020603050405020304" pitchFamily="18" charset="0"/>
            </a:endParaRPr>
          </a:p>
          <a:p>
            <a:pPr algn="just"/>
            <a:r>
              <a:rPr lang="uk-UA" sz="4000" b="1" dirty="0">
                <a:effectLst/>
                <a:latin typeface="Times New Roman" panose="02020603050405020304" pitchFamily="18" charset="0"/>
                <a:ea typeface="Times New Roman" panose="02020603050405020304" pitchFamily="18" charset="0"/>
              </a:rPr>
              <a:t>В результаті протягом тривалого часу у Німеччині </a:t>
            </a:r>
            <a:r>
              <a:rPr lang="uk-UA" sz="4000" b="1" dirty="0">
                <a:effectLst/>
                <a:highlight>
                  <a:srgbClr val="FF0000"/>
                </a:highlight>
                <a:latin typeface="Times New Roman" panose="02020603050405020304" pitchFamily="18" charset="0"/>
                <a:ea typeface="Times New Roman" panose="02020603050405020304" pitchFamily="18" charset="0"/>
              </a:rPr>
              <a:t>отримало розвиток одне з найконсервативніших імміграційних законодавств у світі</a:t>
            </a:r>
            <a:r>
              <a:rPr lang="uk-UA" sz="4000" b="1" dirty="0">
                <a:effectLst/>
                <a:latin typeface="Times New Roman" panose="02020603050405020304" pitchFamily="18" charset="0"/>
                <a:ea typeface="Times New Roman" panose="02020603050405020304" pitchFamily="18" charset="0"/>
              </a:rPr>
              <a:t>, яке практично закривало двері для отримання робочих віз для іноземців не з Євросоюзу.</a:t>
            </a:r>
            <a:endParaRPr lang="ru-RU" sz="4000" b="1" dirty="0"/>
          </a:p>
        </p:txBody>
      </p:sp>
    </p:spTree>
    <p:extLst>
      <p:ext uri="{BB962C8B-B14F-4D97-AF65-F5344CB8AC3E}">
        <p14:creationId xmlns:p14="http://schemas.microsoft.com/office/powerpoint/2010/main" val="18397828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300" b="1" dirty="0">
                <a:effectLst/>
                <a:latin typeface="Times New Roman" panose="02020603050405020304" pitchFamily="18" charset="0"/>
                <a:ea typeface="Times New Roman" panose="02020603050405020304" pitchFamily="18" charset="0"/>
              </a:rPr>
              <a:t>Для обмеження імміграції та закриття доступу на німецький ринок праці трудових мігрантів були використані не тільки законодавчі ініціативи, але й арсенал економічних заходів. </a:t>
            </a:r>
          </a:p>
          <a:p>
            <a:pPr indent="0" algn="just">
              <a:buNone/>
            </a:pPr>
            <a:r>
              <a:rPr lang="uk-UA" sz="4300" b="1" dirty="0">
                <a:effectLst/>
                <a:latin typeface="Times New Roman" panose="02020603050405020304" pitchFamily="18" charset="0"/>
                <a:ea typeface="Times New Roman" panose="02020603050405020304" pitchFamily="18" charset="0"/>
              </a:rPr>
              <a:t>Щоб скоротити число заявок на робочу силу з-за кордону, для роботодавця плата за кожного нового залученого іноземного працівника була збільшена з 300 до 1000 німецьких марок.</a:t>
            </a:r>
            <a:endParaRPr lang="ru-RU" sz="4300" b="1" dirty="0"/>
          </a:p>
        </p:txBody>
      </p:sp>
    </p:spTree>
    <p:extLst>
      <p:ext uri="{BB962C8B-B14F-4D97-AF65-F5344CB8AC3E}">
        <p14:creationId xmlns:p14="http://schemas.microsoft.com/office/powerpoint/2010/main" val="377947270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400" b="1" dirty="0">
                <a:effectLst/>
                <a:latin typeface="Times New Roman" panose="02020603050405020304" pitchFamily="18" charset="0"/>
                <a:ea typeface="Times New Roman" panose="02020603050405020304" pitchFamily="18" charset="0"/>
              </a:rPr>
              <a:t>У 1980-і рр. в результаті потужного міграційного тиску на Європу, пов’язаного з розвалом світової соціалістичної системи і значним зростанням числа осіб, які шукали притулок, </a:t>
            </a:r>
            <a:r>
              <a:rPr lang="uk-UA" sz="4400" b="1" dirty="0">
                <a:effectLst/>
                <a:highlight>
                  <a:srgbClr val="FF0000"/>
                </a:highlight>
                <a:latin typeface="Times New Roman" panose="02020603050405020304" pitchFamily="18" charset="0"/>
                <a:ea typeface="Times New Roman" panose="02020603050405020304" pitchFamily="18" charset="0"/>
              </a:rPr>
              <a:t>у Німеччині були прийняті додаткові кроки з обмеження імміграції</a:t>
            </a:r>
            <a:r>
              <a:rPr lang="uk-UA" sz="4400" b="1" dirty="0">
                <a:effectLst/>
                <a:latin typeface="Times New Roman" panose="02020603050405020304" pitchFamily="18" charset="0"/>
                <a:ea typeface="Times New Roman" panose="02020603050405020304" pitchFamily="18" charset="0"/>
              </a:rPr>
              <a:t>, встановлення більш жорстких вимог для отримання посвідчення на проживання і німецького громадянства.</a:t>
            </a:r>
            <a:endParaRPr lang="ru-RU" sz="4300" b="1" dirty="0"/>
          </a:p>
        </p:txBody>
      </p:sp>
    </p:spTree>
    <p:extLst>
      <p:ext uri="{BB962C8B-B14F-4D97-AF65-F5344CB8AC3E}">
        <p14:creationId xmlns:p14="http://schemas.microsoft.com/office/powerpoint/2010/main" val="21069437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400" b="1" dirty="0">
                <a:effectLst/>
                <a:latin typeface="Times New Roman" panose="02020603050405020304" pitchFamily="18" charset="0"/>
                <a:ea typeface="Times New Roman" panose="02020603050405020304" pitchFamily="18" charset="0"/>
              </a:rPr>
              <a:t>Були здійснені заходи щодо </a:t>
            </a:r>
            <a:r>
              <a:rPr lang="uk-UA" sz="4400" b="1" dirty="0">
                <a:effectLst/>
                <a:highlight>
                  <a:srgbClr val="FF0000"/>
                </a:highlight>
                <a:latin typeface="Times New Roman" panose="02020603050405020304" pitchFamily="18" charset="0"/>
                <a:ea typeface="Times New Roman" panose="02020603050405020304" pitchFamily="18" charset="0"/>
              </a:rPr>
              <a:t>сприяння добровільній репатріації іноземних громадян на батьківщину</a:t>
            </a:r>
            <a:r>
              <a:rPr lang="uk-UA" sz="4400" b="1" dirty="0">
                <a:effectLst/>
                <a:latin typeface="Times New Roman" panose="02020603050405020304" pitchFamily="18" charset="0"/>
                <a:ea typeface="Times New Roman" panose="02020603050405020304" pitchFamily="18" charset="0"/>
              </a:rPr>
              <a:t>. Зокрема, у 1984 р. були встановлені «фанти на репатріацію» для безробітних іноземних громадян в розмірі до 10,5 тис. марок з додатковими виплатами для їх добровільного повернення додому разом з сім’ями, якими скористалися 40 тисяч іноземних працівників.</a:t>
            </a:r>
            <a:endParaRPr lang="ru-RU" sz="4300" b="1" dirty="0"/>
          </a:p>
        </p:txBody>
      </p:sp>
    </p:spTree>
    <p:extLst>
      <p:ext uri="{BB962C8B-B14F-4D97-AF65-F5344CB8AC3E}">
        <p14:creationId xmlns:p14="http://schemas.microsoft.com/office/powerpoint/2010/main" val="32351656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highlight>
                  <a:srgbClr val="FF0000"/>
                </a:highlight>
                <a:latin typeface="Times New Roman" panose="02020603050405020304" pitchFamily="18" charset="0"/>
                <a:ea typeface="Times New Roman" panose="02020603050405020304" pitchFamily="18" charset="0"/>
              </a:rPr>
              <a:t>Третій етап</a:t>
            </a:r>
            <a:r>
              <a:rPr lang="uk-UA" sz="4000" b="1" dirty="0">
                <a:effectLst/>
                <a:latin typeface="Times New Roman" panose="02020603050405020304" pitchFamily="18" charset="0"/>
                <a:ea typeface="Times New Roman" panose="02020603050405020304" pitchFamily="18" charset="0"/>
              </a:rPr>
              <a:t> (</a:t>
            </a:r>
            <a:r>
              <a:rPr lang="uk-UA" sz="4000" b="1" u="sng" dirty="0">
                <a:effectLst/>
                <a:latin typeface="Times New Roman" panose="02020603050405020304" pitchFamily="18" charset="0"/>
                <a:ea typeface="Times New Roman" panose="02020603050405020304" pitchFamily="18" charset="0"/>
              </a:rPr>
              <a:t>період 1990-х років</a:t>
            </a:r>
            <a:r>
              <a:rPr lang="uk-UA" sz="4000" b="1" dirty="0">
                <a:effectLst/>
                <a:latin typeface="Times New Roman" panose="02020603050405020304" pitchFamily="18" charset="0"/>
                <a:ea typeface="Times New Roman" panose="02020603050405020304" pitchFamily="18" charset="0"/>
              </a:rPr>
              <a:t>): реалізація програм </a:t>
            </a:r>
            <a:r>
              <a:rPr lang="uk-UA" sz="4000" b="1" dirty="0">
                <a:effectLst/>
                <a:highlight>
                  <a:srgbClr val="FF0000"/>
                </a:highlight>
                <a:latin typeface="Times New Roman" panose="02020603050405020304" pitchFamily="18" charset="0"/>
                <a:ea typeface="Times New Roman" panose="02020603050405020304" pitchFamily="18" charset="0"/>
              </a:rPr>
              <a:t>тимчасової трудової міграції</a:t>
            </a:r>
            <a:r>
              <a:rPr lang="uk-UA" sz="4000" b="1" dirty="0">
                <a:effectLst/>
                <a:latin typeface="Times New Roman" panose="02020603050405020304" pitchFamily="18" charset="0"/>
                <a:ea typeface="Times New Roman" panose="02020603050405020304" pitchFamily="18" charset="0"/>
              </a:rPr>
              <a:t> в рамках двосторонніх міждержавних угод. </a:t>
            </a:r>
          </a:p>
          <a:p>
            <a:pPr indent="0" algn="just">
              <a:buNone/>
            </a:pPr>
            <a:r>
              <a:rPr lang="uk-UA" sz="4000" b="1" dirty="0">
                <a:effectLst/>
                <a:latin typeface="Times New Roman" panose="02020603050405020304" pitchFamily="18" charset="0"/>
                <a:ea typeface="Times New Roman" panose="02020603050405020304" pitchFamily="18" charset="0"/>
              </a:rPr>
              <a:t>Починаючи з 1991 р. у Німеччині скасовується заборона на роботу для іноземних громадян з країн, що не входять до Європейського Союзу. Приймається ряд міжурядових угод, які регулюють використання трьох груп трудящих-мігрантів:</a:t>
            </a:r>
            <a:endParaRPr lang="ru-RU" sz="4000" b="1" dirty="0"/>
          </a:p>
        </p:txBody>
      </p:sp>
    </p:spTree>
    <p:extLst>
      <p:ext uri="{BB962C8B-B14F-4D97-AF65-F5344CB8AC3E}">
        <p14:creationId xmlns:p14="http://schemas.microsoft.com/office/powerpoint/2010/main" val="29309005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1</a:t>
            </a:r>
            <a:r>
              <a:rPr lang="uk-UA" sz="3600" b="1" dirty="0">
                <a:effectLst/>
                <a:highlight>
                  <a:srgbClr val="000080"/>
                </a:highlight>
                <a:latin typeface="Times New Roman" panose="02020603050405020304" pitchFamily="18" charset="0"/>
                <a:ea typeface="Times New Roman" panose="02020603050405020304" pitchFamily="18" charset="0"/>
              </a:rPr>
              <a:t>. Двосторонні угоди щодо сезонних працівників</a:t>
            </a:r>
            <a:r>
              <a:rPr lang="uk-UA" sz="3600" b="1" dirty="0">
                <a:effectLst/>
                <a:latin typeface="Times New Roman" panose="02020603050405020304" pitchFamily="18" charset="0"/>
                <a:ea typeface="Times New Roman" panose="02020603050405020304" pitchFamily="18" charset="0"/>
              </a:rPr>
              <a:t>. На початку 1990-х років ці угоди були підписані Німеччиною з Хорватією, Польщею, Румунією, Словаччиною, Чеською Республікою, Угорщиною та Болгарією. З 1992 р. по 2000 р. число дозволів на сезонну роботу, виданих у Німеччині, збільшилася з 163,0 тис. до 264,0 тис., або у 1,6 рази. </a:t>
            </a:r>
          </a:p>
          <a:p>
            <a:pPr indent="0" algn="just">
              <a:buNone/>
            </a:pPr>
            <a:r>
              <a:rPr lang="uk-UA" sz="3600" b="1" dirty="0">
                <a:effectLst/>
                <a:latin typeface="Times New Roman" panose="02020603050405020304" pitchFamily="18" charset="0"/>
                <a:ea typeface="Times New Roman" panose="02020603050405020304" pitchFamily="18" charset="0"/>
              </a:rPr>
              <a:t>Більшість сезонних працівників були зайняті у сільському і лісовому господарстві, готельному секторі, сфері туризму, при обробці сільськогосподарської продукції і на лісопильних заводах.</a:t>
            </a:r>
            <a:endParaRPr lang="ru-RU" sz="3600" b="1" dirty="0"/>
          </a:p>
        </p:txBody>
      </p:sp>
    </p:spTree>
    <p:extLst>
      <p:ext uri="{BB962C8B-B14F-4D97-AF65-F5344CB8AC3E}">
        <p14:creationId xmlns:p14="http://schemas.microsoft.com/office/powerpoint/2010/main" val="32818352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У більшості випадків контракти між іноземними працівниками та місцевими компаніями укладаються до отримання цими компаніями дозволу на роботу для конкретних осіб, що свідчить про широке використання цього каналу для легалізації раніше незаконних мігрантів. З травня 1993 р. у Німеччині за залучення сезонної робочої сили для роботодавців була встановлена плата в розмірі 100 німецьких марок за кожного працівника.</a:t>
            </a:r>
            <a:endParaRPr lang="ru-RU" sz="4000" b="1" dirty="0"/>
          </a:p>
        </p:txBody>
      </p:sp>
    </p:spTree>
    <p:extLst>
      <p:ext uri="{BB962C8B-B14F-4D97-AF65-F5344CB8AC3E}">
        <p14:creationId xmlns:p14="http://schemas.microsoft.com/office/powerpoint/2010/main" val="391611629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2</a:t>
            </a:r>
            <a:r>
              <a:rPr lang="uk-UA" sz="4000" b="1" dirty="0">
                <a:effectLst/>
                <a:highlight>
                  <a:srgbClr val="0000FF"/>
                </a:highlight>
                <a:latin typeface="Times New Roman" panose="02020603050405020304" pitchFamily="18" charset="0"/>
                <a:ea typeface="Times New Roman" panose="02020603050405020304" pitchFamily="18" charset="0"/>
              </a:rPr>
              <a:t>. Двосторонні угоди за проектними працівникам для виконання певного виду послуг</a:t>
            </a:r>
            <a:r>
              <a:rPr lang="uk-UA" sz="4000" b="1" dirty="0">
                <a:effectLst/>
                <a:latin typeface="Times New Roman" panose="02020603050405020304" pitchFamily="18" charset="0"/>
                <a:ea typeface="Times New Roman" panose="02020603050405020304" pitchFamily="18" charset="0"/>
              </a:rPr>
              <a:t>. Участь в роботі за проектом передбачає, що іноземна компанія укладає з місцевою компанією контракт на виконання особливого виду робіт. </a:t>
            </a:r>
            <a:r>
              <a:rPr lang="uk-UA" sz="4000" b="1" dirty="0">
                <a:solidFill>
                  <a:srgbClr val="FFFF00"/>
                </a:solidFill>
                <a:effectLst/>
                <a:latin typeface="Times New Roman" panose="02020603050405020304" pitchFamily="18" charset="0"/>
                <a:ea typeface="Times New Roman" panose="02020603050405020304" pitchFamily="18" charset="0"/>
              </a:rPr>
              <a:t>Для виконання цих робіт зарубіжна компанія на обмежений термін залучає і використовує свою робочу силу. Здійснення проекту не передбачає одночасний в’їзд в країну членів сімей працівників.</a:t>
            </a:r>
            <a:endParaRPr lang="ru-RU" sz="4000" b="1" dirty="0">
              <a:solidFill>
                <a:srgbClr val="FFFF00"/>
              </a:solidFill>
            </a:endParaRPr>
          </a:p>
        </p:txBody>
      </p:sp>
    </p:spTree>
    <p:extLst>
      <p:ext uri="{BB962C8B-B14F-4D97-AF65-F5344CB8AC3E}">
        <p14:creationId xmlns:p14="http://schemas.microsoft.com/office/powerpoint/2010/main" val="365288564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У двосторонніх міжурядових угодах на виконання робіт по проекту обговорюються такі рамкові умови, як двосторонній характер угоди, максимальна тривалість перебування в країні працівників, що беруть участь в проекті, максимальна квота на рік на використання іноземної робочої сили, облік ситуації на ринку праці. Розміри зарплати і характер умов праці працівників за проектом визначаються приймаючою стороною.</a:t>
            </a:r>
            <a:endParaRPr lang="ru-RU" sz="4000" b="1" dirty="0"/>
          </a:p>
        </p:txBody>
      </p:sp>
    </p:spTree>
    <p:extLst>
      <p:ext uri="{BB962C8B-B14F-4D97-AF65-F5344CB8AC3E}">
        <p14:creationId xmlns:p14="http://schemas.microsoft.com/office/powerpoint/2010/main" val="285084237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Проте саму зарплату для використовуваних працівників та внески на їх соціальне страхування виплачуються іноземною компанією. </a:t>
            </a:r>
          </a:p>
          <a:p>
            <a:pPr indent="0" algn="just">
              <a:buNone/>
            </a:pPr>
            <a:r>
              <a:rPr lang="uk-UA" sz="4000" b="1" dirty="0">
                <a:effectLst/>
                <a:latin typeface="Times New Roman" panose="02020603050405020304" pitchFamily="18" charset="0"/>
                <a:ea typeface="Times New Roman" panose="02020603050405020304" pitchFamily="18" charset="0"/>
              </a:rPr>
              <a:t>У період між 1989 і 1993 рр. Німеччина уклала такі угоди з цілою низкою країн. У їх числі Болгарія, Чехія, Югославія, Боснія і Герцеговина, Хорватія, Македонія, Словенія, Польща, Румунія, Латвія, Туреччина, Угорщина, Литва. </a:t>
            </a:r>
            <a:endParaRPr lang="ru-RU" sz="4000" b="1" dirty="0"/>
          </a:p>
        </p:txBody>
      </p:sp>
    </p:spTree>
    <p:extLst>
      <p:ext uri="{BB962C8B-B14F-4D97-AF65-F5344CB8AC3E}">
        <p14:creationId xmlns:p14="http://schemas.microsoft.com/office/powerpoint/2010/main" val="2010451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lnSpcReduction="10000"/>
          </a:bodyPr>
          <a:lstStyle/>
          <a:p>
            <a:pPr marL="0" indent="0" algn="just">
              <a:buNone/>
            </a:pPr>
            <a:r>
              <a:rPr lang="uk-UA" sz="4400" b="1" dirty="0"/>
              <a:t>Безперечно, вони не стосуються всіх колишніх іммігрантів, бо чимало з них перетворилися на добропорядних </a:t>
            </a:r>
            <a:r>
              <a:rPr lang="uk-UA" sz="4400" b="1" dirty="0" err="1"/>
              <a:t>єврогромадян</a:t>
            </a:r>
            <a:r>
              <a:rPr lang="uk-UA" sz="4400" b="1" dirty="0"/>
              <a:t> й навіть увійшли до складу західної еліти.</a:t>
            </a:r>
          </a:p>
          <a:p>
            <a:pPr marL="0" indent="0" algn="just">
              <a:buNone/>
            </a:pPr>
            <a:r>
              <a:rPr lang="uk-UA" sz="4400" b="1" dirty="0"/>
              <a:t>Однак, у Європі досі в ходу думка, що трудові мігранти прибувають сюди на час, тоді як в «імміграційних державах» (США, Канада, Австралія) міграція має своєю метою постійне проживання. </a:t>
            </a:r>
          </a:p>
        </p:txBody>
      </p:sp>
    </p:spTree>
    <p:extLst>
      <p:ext uri="{BB962C8B-B14F-4D97-AF65-F5344CB8AC3E}">
        <p14:creationId xmlns:p14="http://schemas.microsoft.com/office/powerpoint/2010/main" val="293737487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800" b="1" dirty="0">
                <a:effectLst/>
                <a:latin typeface="Times New Roman" panose="02020603050405020304" pitchFamily="18" charset="0"/>
                <a:ea typeface="Times New Roman" panose="02020603050405020304" pitchFamily="18" charset="0"/>
              </a:rPr>
              <a:t>Для участі в проекті іноземні працівники повинні отримати дозвіл на роботу, який видається тільки після узгодження спільного контракту роботодавцем з регіональною службою зайнятості. </a:t>
            </a:r>
          </a:p>
          <a:p>
            <a:pPr indent="0" algn="just">
              <a:buNone/>
            </a:pPr>
            <a:r>
              <a:rPr lang="uk-UA" sz="3800" b="1" dirty="0">
                <a:effectLst/>
                <a:latin typeface="Times New Roman" panose="02020603050405020304" pitchFamily="18" charset="0"/>
                <a:ea typeface="Times New Roman" panose="02020603050405020304" pitchFamily="18" charset="0"/>
              </a:rPr>
              <a:t>Як правило, дозволи на роботу видаються  терміном не більше, ніж на два роки. В окремих випадках цей строк може бути продовжений максимально до трьох років. За кожного працівника за проектом потенційний роботодавець вносить плату в розмірі 2600 марок на рік.</a:t>
            </a:r>
            <a:endParaRPr lang="ru-RU" sz="3800" b="1" dirty="0"/>
          </a:p>
        </p:txBody>
      </p:sp>
    </p:spTree>
    <p:extLst>
      <p:ext uri="{BB962C8B-B14F-4D97-AF65-F5344CB8AC3E}">
        <p14:creationId xmlns:p14="http://schemas.microsoft.com/office/powerpoint/2010/main" val="16890022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У Німеччині динаміка іноземної робочої сили для використання в роботах по проектам досягла свого піку у 1992 р., коли чисельність цієї категорії працюючих досягла 95,0 тис. осіб. Більшість з них (84,0 тис. осіб) прибули з країн Центральної та Східної Європи. У наступні роки у зв’язку з додатковими обмеженнями, що були введені німецькою стороною, їх число помітно знизилася і у 2000 р. склало 44,0 тис. чоловік, тобто удвічі менше порівняно з 1992 р.</a:t>
            </a:r>
            <a:endParaRPr lang="ru-RU" sz="3800" b="1" dirty="0"/>
          </a:p>
        </p:txBody>
      </p:sp>
    </p:spTree>
    <p:extLst>
      <p:ext uri="{BB962C8B-B14F-4D97-AF65-F5344CB8AC3E}">
        <p14:creationId xmlns:p14="http://schemas.microsoft.com/office/powerpoint/2010/main" val="16761814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highlight>
                  <a:srgbClr val="0000FF"/>
                </a:highlight>
                <a:latin typeface="Times New Roman" panose="02020603050405020304" pitchFamily="18" charset="0"/>
                <a:ea typeface="Times New Roman" panose="02020603050405020304" pitchFamily="18" charset="0"/>
              </a:rPr>
              <a:t>3</a:t>
            </a:r>
            <a:r>
              <a:rPr lang="uk-UA" sz="3600" b="1" dirty="0">
                <a:effectLst/>
                <a:highlight>
                  <a:srgbClr val="0000FF"/>
                </a:highlight>
                <a:latin typeface="Times New Roman" panose="02020603050405020304" pitchFamily="18" charset="0"/>
                <a:ea typeface="Times New Roman" panose="02020603050405020304" pitchFamily="18" charset="0"/>
              </a:rPr>
              <a:t>. Двосторонні угоди про зайнятість гостьових працівників</a:t>
            </a:r>
            <a:r>
              <a:rPr lang="uk-UA" sz="3600" b="1" dirty="0">
                <a:effectLst/>
                <a:latin typeface="Times New Roman" panose="02020603050405020304" pitchFamily="18" charset="0"/>
                <a:ea typeface="Times New Roman" panose="02020603050405020304" pitchFamily="18" charset="0"/>
              </a:rPr>
              <a:t>. Відповідно до цих угод передбачалося, що в ході обміну гостьовими працівниками вони можуть при виїзді зі своєї країни підвищити кваліфікацію і знання мови. Число тимчасових працівників, які регулюються цими угодами, незначне. Тому вони не роблять практично ніякого впливу на місцевий ринок праці. У період 1990-х рр. Німеччина уклала угоди в цій галузі з низкою країн. У їх числі: Албанія, Болгарія, Латвія, Польща, Румунія, Російська Федерація, Словаччина, Чехія, Угорщина.</a:t>
            </a:r>
            <a:endParaRPr lang="ru-RU" sz="3600" b="1" dirty="0"/>
          </a:p>
        </p:txBody>
      </p:sp>
    </p:spTree>
    <p:extLst>
      <p:ext uri="{BB962C8B-B14F-4D97-AF65-F5344CB8AC3E}">
        <p14:creationId xmlns:p14="http://schemas.microsoft.com/office/powerpoint/2010/main" val="41803148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highlight>
                  <a:srgbClr val="FF0000"/>
                </a:highlight>
                <a:latin typeface="Times New Roman" panose="02020603050405020304" pitchFamily="18" charset="0"/>
                <a:ea typeface="Times New Roman" panose="02020603050405020304" pitchFamily="18" charset="0"/>
              </a:rPr>
              <a:t>Четвертий етап – період реформування імміграційної політики</a:t>
            </a:r>
            <a:r>
              <a:rPr lang="uk-UA" sz="4000" b="1" dirty="0">
                <a:effectLst/>
                <a:latin typeface="Times New Roman" panose="02020603050405020304" pitchFamily="18" charset="0"/>
                <a:ea typeface="Times New Roman" panose="02020603050405020304" pitchFamily="18" charset="0"/>
              </a:rPr>
              <a:t>. Він почався у новому тисячолітті, коли було оголошено про початок в Німеччині з </a:t>
            </a:r>
            <a:r>
              <a:rPr lang="uk-UA" sz="4000" b="1" dirty="0">
                <a:effectLst/>
                <a:highlight>
                  <a:srgbClr val="FF0000"/>
                </a:highlight>
                <a:latin typeface="Times New Roman" panose="02020603050405020304" pitchFamily="18" charset="0"/>
                <a:ea typeface="Times New Roman" panose="02020603050405020304" pitchFamily="18" charset="0"/>
              </a:rPr>
              <a:t>1 серпня 2000 р.</a:t>
            </a:r>
            <a:r>
              <a:rPr lang="uk-UA" sz="4000" b="1" dirty="0">
                <a:effectLst/>
                <a:latin typeface="Times New Roman" panose="02020603050405020304" pitchFamily="18" charset="0"/>
                <a:ea typeface="Times New Roman" panose="02020603050405020304" pitchFamily="18" charset="0"/>
              </a:rPr>
              <a:t> нової програми прийому іноземних комп’ютерних фахівців і надання в рамках цієї програми </a:t>
            </a:r>
            <a:r>
              <a:rPr lang="uk-UA" sz="4000" b="1" dirty="0" err="1">
                <a:effectLst/>
                <a:latin typeface="Times New Roman" panose="02020603050405020304" pitchFamily="18" charset="0"/>
                <a:ea typeface="Times New Roman" panose="02020603050405020304" pitchFamily="18" charset="0"/>
              </a:rPr>
              <a:t>грінкарти</a:t>
            </a:r>
            <a:r>
              <a:rPr lang="uk-UA" sz="4000" b="1" dirty="0">
                <a:effectLst/>
                <a:latin typeface="Times New Roman" panose="02020603050405020304" pitchFamily="18" charset="0"/>
                <a:ea typeface="Times New Roman" panose="02020603050405020304" pitchFamily="18" charset="0"/>
              </a:rPr>
              <a:t> для висококваліфікованих професіоналів в області комп'ютерної техніки та інформаційних технологій (за аналогією з прийомом іноземних фахівців у США на підставі робочої візи Н-1).</a:t>
            </a:r>
            <a:endParaRPr lang="ru-RU" sz="4000" b="1" dirty="0"/>
          </a:p>
        </p:txBody>
      </p:sp>
    </p:spTree>
    <p:extLst>
      <p:ext uri="{BB962C8B-B14F-4D97-AF65-F5344CB8AC3E}">
        <p14:creationId xmlns:p14="http://schemas.microsoft.com/office/powerpoint/2010/main" val="6747211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ctr">
              <a:buNone/>
            </a:pPr>
            <a:r>
              <a:rPr lang="uk-UA" sz="3200" b="1" dirty="0">
                <a:effectLst/>
                <a:highlight>
                  <a:srgbClr val="FF0000"/>
                </a:highlight>
                <a:latin typeface="Times New Roman" panose="02020603050405020304" pitchFamily="18" charset="0"/>
                <a:ea typeface="Times New Roman" panose="02020603050405020304" pitchFamily="18" charset="0"/>
              </a:rPr>
              <a:t>Формування мультикультурного суспільства в Німеччині.</a:t>
            </a:r>
          </a:p>
          <a:p>
            <a:pPr indent="0" algn="just">
              <a:buNone/>
            </a:pPr>
            <a:r>
              <a:rPr lang="uk-UA" sz="3600" b="1" dirty="0">
                <a:effectLst/>
                <a:latin typeface="Times New Roman" panose="02020603050405020304" pitchFamily="18" charset="0"/>
                <a:ea typeface="Times New Roman" panose="02020603050405020304" pitchFamily="18" charset="0"/>
              </a:rPr>
              <a:t>У якийсь момент мігранти перестали бути «</a:t>
            </a:r>
            <a:r>
              <a:rPr lang="uk-UA" sz="3600" b="1" u="sng" dirty="0">
                <a:effectLst/>
                <a:latin typeface="Times New Roman" panose="02020603050405020304" pitchFamily="18" charset="0"/>
                <a:ea typeface="Times New Roman" panose="02020603050405020304" pitchFamily="18" charset="0"/>
              </a:rPr>
              <a:t>тимчасової необхідністю</a:t>
            </a:r>
            <a:r>
              <a:rPr lang="uk-UA" sz="3600" b="1" dirty="0">
                <a:effectLst/>
                <a:latin typeface="Times New Roman" panose="02020603050405020304" pitchFamily="18" charset="0"/>
                <a:ea typeface="Times New Roman" panose="02020603050405020304" pitchFamily="18" charset="0"/>
              </a:rPr>
              <a:t>», перетворившись на величезне співтовариство з декількох поколінь, тому Німеччина вже була змушена протистояти виниклій проблемі. </a:t>
            </a:r>
          </a:p>
          <a:p>
            <a:pPr indent="0" algn="just">
              <a:buNone/>
            </a:pPr>
            <a:r>
              <a:rPr lang="uk-UA" sz="3600" b="1" dirty="0">
                <a:effectLst/>
                <a:highlight>
                  <a:srgbClr val="FF0000"/>
                </a:highlight>
                <a:latin typeface="Times New Roman" panose="02020603050405020304" pitchFamily="18" charset="0"/>
                <a:ea typeface="Times New Roman" panose="02020603050405020304" pitchFamily="18" charset="0"/>
              </a:rPr>
              <a:t>За великим рахунком, ніхто не бажав, щоб мігранти стали частиною німецького суспільства</a:t>
            </a:r>
            <a:r>
              <a:rPr lang="uk-UA" sz="3600" b="1" dirty="0">
                <a:effectLst/>
                <a:latin typeface="Times New Roman" panose="02020603050405020304" pitchFamily="18" charset="0"/>
                <a:ea typeface="Times New Roman" panose="02020603050405020304" pitchFamily="18" charset="0"/>
              </a:rPr>
              <a:t>. Але якщо вже так склалося, що іноземці не хотіли покидати країну, Берліну потрібні були гарантії того, що вони будуть лояльні до Німеччини.</a:t>
            </a:r>
            <a:endParaRPr lang="ru-RU" sz="3600" b="1" dirty="0">
              <a:highlight>
                <a:srgbClr val="FF0000"/>
              </a:highlight>
            </a:endParaRPr>
          </a:p>
        </p:txBody>
      </p:sp>
    </p:spTree>
    <p:extLst>
      <p:ext uri="{BB962C8B-B14F-4D97-AF65-F5344CB8AC3E}">
        <p14:creationId xmlns:p14="http://schemas.microsoft.com/office/powerpoint/2010/main" val="252860328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400" b="1" dirty="0">
                <a:effectLst/>
                <a:latin typeface="Times New Roman" panose="02020603050405020304" pitchFamily="18" charset="0"/>
                <a:ea typeface="Andale Sans UI"/>
                <a:cs typeface="Tahoma" panose="020B0604030504040204" pitchFamily="34" charset="0"/>
              </a:rPr>
              <a:t>Останні тридцять років Німеччина з мононаціональної держави (</a:t>
            </a:r>
            <a:r>
              <a:rPr lang="uk-UA" sz="3400" b="1" dirty="0">
                <a:effectLst/>
                <a:highlight>
                  <a:srgbClr val="800000"/>
                </a:highlight>
                <a:latin typeface="Times New Roman" panose="02020603050405020304" pitchFamily="18" charset="0"/>
                <a:ea typeface="Andale Sans UI"/>
                <a:cs typeface="Tahoma" panose="020B0604030504040204" pitchFamily="34" charset="0"/>
              </a:rPr>
              <a:t>німці становили до 1960 р. більш ніж 99% від населення</a:t>
            </a:r>
            <a:r>
              <a:rPr lang="uk-UA" sz="3400" b="1" dirty="0">
                <a:effectLst/>
                <a:latin typeface="Times New Roman" panose="02020603050405020304" pitchFamily="18" charset="0"/>
                <a:ea typeface="Andale Sans UI"/>
                <a:cs typeface="Tahoma" panose="020B0604030504040204" pitchFamily="34" charset="0"/>
              </a:rPr>
              <a:t>) перетворилася на країну з дуже складним етнічним складом населення. Нині німці становлять 91% населення. Групи національних меншин, які стосуються корінного населення, у Німеччині нечисленні. Це майже 70 тис. датчан, 30 тис. голландців, 6 тис. фризів. Також на території країни проживають 2,5% турків, 0,9% громадян Югославії, 0,7% італійців, 0,4% греків, 0,3% поляків, 0,25% </a:t>
            </a:r>
            <a:r>
              <a:rPr lang="uk-UA" sz="3400" b="1" dirty="0" err="1">
                <a:effectLst/>
                <a:latin typeface="Times New Roman" panose="02020603050405020304" pitchFamily="18" charset="0"/>
                <a:ea typeface="Andale Sans UI"/>
                <a:cs typeface="Tahoma" panose="020B0604030504040204" pitchFamily="34" charset="0"/>
              </a:rPr>
              <a:t>боснійців</a:t>
            </a:r>
            <a:r>
              <a:rPr lang="uk-UA" sz="3400" b="1" dirty="0">
                <a:effectLst/>
                <a:latin typeface="Times New Roman" panose="02020603050405020304" pitchFamily="18" charset="0"/>
                <a:ea typeface="Andale Sans UI"/>
                <a:cs typeface="Tahoma" panose="020B0604030504040204" pitchFamily="34" charset="0"/>
              </a:rPr>
              <a:t>, 0,2% австрійців. Крім того, у складі населення Німеччини є серби, угорці, українці, росіяни і цигани.</a:t>
            </a:r>
            <a:endParaRPr lang="uk-UA" sz="3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95223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У 1980-і рр. процес асиміляції мігрантів в окреме, ще більше співтовариство набрав темпи після того, як обурення на адресу ісламу сколихнуло Європу. Рішенням, до якого у результаті прийшла Німеччина до кінця 1980-х рр. став «мультикультуралізм», – ліберальна і гуманна політика, яка забезпечила колосальну поступку для мігрантів: «</a:t>
            </a:r>
            <a:r>
              <a:rPr lang="uk-UA" sz="4000" b="1" dirty="0">
                <a:effectLst/>
                <a:highlight>
                  <a:srgbClr val="FF0000"/>
                </a:highlight>
                <a:latin typeface="Times New Roman" panose="02020603050405020304" pitchFamily="18" charset="0"/>
                <a:ea typeface="Times New Roman" panose="02020603050405020304" pitchFamily="18" charset="0"/>
              </a:rPr>
              <a:t>Зберігайте свою культуру, але гарантуйте при цьому лояльність державі, в якій проживаєте</a:t>
            </a:r>
            <a:r>
              <a:rPr lang="uk-UA" sz="4000" b="1" dirty="0">
                <a:effectLst/>
                <a:latin typeface="Times New Roman" panose="02020603050405020304" pitchFamily="18" charset="0"/>
                <a:ea typeface="Times New Roman" panose="02020603050405020304" pitchFamily="18" charset="0"/>
              </a:rPr>
              <a:t>».</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1523759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У 1961 р. будівництво Берлінської стіни посилює дефіцит трудових ресурсів, обмеживши приплив іммігрантів з НДР. Туреччина в цей же час стикається з високим рівнем безробіття. </a:t>
            </a:r>
            <a:r>
              <a:rPr lang="uk-UA" sz="3600" b="1" dirty="0">
                <a:effectLst/>
                <a:highlight>
                  <a:srgbClr val="800000"/>
                </a:highlight>
                <a:latin typeface="Times New Roman" panose="02020603050405020304" pitchFamily="18" charset="0"/>
                <a:ea typeface="Times New Roman" panose="02020603050405020304" pitchFamily="18" charset="0"/>
              </a:rPr>
              <a:t>Турецький уряд запропонував Німеччини наймати турецьких </a:t>
            </a:r>
            <a:r>
              <a:rPr lang="uk-UA" sz="3600" b="1" dirty="0" err="1">
                <a:effectLst/>
                <a:highlight>
                  <a:srgbClr val="800000"/>
                </a:highlight>
                <a:latin typeface="Times New Roman" panose="02020603050405020304" pitchFamily="18" charset="0"/>
                <a:ea typeface="Times New Roman" panose="02020603050405020304" pitchFamily="18" charset="0"/>
              </a:rPr>
              <a:t>гастарбайтерів</a:t>
            </a:r>
            <a:r>
              <a:rPr lang="uk-UA" sz="3600" b="1" dirty="0">
                <a:effectLst/>
                <a:highlight>
                  <a:srgbClr val="800000"/>
                </a:highlight>
                <a:latin typeface="Times New Roman" panose="02020603050405020304" pitchFamily="18" charset="0"/>
                <a:ea typeface="Times New Roman" panose="02020603050405020304" pitchFamily="18" charset="0"/>
              </a:rPr>
              <a:t>.</a:t>
            </a:r>
            <a:r>
              <a:rPr lang="uk-UA" sz="3600" b="1" dirty="0">
                <a:effectLst/>
                <a:latin typeface="Times New Roman" panose="02020603050405020304" pitchFamily="18" charset="0"/>
                <a:ea typeface="Times New Roman" panose="02020603050405020304" pitchFamily="18" charset="0"/>
              </a:rPr>
              <a:t> Міністр праці та громадських справ Теодор Бланк виступав проти таких угод. Він вважав, що культурний розрив між Німеччиною і Туреччиною занадто великий, крім того Німеччина не потребує нових робітників, тому що в бідних районах Німеччини досить безробітних, які можуть зайняти ці робочі місця.</a:t>
            </a:r>
            <a:endParaRPr lang="uk-UA" sz="36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962285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200" b="1" dirty="0">
                <a:effectLst/>
                <a:latin typeface="Times New Roman" panose="02020603050405020304" pitchFamily="18" charset="0"/>
                <a:ea typeface="Times New Roman" panose="02020603050405020304" pitchFamily="18" charset="0"/>
              </a:rPr>
              <a:t>Великомасштабна імміграція турецьких робітників з початку 1960-х років була викликана, з одного боку, високим зростанням населення і масовим безробіттям у Туреччині, а з іншого, як було зазначено раніше, потребою робітників у північно-західній Європі.</a:t>
            </a:r>
          </a:p>
          <a:p>
            <a:pPr indent="0" algn="just">
              <a:buNone/>
            </a:pPr>
            <a:r>
              <a:rPr lang="uk-UA" sz="3200" b="1" dirty="0">
                <a:effectLst/>
                <a:latin typeface="Times New Roman" panose="02020603050405020304" pitchFamily="18" charset="0"/>
                <a:ea typeface="Times New Roman" panose="02020603050405020304" pitchFamily="18" charset="0"/>
              </a:rPr>
              <a:t>Проте, США зробило певний політичний тиск на Німеччину. Це було необхідно для стабілізації ситуації у Туреччині. Німецьке міністерство закордонних справ після цього почало переговори і в 1961 р. угоди були підписані. Тиск з боку німецьких роботодавців у 1962 і 1963 рр. відіграло ключову роль у скасуванні дворічного ліміту на перебування турецьких робітників у Західній Німеччині.</a:t>
            </a:r>
            <a:endParaRPr lang="uk-UA" sz="32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402825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400" b="1" dirty="0">
                <a:effectLst/>
                <a:latin typeface="Times New Roman" panose="02020603050405020304" pitchFamily="18" charset="0"/>
                <a:ea typeface="Times New Roman" panose="02020603050405020304" pitchFamily="18" charset="0"/>
              </a:rPr>
              <a:t>У 1961 р. всього 7116 турецьких робітників іммігрували до Німеччини. Договори про </a:t>
            </a:r>
            <a:r>
              <a:rPr lang="uk-UA" sz="3400" b="1" dirty="0" err="1">
                <a:effectLst/>
                <a:latin typeface="Times New Roman" panose="02020603050405020304" pitchFamily="18" charset="0"/>
                <a:ea typeface="Times New Roman" panose="02020603050405020304" pitchFamily="18" charset="0"/>
              </a:rPr>
              <a:t>найм</a:t>
            </a:r>
            <a:r>
              <a:rPr lang="uk-UA" sz="3400" b="1" dirty="0">
                <a:effectLst/>
                <a:latin typeface="Times New Roman" panose="02020603050405020304" pitchFamily="18" charset="0"/>
                <a:ea typeface="Times New Roman" panose="02020603050405020304" pitchFamily="18" charset="0"/>
              </a:rPr>
              <a:t> у 1961 р. зробили Німеччину основною приймаючою країною для турецьких </a:t>
            </a:r>
            <a:r>
              <a:rPr lang="uk-UA" sz="3400" b="1" dirty="0" err="1">
                <a:effectLst/>
                <a:latin typeface="Times New Roman" panose="02020603050405020304" pitchFamily="18" charset="0"/>
                <a:ea typeface="Times New Roman" panose="02020603050405020304" pitchFamily="18" charset="0"/>
              </a:rPr>
              <a:t>гастарбайтерів</a:t>
            </a:r>
            <a:r>
              <a:rPr lang="uk-UA" sz="3400" b="1" dirty="0">
                <a:effectLst/>
                <a:latin typeface="Times New Roman" panose="02020603050405020304" pitchFamily="18" charset="0"/>
                <a:ea typeface="Times New Roman" panose="02020603050405020304" pitchFamily="18" charset="0"/>
              </a:rPr>
              <a:t>, і до 1973 р. близько 80% турків у Західній Європі жили у Німеччині, і хоча ця цифра зменшилася і дійшла показника 70% до 1990 р., Німеччина залишається основною країною, де проживають турецькі іммігранти.</a:t>
            </a:r>
          </a:p>
          <a:p>
            <a:pPr indent="0" algn="just">
              <a:buNone/>
            </a:pPr>
            <a:r>
              <a:rPr lang="uk-UA" sz="3400" b="1" dirty="0">
                <a:effectLst/>
                <a:latin typeface="Times New Roman" panose="02020603050405020304" pitchFamily="18" charset="0"/>
                <a:ea typeface="Times New Roman" panose="02020603050405020304" pitchFamily="18" charset="0"/>
              </a:rPr>
              <a:t> Більшість турків були переконані, що вони знаходяться у Німеччині тимчасово і настане такий день, коли вони повернуться до Туреччини для початку нового життя, використовуючи зароблені гроші.</a:t>
            </a:r>
            <a:endParaRPr lang="uk-UA" sz="3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259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3600" b="1" dirty="0">
                <a:effectLst/>
                <a:latin typeface="Times New Roman" panose="02020603050405020304" pitchFamily="18" charset="0"/>
                <a:ea typeface="Times New Roman" panose="02020603050405020304" pitchFamily="18" charset="0"/>
              </a:rPr>
              <a:t>Здавалося б, 1990-ті - роки, коли кількість мігрантів в країнах ЄС і Швейцарії перевищила 18 млн. осіб (не вважаючи вже натуралізованих, тобто громадян, що отримали статус ) і коли їх притік став становити 2 млн. осіб щорічно, остаточно розвіяли цю ілюзію. </a:t>
            </a:r>
          </a:p>
          <a:p>
            <a:pPr marL="0" indent="0" algn="just">
              <a:buNone/>
            </a:pPr>
            <a:r>
              <a:rPr lang="uk-UA" sz="3600" b="1" dirty="0">
                <a:effectLst/>
                <a:latin typeface="Times New Roman" panose="02020603050405020304" pitchFamily="18" charset="0"/>
                <a:ea typeface="Times New Roman" panose="02020603050405020304" pitchFamily="18" charset="0"/>
              </a:rPr>
              <a:t>Проте, в масовій свідомості і в мисленні політичних еліт європейських країн існують традиційні уявлення про національну державу як результат самовираження деякої </a:t>
            </a:r>
            <a:r>
              <a:rPr lang="uk-UA" sz="3600" b="1" dirty="0" err="1">
                <a:effectLst/>
                <a:latin typeface="Times New Roman" panose="02020603050405020304" pitchFamily="18" charset="0"/>
                <a:ea typeface="Times New Roman" panose="02020603050405020304" pitchFamily="18" charset="0"/>
              </a:rPr>
              <a:t>етнокультурной</a:t>
            </a:r>
            <a:r>
              <a:rPr lang="uk-UA" sz="3600" b="1" dirty="0">
                <a:effectLst/>
                <a:latin typeface="Times New Roman" panose="02020603050405020304" pitchFamily="18" charset="0"/>
                <a:ea typeface="Times New Roman" panose="02020603050405020304" pitchFamily="18" charset="0"/>
              </a:rPr>
              <a:t> субстанції і, відповідно, відношення до міграції як до «неминучого зла».</a:t>
            </a:r>
            <a:endParaRPr lang="ru-RU" sz="3600" b="1" dirty="0"/>
          </a:p>
        </p:txBody>
      </p:sp>
    </p:spTree>
    <p:extLst>
      <p:ext uri="{BB962C8B-B14F-4D97-AF65-F5344CB8AC3E}">
        <p14:creationId xmlns:p14="http://schemas.microsoft.com/office/powerpoint/2010/main" val="35429573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Рецесія 1967 р. тимчасово призупинила процес найму нових працівників, коли ж він відновився, то їх склад сильно змінився, тому що </a:t>
            </a:r>
            <a:r>
              <a:rPr lang="uk-UA" sz="4000" b="1" dirty="0" err="1">
                <a:effectLst/>
                <a:latin typeface="Times New Roman" panose="02020603050405020304" pitchFamily="18" charset="0"/>
                <a:ea typeface="Times New Roman" panose="02020603050405020304" pitchFamily="18" charset="0"/>
              </a:rPr>
              <a:t>BfA</a:t>
            </a:r>
            <a:r>
              <a:rPr lang="uk-UA" sz="4000" b="1" dirty="0">
                <a:effectLst/>
                <a:latin typeface="Times New Roman" panose="02020603050405020304" pitchFamily="18" charset="0"/>
                <a:ea typeface="Times New Roman" panose="02020603050405020304" pitchFamily="18" charset="0"/>
              </a:rPr>
              <a:t> (</a:t>
            </a:r>
            <a:r>
              <a:rPr lang="uk-UA" sz="4000" b="1" dirty="0" err="1">
                <a:effectLst/>
                <a:latin typeface="Times New Roman" panose="02020603050405020304" pitchFamily="18" charset="0"/>
                <a:ea typeface="Times New Roman" panose="02020603050405020304" pitchFamily="18" charset="0"/>
              </a:rPr>
              <a:t>Bundesversicherungsanstalt</a:t>
            </a:r>
            <a:r>
              <a:rPr lang="uk-UA" sz="4000" b="1" dirty="0">
                <a:effectLst/>
                <a:latin typeface="Times New Roman" panose="02020603050405020304" pitchFamily="18" charset="0"/>
                <a:ea typeface="Times New Roman" panose="02020603050405020304" pitchFamily="18" charset="0"/>
              </a:rPr>
              <a:t> </a:t>
            </a:r>
            <a:r>
              <a:rPr lang="uk-UA" sz="4000" b="1" dirty="0" err="1">
                <a:effectLst/>
                <a:latin typeface="Times New Roman" panose="02020603050405020304" pitchFamily="18" charset="0"/>
                <a:ea typeface="Times New Roman" panose="02020603050405020304" pitchFamily="18" charset="0"/>
              </a:rPr>
              <a:t>für</a:t>
            </a:r>
            <a:r>
              <a:rPr lang="uk-UA" sz="4000" b="1" dirty="0">
                <a:effectLst/>
                <a:latin typeface="Times New Roman" panose="02020603050405020304" pitchFamily="18" charset="0"/>
                <a:ea typeface="Times New Roman" panose="02020603050405020304" pitchFamily="18" charset="0"/>
              </a:rPr>
              <a:t> </a:t>
            </a:r>
            <a:r>
              <a:rPr lang="uk-UA" sz="4000" b="1" dirty="0" err="1">
                <a:effectLst/>
                <a:latin typeface="Times New Roman" panose="02020603050405020304" pitchFamily="18" charset="0"/>
                <a:ea typeface="Times New Roman" panose="02020603050405020304" pitchFamily="18" charset="0"/>
              </a:rPr>
              <a:t>Angestellte</a:t>
            </a:r>
            <a:r>
              <a:rPr lang="uk-UA" sz="4000" b="1" dirty="0">
                <a:effectLst/>
                <a:latin typeface="Times New Roman" panose="02020603050405020304" pitchFamily="18" charset="0"/>
                <a:ea typeface="Times New Roman" panose="02020603050405020304" pitchFamily="18" charset="0"/>
              </a:rPr>
              <a:t> – </a:t>
            </a:r>
            <a:r>
              <a:rPr lang="uk-UA" sz="4000" b="1" dirty="0">
                <a:solidFill>
                  <a:srgbClr val="FFFF00"/>
                </a:solidFill>
                <a:effectLst/>
                <a:latin typeface="Times New Roman" panose="02020603050405020304" pitchFamily="18" charset="0"/>
                <a:ea typeface="Times New Roman" panose="02020603050405020304" pitchFamily="18" charset="0"/>
              </a:rPr>
              <a:t>Фонд соціального страхування найманих робітників</a:t>
            </a:r>
            <a:r>
              <a:rPr lang="uk-UA" sz="4000" b="1" dirty="0">
                <a:effectLst/>
                <a:latin typeface="Times New Roman" panose="02020603050405020304" pitchFamily="18" charset="0"/>
                <a:ea typeface="Times New Roman" panose="02020603050405020304" pitchFamily="18" charset="0"/>
              </a:rPr>
              <a:t>) надавав робочі візи переважно жінкам. </a:t>
            </a:r>
            <a:r>
              <a:rPr lang="uk-UA" sz="4000" b="1" dirty="0" err="1">
                <a:effectLst/>
                <a:latin typeface="Times New Roman" panose="02020603050405020304" pitchFamily="18" charset="0"/>
                <a:ea typeface="Times New Roman" panose="02020603050405020304" pitchFamily="18" charset="0"/>
              </a:rPr>
              <a:t>BfA</a:t>
            </a:r>
            <a:r>
              <a:rPr lang="uk-UA" sz="4000" b="1" dirty="0">
                <a:effectLst/>
                <a:latin typeface="Times New Roman" panose="02020603050405020304" pitchFamily="18" charset="0"/>
                <a:ea typeface="Times New Roman" panose="02020603050405020304" pitchFamily="18" charset="0"/>
              </a:rPr>
              <a:t> включав забезпечення для найманих робітників допомоги: у разі хвороби, нещасних випадків на виробництві, по інвалідності та старості.</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48552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rPr>
              <a:t>У 1970-і р. приблизно 400 тис. турецьких робітників повернулося до Туреччини, а решта скористалася правом на возз’єднання родини, щоб їхні сім’ї переїхали до них у Німеччину. </a:t>
            </a:r>
          </a:p>
          <a:p>
            <a:pPr indent="0" algn="just">
              <a:buNone/>
            </a:pPr>
            <a:r>
              <a:rPr lang="uk-UA" sz="3600" b="1" dirty="0">
                <a:effectLst/>
                <a:latin typeface="Times New Roman" panose="02020603050405020304" pitchFamily="18" charset="0"/>
                <a:ea typeface="Times New Roman" panose="02020603050405020304" pitchFamily="18" charset="0"/>
              </a:rPr>
              <a:t>Як результат, між 1974 і 1988 рр. кількість турків у Німеччині практично подвоїлося, нормалізувалося співвідношення статей, а вікова структура стала істотно молодше, ніж у німецького населення, через більшу кількість дітей на сім’ю. До 1987 р. 21% етнічних німців були молодші 21 року, тоді як серед турків у Німеччині ця цифра становила 42%. </a:t>
            </a:r>
            <a:endParaRPr lang="uk-UA" sz="3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3467909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Times New Roman" panose="02020603050405020304" pitchFamily="18" charset="0"/>
              </a:rPr>
              <a:t>Система соціального захисту працюючих, була досить ефективною, оскільки впорядковувала умови найму робочої сили на системній основі і гарантувала високі рівні соціального захисту для працюючих і членів їх сімей протягом усього періоду трудової та після трудового життя). Це було частково пов’язано з триваючим дефіцитом робочої сили у низькооплачуваних та непрестижних областях сфери послуг; а частково – з процесом возз’єднання сімей. </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2005237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200" b="1" dirty="0">
                <a:effectLst/>
                <a:latin typeface="Times New Roman" panose="02020603050405020304" pitchFamily="18" charset="0"/>
                <a:ea typeface="Times New Roman" panose="02020603050405020304" pitchFamily="18" charset="0"/>
              </a:rPr>
              <a:t>Возз’єднання сімей було рішенням передбачуваної соціальної загрози з боку іноземних робітників, одиноких чоловіків, що живуть у гуртожитках і мають зайві кошти. Багато дружин переїжджали до своїх чоловіків, але також приїжджали жінки, які сподівалися надалі перевести своїх чоловіків і дітей до Німеччини. </a:t>
            </a:r>
          </a:p>
          <a:p>
            <a:pPr indent="0" algn="just">
              <a:buNone/>
            </a:pPr>
            <a:r>
              <a:rPr lang="uk-UA" sz="3200" b="1" dirty="0">
                <a:effectLst/>
                <a:latin typeface="Times New Roman" panose="02020603050405020304" pitchFamily="18" charset="0"/>
                <a:ea typeface="Times New Roman" panose="02020603050405020304" pitchFamily="18" charset="0"/>
              </a:rPr>
              <a:t>Крім того, турецькі робітники мали можливість заробити достатньо коштів для того, щоб повернутися додому, одружитися і перевезти своїх дружин до Німеччини, особливо після того, як закон 1974 р. про об’єднання сімей суттєво полегшив цей процес. До 1976 р. 27% усіх турків у Німеччині становили жінки.</a:t>
            </a:r>
            <a:endParaRPr lang="uk-UA" sz="32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628609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Віковий склад турків у Німеччині принципово відрізнявся від німецького населення. У той час, як чверть німців становили люди старше 60 років, серед турків таких лише 5%. </a:t>
            </a:r>
          </a:p>
          <a:p>
            <a:pPr indent="0" algn="just">
              <a:buNone/>
            </a:pP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1973 р. є важливою віхою у зв’язку з історичним розвитком і змінами, які відбулися у соціальній структурі турецьких мігрантів. Це пов’язано в першу чергу з процесом возз’єднання сімей. Приблизно 53% іммігрували до Німеччини через возз’єднання сім’ї і вже 17% проживаючих у Німеччині турків народилися в цій країні. </a:t>
            </a:r>
            <a:endParaRPr lang="uk-UA" sz="36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6572585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Andale Sans UI"/>
              </a:rPr>
              <a:t>Перша «хвиля» за часів післявоєнної міграції принесла велику користь країні, бо велика частина мігрантів складалася в основному з чоловіків з невисокою кваліфікацією з Південної Європи, з тих пір помітно змінився характер і склад імміграції. Перші мігранти стабільно мали роботу і вносили свій внесок у підтримання системи соціального забезпечення, а виплати для них були мінімальними, до кінця 1980-х рр. картина змінилася.</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3383812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Andale Sans UI"/>
              </a:rPr>
              <a:t>Значне і швидке зростання числа одержувачів соціальної допомоги серед іноземців з 1980-x рр. є не тільки виразом економічних труднощів, але і віддзеркаленням двох небезпечних тенденцій. Перш за все, багатьом новим іммігрантам не вдається інтегруватися в ринок праці, внаслідок чого зростає залежність від соціальної допомоги. Відсутність трудового стажу мігрантів не дозволяє розраховувати на значні і достатні суми допомоги по безробіттю. </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8049348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200" b="1" dirty="0">
                <a:effectLst/>
                <a:latin typeface="Times New Roman" panose="02020603050405020304" pitchFamily="18" charset="0"/>
                <a:ea typeface="Andale Sans UI"/>
              </a:rPr>
              <a:t>Швидше за все подібна ситуація складається серед мігрантів, що прибувають з гуманітарних причин (необхідність возз'єднання сімей, надання політичного притулку). </a:t>
            </a:r>
          </a:p>
          <a:p>
            <a:pPr indent="0" algn="just">
              <a:buNone/>
            </a:pPr>
            <a:r>
              <a:rPr lang="uk-UA" sz="4200" b="1" dirty="0">
                <a:effectLst/>
                <a:latin typeface="Times New Roman" panose="02020603050405020304" pitchFamily="18" charset="0"/>
                <a:ea typeface="Andale Sans UI"/>
              </a:rPr>
              <a:t>Протягом 1980-x рр. помітне швидке зростання числа заявок на надання політичного притулку. Однак статистика не проводить розмежування між різними категоріями отримувачів соціальної допомоги серед іноземців.</a:t>
            </a:r>
            <a:endParaRPr lang="uk-UA" sz="42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04212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300" b="1" dirty="0">
                <a:effectLst/>
                <a:highlight>
                  <a:srgbClr val="FF0000"/>
                </a:highlight>
                <a:latin typeface="Times New Roman" panose="02020603050405020304" pitchFamily="18" charset="0"/>
                <a:ea typeface="Andale Sans UI"/>
              </a:rPr>
              <a:t>Друга і третя «хвилі» мігрантів</a:t>
            </a:r>
            <a:r>
              <a:rPr lang="uk-UA" sz="3300" b="1" dirty="0">
                <a:effectLst/>
                <a:latin typeface="Times New Roman" panose="02020603050405020304" pitchFamily="18" charset="0"/>
                <a:ea typeface="Andale Sans UI"/>
              </a:rPr>
              <a:t> зазвичай мали неповну середню освіту, що істотно ускладнювало процес отримання роботи. </a:t>
            </a:r>
            <a:r>
              <a:rPr lang="uk-UA" sz="3300" b="1" dirty="0">
                <a:latin typeface="Times New Roman" panose="02020603050405020304" pitchFamily="18" charset="0"/>
                <a:ea typeface="Andale Sans UI"/>
              </a:rPr>
              <a:t>З</a:t>
            </a:r>
            <a:r>
              <a:rPr lang="uk-UA" sz="3300" b="1" dirty="0">
                <a:effectLst/>
                <a:latin typeface="Times New Roman" panose="02020603050405020304" pitchFamily="18" charset="0"/>
                <a:ea typeface="Andale Sans UI"/>
              </a:rPr>
              <a:t>а урядовими даними, 20% іноземних студентів в 1994 р. покинули навчання в школі, 44% отримали атестат про неповну середню освіту і тільки 9,5% мають повну середню освіту. З огляду на брак робочих місць для некваліфікованої робочої сили і на те, що відбувається структурне зрушення в бік актуалізації освітнього цензу, зростає ризик того, що нащадки другого і третього покоління мігрантів залишаться без роботи і що нові мігранти, які прибувають з низькою кваліфікацією також зіткнуться з труднощами при інтеграції на ринку праці.</a:t>
            </a:r>
            <a:endParaRPr lang="uk-UA" sz="33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650257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400" b="1" dirty="0">
                <a:effectLst/>
                <a:highlight>
                  <a:srgbClr val="FF0000"/>
                </a:highlight>
                <a:latin typeface="Times New Roman" panose="02020603050405020304" pitchFamily="18" charset="0"/>
                <a:ea typeface="Andale Sans UI"/>
              </a:rPr>
              <a:t>Четверта «хвиля» мігрантів припадає на політичних біженців з країн Африки та </a:t>
            </a:r>
            <a:r>
              <a:rPr lang="uk-UA" sz="3400" b="1" dirty="0">
                <a:effectLst/>
                <a:highlight>
                  <a:srgbClr val="FF0000"/>
                </a:highlight>
                <a:latin typeface="Times New Roman" panose="02020603050405020304" pitchFamily="18" charset="0"/>
                <a:ea typeface="Calibri" panose="020F0502020204030204" pitchFamily="34" charset="0"/>
              </a:rPr>
              <a:t>Близького </a:t>
            </a:r>
            <a:r>
              <a:rPr lang="uk-UA" sz="3400" b="1" dirty="0">
                <a:effectLst/>
                <a:highlight>
                  <a:srgbClr val="FF0000"/>
                </a:highlight>
                <a:latin typeface="Times New Roman" panose="02020603050405020304" pitchFamily="18" charset="0"/>
                <a:ea typeface="Andale Sans UI"/>
              </a:rPr>
              <a:t>Сходу</a:t>
            </a:r>
            <a:r>
              <a:rPr lang="uk-UA" sz="3400" b="1" dirty="0">
                <a:effectLst/>
                <a:latin typeface="Times New Roman" panose="02020603050405020304" pitchFamily="18" charset="0"/>
                <a:ea typeface="Andale Sans UI"/>
              </a:rPr>
              <a:t>. </a:t>
            </a:r>
            <a:r>
              <a:rPr lang="uk-UA" sz="3400" b="1" dirty="0">
                <a:effectLst/>
                <a:latin typeface="Times New Roman" panose="02020603050405020304" pitchFamily="18" charset="0"/>
                <a:ea typeface="Calibri" panose="020F0502020204030204" pitchFamily="34" charset="0"/>
              </a:rPr>
              <a:t>У </a:t>
            </a:r>
            <a:r>
              <a:rPr lang="uk-UA" sz="3400" b="1" u="sng" dirty="0">
                <a:effectLst/>
                <a:latin typeface="Times New Roman" panose="02020603050405020304" pitchFamily="18" charset="0"/>
                <a:ea typeface="Calibri" panose="020F0502020204030204" pitchFamily="34" charset="0"/>
              </a:rPr>
              <a:t>2015 р.</a:t>
            </a:r>
            <a:r>
              <a:rPr lang="uk-UA" sz="3400" b="1" dirty="0">
                <a:effectLst/>
                <a:latin typeface="Times New Roman" panose="02020603050405020304" pitchFamily="18" charset="0"/>
                <a:ea typeface="Calibri" panose="020F0502020204030204" pitchFamily="34" charset="0"/>
              </a:rPr>
              <a:t> почалася нова міграційна хвиля, причиною якої стала Європейська міграційна криза – гуманітарна катастрофа, що була викликана масовим напливом мігрантів до Європи з охоплених війнами країн Африки і Близького Сходу. </a:t>
            </a:r>
          </a:p>
          <a:p>
            <a:pPr indent="0" algn="just">
              <a:buNone/>
            </a:pPr>
            <a:r>
              <a:rPr lang="uk-UA" sz="3400" b="1" dirty="0">
                <a:effectLst/>
                <a:latin typeface="Times New Roman" panose="02020603050405020304" pitchFamily="18" charset="0"/>
                <a:ea typeface="Calibri" panose="020F0502020204030204" pitchFamily="34" charset="0"/>
              </a:rPr>
              <a:t>Через велику кількість біженців місцеві жителі Німеччини стали агресивніше ставитися до них. </a:t>
            </a:r>
            <a:r>
              <a:rPr lang="uk-UA" sz="3400" b="1" dirty="0">
                <a:effectLst/>
                <a:latin typeface="Times New Roman" panose="02020603050405020304" pitchFamily="18" charset="0"/>
                <a:ea typeface="Andale Sans UI"/>
              </a:rPr>
              <a:t>Як повідомляє агентство Франс Прес, у 2016 р. до Німеччини прибули близько 280 тис. тих, хто подав заяви на притулок.</a:t>
            </a:r>
            <a:endParaRPr lang="uk-UA" sz="3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60205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3600" b="1" dirty="0">
                <a:effectLst/>
                <a:latin typeface="Times New Roman" panose="02020603050405020304" pitchFamily="18" charset="0"/>
                <a:ea typeface="Times New Roman" panose="02020603050405020304" pitchFamily="18" charset="0"/>
              </a:rPr>
              <a:t>Найбільш рельєфні приклади інерції цих традиційних образів представляють, кожна по-своєму, Франція і Німеччина. У французьких суспільно-політичних дискусіях до цих відчувається наймогутніша протидія самій постановці питання про Францію як культурно плюралістичну країну. Абсолютна більшість французьких авторів, як з числа політичних публіцистів, так і з числа дослідників, наполягають на тому, що єдино адекватною призмою розгляду сучасного французького суспільства є призма «</a:t>
            </a:r>
            <a:r>
              <a:rPr lang="uk-UA" sz="3600" b="1" dirty="0">
                <a:effectLst/>
                <a:highlight>
                  <a:srgbClr val="FF0000"/>
                </a:highlight>
                <a:latin typeface="Times New Roman" panose="02020603050405020304" pitchFamily="18" charset="0"/>
                <a:ea typeface="Times New Roman" panose="02020603050405020304" pitchFamily="18" charset="0"/>
              </a:rPr>
              <a:t>республіки</a:t>
            </a:r>
            <a:r>
              <a:rPr lang="uk-UA" sz="3600" b="1" dirty="0">
                <a:effectLst/>
                <a:latin typeface="Times New Roman" panose="02020603050405020304" pitchFamily="18" charset="0"/>
                <a:ea typeface="Times New Roman" panose="02020603050405020304" pitchFamily="18" charset="0"/>
              </a:rPr>
              <a:t>», «</a:t>
            </a:r>
            <a:r>
              <a:rPr lang="uk-UA" sz="3600" b="1" dirty="0">
                <a:effectLst/>
                <a:highlight>
                  <a:srgbClr val="FF0000"/>
                </a:highlight>
                <a:latin typeface="Times New Roman" panose="02020603050405020304" pitchFamily="18" charset="0"/>
                <a:ea typeface="Times New Roman" panose="02020603050405020304" pitchFamily="18" charset="0"/>
              </a:rPr>
              <a:t>громадянства</a:t>
            </a:r>
            <a:r>
              <a:rPr lang="uk-UA" sz="3600" b="1" dirty="0">
                <a:effectLst/>
                <a:latin typeface="Times New Roman" panose="02020603050405020304" pitchFamily="18" charset="0"/>
                <a:ea typeface="Times New Roman" panose="02020603050405020304" pitchFamily="18" charset="0"/>
              </a:rPr>
              <a:t>» і «</a:t>
            </a:r>
            <a:r>
              <a:rPr lang="uk-UA" sz="3600" b="1" dirty="0">
                <a:effectLst/>
                <a:highlight>
                  <a:srgbClr val="FF0000"/>
                </a:highlight>
                <a:latin typeface="Times New Roman" panose="02020603050405020304" pitchFamily="18" charset="0"/>
                <a:ea typeface="Times New Roman" panose="02020603050405020304" pitchFamily="18" charset="0"/>
              </a:rPr>
              <a:t>інтеграцій</a:t>
            </a:r>
            <a:r>
              <a:rPr lang="uk-UA" sz="3600" b="1" dirty="0">
                <a:effectLst/>
                <a:latin typeface="Times New Roman" panose="02020603050405020304" pitchFamily="18" charset="0"/>
                <a:ea typeface="Times New Roman" panose="02020603050405020304" pitchFamily="18" charset="0"/>
              </a:rPr>
              <a:t>».</a:t>
            </a:r>
            <a:endParaRPr lang="ru-RU" sz="3600" b="1" dirty="0"/>
          </a:p>
        </p:txBody>
      </p:sp>
    </p:spTree>
    <p:extLst>
      <p:ext uri="{BB962C8B-B14F-4D97-AF65-F5344CB8AC3E}">
        <p14:creationId xmlns:p14="http://schemas.microsoft.com/office/powerpoint/2010/main" val="203295206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Andale Sans UI"/>
              </a:rPr>
              <a:t>Роком раніше (2015 р.) число мігрантів склало майже 900 тисяч. Влада Німеччини пов’язує зменшення потоку мігрантів з укладеною угодою по біженцям з Туреччини і закриття так званого «балканського маршруту», за яким мігранти нелегально потрапляли до Західної Європи.</a:t>
            </a:r>
          </a:p>
          <a:p>
            <a:pPr indent="0" algn="just">
              <a:buNone/>
            </a:pPr>
            <a:r>
              <a:rPr lang="uk-UA" sz="4000" b="1" dirty="0">
                <a:effectLst/>
                <a:latin typeface="Times New Roman" panose="02020603050405020304" pitchFamily="18" charset="0"/>
                <a:ea typeface="Andale Sans UI"/>
              </a:rPr>
              <a:t> Станом на 2017 р. міграційний потік трохи зменшився, але це не вирішує низку проблем, які виникли.</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77456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5400" b="1" dirty="0">
                <a:effectLst/>
                <a:latin typeface="Times New Roman" panose="02020603050405020304" pitchFamily="18" charset="0"/>
                <a:ea typeface="Andale Sans UI"/>
              </a:rPr>
              <a:t>Уряд Німеччини дуже стурбований, але все ж таки проблема мігрантів-біженців у країні залишається. Уряд країни активно намагається вирішити цю проблему за допомогою законодавчої бази та депортацією біженців з Німеччини.</a:t>
            </a:r>
            <a:endParaRPr lang="uk-UA" sz="5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600386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solidFill>
                  <a:srgbClr val="FF0000"/>
                </a:solidFill>
                <a:effectLst/>
                <a:highlight>
                  <a:srgbClr val="00FFFF"/>
                </a:highlight>
                <a:latin typeface="Times New Roman" panose="02020603050405020304" pitchFamily="18" charset="0"/>
                <a:ea typeface="Andale Sans UI"/>
              </a:rPr>
              <a:t>Відповідно до сучасного законодавства в Німеччині є дві категорії населення – іноземці та німці</a:t>
            </a:r>
            <a:r>
              <a:rPr lang="uk-UA" sz="4000" b="1" dirty="0">
                <a:solidFill>
                  <a:srgbClr val="FF0000"/>
                </a:solidFill>
                <a:effectLst/>
                <a:latin typeface="Times New Roman" panose="02020603050405020304" pitchFamily="18" charset="0"/>
                <a:ea typeface="Andale Sans UI"/>
              </a:rPr>
              <a:t>. </a:t>
            </a:r>
          </a:p>
          <a:p>
            <a:pPr indent="0" algn="just">
              <a:buNone/>
            </a:pPr>
            <a:r>
              <a:rPr lang="uk-UA" sz="4000" b="1" dirty="0">
                <a:effectLst/>
                <a:latin typeface="Times New Roman" panose="02020603050405020304" pitchFamily="18" charset="0"/>
                <a:ea typeface="Andale Sans UI"/>
              </a:rPr>
              <a:t>Наприкінці ХХ ст. в Німеччині позначилася наступна тенденція – серед мігрантів опинилися люди, які, проживаючи в Німеччині довгий час за німецькими законами, зберігали статус «іноземців». Це явище пояснюється тим, що держава довгий час не описувала і не реєструвала значний міграційний приріст.</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9959205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500" b="1" dirty="0">
                <a:effectLst/>
                <a:latin typeface="Times New Roman" panose="02020603050405020304" pitchFamily="18" charset="0"/>
                <a:ea typeface="Andale Sans UI"/>
              </a:rPr>
              <a:t>Яскравий приклад – переселення етнічних німців, яке завжди сприймалося як повернення додому. Переселенці не тільки швидко отримували громадянство, але й практично відразу асимілювалися у суспільство. Дуже часто іноземці не відчували потреби в отриманні громадянства, так як частіш за все процедура отримання громадянства була складною і довготривалою, а відсутність громадянства не заважало нормальному життю в країні, отриманню освіти та веденню бізнесу. Також отримання громадянства не завжди означало негайну інтеграцію іноземців у німецьке суспільство</a:t>
            </a:r>
            <a:r>
              <a:rPr lang="uk-UA" sz="4000" dirty="0">
                <a:effectLst/>
                <a:latin typeface="Times New Roman" panose="02020603050405020304" pitchFamily="18" charset="0"/>
                <a:ea typeface="Andale Sans UI"/>
              </a:rPr>
              <a:t>.</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254876503"/>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Andale Sans UI"/>
              </a:rPr>
              <a:t>Загальний лібералізм системи з надання допомоги переселенцям в Німеччині існує паралельно з її трохи фінансовою та інституційною жорсткістю. </a:t>
            </a:r>
          </a:p>
          <a:p>
            <a:pPr indent="0" algn="just">
              <a:buNone/>
            </a:pPr>
            <a:r>
              <a:rPr lang="uk-UA" sz="3600" b="1" dirty="0">
                <a:effectLst/>
                <a:latin typeface="Times New Roman" panose="02020603050405020304" pitchFamily="18" charset="0"/>
                <a:ea typeface="Andale Sans UI"/>
              </a:rPr>
              <a:t>Логіка перешкоджання соціальному «</a:t>
            </a:r>
            <a:r>
              <a:rPr lang="uk-UA" sz="3600" b="1" dirty="0" err="1">
                <a:effectLst/>
                <a:latin typeface="Times New Roman" panose="02020603050405020304" pitchFamily="18" charset="0"/>
                <a:ea typeface="Andale Sans UI"/>
              </a:rPr>
              <a:t>нахлібництву</a:t>
            </a:r>
            <a:r>
              <a:rPr lang="uk-UA" sz="3600" b="1" dirty="0">
                <a:effectLst/>
                <a:latin typeface="Times New Roman" panose="02020603050405020304" pitchFamily="18" charset="0"/>
                <a:ea typeface="Andale Sans UI"/>
              </a:rPr>
              <a:t>» виходить з обраної державою соціальної моделі, фінансування в рамках якої йде за рахунок податків, що сплачуються працюючим населенням, а надання конкретної допомоги надається за попереднім статусом зайнятості людини, коли непрацюючі або ті, хто має невеликий трудовий стаж отримують незначні грошові виділення.</a:t>
            </a:r>
            <a:endParaRPr lang="uk-UA" sz="36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44211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Andale Sans UI"/>
              </a:rPr>
              <a:t>Сама природа подібної системи соціального забезпечення робить її дуже залежною від високого рівня зайнятості. Виходить такий парадокс: з одного боку, саме рівень зайнятості стає фактором, що дає можливість на існування обраної соціально-адаптивної системи, а з іншого боку, розселення репатріантів в маленьких містах з дуже вузькими і профільними ринками праці стає на перешкоді можливостям працевлаштування мігрантів.</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377631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Calibri" panose="020F0502020204030204" pitchFamily="34" charset="0"/>
              </a:rPr>
              <a:t>З набранням чинності права отримання громадянства Німеччини (2000 р.) і закону про міграцію (2005 р.) міграційна політика Німеччини визначила те, що Німеччина фактично стала країною мігрантів. </a:t>
            </a:r>
          </a:p>
          <a:p>
            <a:pPr indent="0" algn="just">
              <a:buNone/>
            </a:pPr>
            <a:r>
              <a:rPr lang="uk-UA" sz="4000" b="1" dirty="0">
                <a:effectLst/>
                <a:highlight>
                  <a:srgbClr val="FF0000"/>
                </a:highlight>
                <a:latin typeface="Times New Roman" panose="02020603050405020304" pitchFamily="18" charset="0"/>
                <a:ea typeface="Calibri" panose="020F0502020204030204" pitchFamily="34" charset="0"/>
              </a:rPr>
              <a:t>Політика інтеграції</a:t>
            </a:r>
            <a:r>
              <a:rPr lang="uk-UA" sz="4000" b="1" dirty="0">
                <a:effectLst/>
                <a:latin typeface="Times New Roman" panose="02020603050405020304" pitchFamily="18" charset="0"/>
                <a:ea typeface="Calibri" panose="020F0502020204030204" pitchFamily="34" charset="0"/>
              </a:rPr>
              <a:t> стала важливим аспектом німецької міграційної політики. Багато в чому сучасна міграційна політика визначилася законами, прийнятими після Другої світової війни.</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13873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highlight>
                  <a:srgbClr val="FF0000"/>
                </a:highlight>
                <a:latin typeface="Times New Roman" panose="02020603050405020304" pitchFamily="18" charset="0"/>
                <a:ea typeface="Calibri" panose="020F0502020204030204" pitchFamily="34" charset="0"/>
              </a:rPr>
              <a:t>Цих законів налічується шість</a:t>
            </a:r>
            <a:r>
              <a:rPr lang="uk-UA" sz="4000" b="1" dirty="0">
                <a:effectLst/>
                <a:latin typeface="Times New Roman" panose="02020603050405020304" pitchFamily="18" charset="0"/>
                <a:ea typeface="Calibri" panose="020F0502020204030204" pitchFamily="34" charset="0"/>
              </a:rPr>
              <a:t>. Починаючи з прийнятої Конституції ФРН (1949 р.), де статус біженця був вписаний в окремий параграф основного Закону держави. А вже в </a:t>
            </a:r>
            <a:r>
              <a:rPr lang="uk-UA" sz="4000" b="1" u="sng" dirty="0">
                <a:effectLst/>
                <a:latin typeface="Times New Roman" panose="02020603050405020304" pitchFamily="18" charset="0"/>
                <a:ea typeface="Calibri" panose="020F0502020204030204" pitchFamily="34" charset="0"/>
              </a:rPr>
              <a:t>1989 р. </a:t>
            </a:r>
            <a:r>
              <a:rPr lang="uk-UA" sz="4000" b="1" dirty="0">
                <a:effectLst/>
                <a:latin typeface="Times New Roman" panose="02020603050405020304" pitchFamily="18" charset="0"/>
                <a:ea typeface="Calibri" panose="020F0502020204030204" pitchFamily="34" charset="0"/>
              </a:rPr>
              <a:t>ухвалено Закон про розподіл переселенців, який вказував на обов'язкову реєстрацію репатріантів в федеральних таборах для переселенців і подальше розміщення їх на землях у відповідності з напрямком табору для тих репатріантів, які отримують соціальну допомогу держави.</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2177090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200" b="1" dirty="0">
                <a:effectLst/>
                <a:latin typeface="Times New Roman" panose="02020603050405020304" pitchFamily="18" charset="0"/>
                <a:ea typeface="Calibri" panose="020F0502020204030204" pitchFamily="34" charset="0"/>
              </a:rPr>
              <a:t>У </a:t>
            </a:r>
            <a:r>
              <a:rPr lang="uk-UA" sz="3200" b="1" u="sng" dirty="0">
                <a:effectLst/>
                <a:latin typeface="Times New Roman" panose="02020603050405020304" pitchFamily="18" charset="0"/>
                <a:ea typeface="Calibri" panose="020F0502020204030204" pitchFamily="34" charset="0"/>
              </a:rPr>
              <a:t>1990 р</a:t>
            </a:r>
            <a:r>
              <a:rPr lang="uk-UA" sz="3200" b="1" dirty="0">
                <a:effectLst/>
                <a:latin typeface="Times New Roman" panose="02020603050405020304" pitchFamily="18" charset="0"/>
                <a:ea typeface="Calibri" panose="020F0502020204030204" pitchFamily="34" charset="0"/>
              </a:rPr>
              <a:t>. вступив в силу </a:t>
            </a:r>
            <a:r>
              <a:rPr lang="uk-UA" sz="3200" b="1" dirty="0">
                <a:effectLst/>
                <a:highlight>
                  <a:srgbClr val="FF0000"/>
                </a:highlight>
                <a:latin typeface="Times New Roman" panose="02020603050405020304" pitchFamily="18" charset="0"/>
                <a:ea typeface="Calibri" panose="020F0502020204030204" pitchFamily="34" charset="0"/>
              </a:rPr>
              <a:t>Закон про в'їзд і перебування іноземців на території ФРН</a:t>
            </a:r>
            <a:r>
              <a:rPr lang="uk-UA" sz="3200" b="1" dirty="0">
                <a:effectLst/>
                <a:latin typeface="Times New Roman" panose="02020603050405020304" pitchFamily="18" charset="0"/>
                <a:ea typeface="Calibri" panose="020F0502020204030204" pitchFamily="34" charset="0"/>
              </a:rPr>
              <a:t>, який скорочено називається «Закон про іноземців». Він позначив можливості переїзду до Німеччини етнічних мігрантів – тепер це можна було зробити при наявності дозволу на прибуття і заяви. Низці категорій мігрантів – іноземцям, які прожили постійно і легально в ФРН 15 років, якщо вони можуть самі забезпечувати себе і членів своєї сім'ї без залучення соціальної допомоги або допомоги по безробіттю; молодим іноземцям (у віці від 16 до 23 років) за умови відмови від попереднього громадянства, восьми років постійного і законного проживання і шести років відвідування школи в ФРН і відсутності судимості – пропонується полегшений варіант надання громадянства.</a:t>
            </a:r>
            <a:endParaRPr lang="uk-UA" sz="32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604691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200" b="1" dirty="0">
                <a:effectLst/>
                <a:latin typeface="Times New Roman" panose="02020603050405020304" pitchFamily="18" charset="0"/>
                <a:ea typeface="Calibri" panose="020F0502020204030204" pitchFamily="34" charset="0"/>
              </a:rPr>
              <a:t>У </a:t>
            </a:r>
            <a:r>
              <a:rPr lang="uk-UA" sz="3200" b="1" dirty="0">
                <a:effectLst/>
                <a:highlight>
                  <a:srgbClr val="FF0000"/>
                </a:highlight>
                <a:latin typeface="Times New Roman" panose="02020603050405020304" pitchFamily="18" charset="0"/>
                <a:ea typeface="Calibri" panose="020F0502020204030204" pitchFamily="34" charset="0"/>
              </a:rPr>
              <a:t>1990 р. підписана Шенгенська угода</a:t>
            </a:r>
            <a:r>
              <a:rPr lang="uk-UA" sz="3200" b="1" dirty="0">
                <a:effectLst/>
                <a:latin typeface="Times New Roman" panose="02020603050405020304" pitchFamily="18" charset="0"/>
                <a:ea typeface="Calibri" panose="020F0502020204030204" pitchFamily="34" charset="0"/>
              </a:rPr>
              <a:t>, яка передбачає свободу пересування та особливі міграційні переваги громадянам Шенгенської зони. </a:t>
            </a:r>
          </a:p>
          <a:p>
            <a:pPr indent="0" algn="just">
              <a:buNone/>
            </a:pPr>
            <a:r>
              <a:rPr lang="uk-UA" sz="3200" b="1" dirty="0">
                <a:effectLst/>
                <a:latin typeface="Times New Roman" panose="02020603050405020304" pitchFamily="18" charset="0"/>
                <a:ea typeface="Calibri" panose="020F0502020204030204" pitchFamily="34" charset="0"/>
              </a:rPr>
              <a:t>Також в 1990 р. відбулося підписання </a:t>
            </a:r>
            <a:r>
              <a:rPr lang="uk-UA" sz="3200" b="1" dirty="0">
                <a:effectLst/>
                <a:highlight>
                  <a:srgbClr val="FF0000"/>
                </a:highlight>
                <a:latin typeface="Times New Roman" panose="02020603050405020304" pitchFamily="18" charset="0"/>
                <a:ea typeface="Calibri" panose="020F0502020204030204" pitchFamily="34" charset="0"/>
              </a:rPr>
              <a:t>Дублінської конвенції</a:t>
            </a:r>
            <a:r>
              <a:rPr lang="uk-UA" sz="3200" b="1" dirty="0">
                <a:effectLst/>
                <a:latin typeface="Times New Roman" panose="02020603050405020304" pitchFamily="18" charset="0"/>
                <a:ea typeface="Calibri" panose="020F0502020204030204" pitchFamily="34" charset="0"/>
              </a:rPr>
              <a:t>. У ній перераховані критерії для визначення того, яка з держав-учасників несе відповідальність за розгляд клопотання про надання притулку. Така тактика була спрямована припинити спроби осіб, які шукають притулку,  вибирати собі найбільш підходящу країну для розгляду клопотання, а також вирішити проблему шукачів притулку, за яких жодна країна не бажає брати на себе відповідальність.</a:t>
            </a:r>
            <a:endParaRPr lang="uk-UA" sz="32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68609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ru-RU" sz="2800" b="1" dirty="0">
                <a:highlight>
                  <a:srgbClr val="FF0000"/>
                </a:highlight>
              </a:rPr>
              <a:t>1</a:t>
            </a:r>
            <a:r>
              <a:rPr lang="uk-UA" sz="2800" b="1" dirty="0">
                <a:highlight>
                  <a:srgbClr val="FF0000"/>
                </a:highlight>
              </a:rPr>
              <a:t>.Мультикультуралізм в країнах Європи: загальне і відмінне</a:t>
            </a: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rmAutofit/>
          </a:bodyPr>
          <a:lstStyle/>
          <a:p>
            <a:pPr marL="0" indent="0" algn="just">
              <a:buNone/>
            </a:pPr>
            <a:r>
              <a:rPr lang="uk-UA" sz="3600" b="1" dirty="0">
                <a:effectLst/>
                <a:latin typeface="Times New Roman" panose="02020603050405020304" pitchFamily="18" charset="0"/>
                <a:ea typeface="Times New Roman" panose="02020603050405020304" pitchFamily="18" charset="0"/>
              </a:rPr>
              <a:t>У ФРН, незважаючи на те, що розмови про «мультикультурне суспільство» стали ознакою гарного тону ще в кінці 1980-х років, політична практика федеральної і муніципальної влади - і зокрема, відношення до інтеграції мігрантів - як і раніше визначається ідеалом етнічно гомогенної національної держави. </a:t>
            </a:r>
          </a:p>
          <a:p>
            <a:pPr marL="0" indent="0" algn="just">
              <a:buNone/>
            </a:pPr>
            <a:r>
              <a:rPr lang="uk-UA" sz="3600" b="1" dirty="0">
                <a:effectLst/>
                <a:latin typeface="Times New Roman" panose="02020603050405020304" pitchFamily="18" charset="0"/>
                <a:ea typeface="Times New Roman" panose="02020603050405020304" pitchFamily="18" charset="0"/>
              </a:rPr>
              <a:t>У Німеччині все ще обговорюється питання, чи можна вважати Федеративну республіку «імміграційною державою» (</a:t>
            </a:r>
            <a:r>
              <a:rPr lang="uk-UA" sz="3600" b="1" dirty="0" err="1">
                <a:effectLst/>
                <a:latin typeface="Times New Roman" panose="02020603050405020304" pitchFamily="18" charset="0"/>
                <a:ea typeface="Times New Roman" panose="02020603050405020304" pitchFamily="18" charset="0"/>
              </a:rPr>
              <a:t>Einwanderungstaat</a:t>
            </a:r>
            <a:r>
              <a:rPr lang="uk-UA" sz="3600" b="1" dirty="0">
                <a:effectLst/>
                <a:latin typeface="Times New Roman" panose="02020603050405020304" pitchFamily="18" charset="0"/>
                <a:ea typeface="Times New Roman" panose="02020603050405020304" pitchFamily="18" charset="0"/>
              </a:rPr>
              <a:t>).</a:t>
            </a:r>
            <a:endParaRPr lang="ru-RU" sz="3600" b="1" dirty="0"/>
          </a:p>
        </p:txBody>
      </p:sp>
    </p:spTree>
    <p:extLst>
      <p:ext uri="{BB962C8B-B14F-4D97-AF65-F5344CB8AC3E}">
        <p14:creationId xmlns:p14="http://schemas.microsoft.com/office/powerpoint/2010/main" val="128729986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400" b="1" dirty="0">
                <a:effectLst/>
                <a:latin typeface="Times New Roman" panose="02020603050405020304" pitchFamily="18" charset="0"/>
                <a:ea typeface="Calibri" panose="020F0502020204030204" pitchFamily="34" charset="0"/>
              </a:rPr>
              <a:t>У 1992 р. прийнято </a:t>
            </a:r>
            <a:r>
              <a:rPr lang="uk-UA" sz="4400" b="1" dirty="0">
                <a:effectLst/>
                <a:highlight>
                  <a:srgbClr val="0000FF"/>
                </a:highlight>
                <a:latin typeface="Times New Roman" panose="02020603050405020304" pitchFamily="18" charset="0"/>
                <a:ea typeface="Calibri" panose="020F0502020204030204" pitchFamily="34" charset="0"/>
              </a:rPr>
              <a:t>Закон про надання політичного притулку</a:t>
            </a:r>
            <a:r>
              <a:rPr lang="uk-UA" sz="4400" b="1" dirty="0">
                <a:effectLst/>
                <a:latin typeface="Times New Roman" panose="02020603050405020304" pitchFamily="18" charset="0"/>
                <a:ea typeface="Calibri" panose="020F0502020204030204" pitchFamily="34" charset="0"/>
              </a:rPr>
              <a:t>. Вводиться правовий статус пізнього переселенця, під який потрапляють етнічні німці зі Східної Європи, які народилися до </a:t>
            </a:r>
            <a:r>
              <a:rPr lang="uk-UA" sz="4400" b="1" dirty="0">
                <a:effectLst/>
                <a:highlight>
                  <a:srgbClr val="FF0000"/>
                </a:highlight>
                <a:latin typeface="Times New Roman" panose="02020603050405020304" pitchFamily="18" charset="0"/>
                <a:ea typeface="Calibri" panose="020F0502020204030204" pitchFamily="34" charset="0"/>
              </a:rPr>
              <a:t>1993 р</a:t>
            </a:r>
            <a:r>
              <a:rPr lang="uk-UA" sz="4400" b="1" dirty="0">
                <a:effectLst/>
                <a:latin typeface="Times New Roman" panose="02020603050405020304" pitchFamily="18" charset="0"/>
                <a:ea typeface="Calibri" panose="020F0502020204030204" pitchFamily="34" charset="0"/>
              </a:rPr>
              <a:t>. Відповідно до цього закону для того, щоб стати пізнім переселенцем необхідні індивідуальні докази своєї приналежності до німецького народу.</a:t>
            </a:r>
            <a:endParaRPr lang="uk-UA" sz="4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620770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Calibri" panose="020F0502020204030204" pitchFamily="34" charset="0"/>
              </a:rPr>
              <a:t>У 1993 р. відбулися поправки до статті 116 та 118 Конституції: ст. 116 «а» Конституції ФРН зі змінами від 1993 р. має таку редакцію: «</a:t>
            </a:r>
            <a:r>
              <a:rPr lang="uk-UA" sz="4000" b="1" dirty="0">
                <a:effectLst/>
                <a:highlight>
                  <a:srgbClr val="FF0000"/>
                </a:highlight>
                <a:latin typeface="Times New Roman" panose="02020603050405020304" pitchFamily="18" charset="0"/>
                <a:ea typeface="Calibri" panose="020F0502020204030204" pitchFamily="34" charset="0"/>
              </a:rPr>
              <a:t>п.1</a:t>
            </a:r>
            <a:r>
              <a:rPr lang="uk-UA" sz="4000" b="1" dirty="0">
                <a:effectLst/>
                <a:latin typeface="Times New Roman" panose="02020603050405020304" pitchFamily="18" charset="0"/>
                <a:ea typeface="Calibri" panose="020F0502020204030204" pitchFamily="34" charset="0"/>
              </a:rPr>
              <a:t>. Особи, переслідувані за політичними мотивами, мають право на притулок;</a:t>
            </a:r>
          </a:p>
          <a:p>
            <a:pPr indent="0" algn="just">
              <a:buNone/>
            </a:pPr>
            <a:r>
              <a:rPr lang="uk-UA" sz="4000" b="1" dirty="0">
                <a:effectLst/>
                <a:latin typeface="Times New Roman" panose="02020603050405020304" pitchFamily="18" charset="0"/>
                <a:ea typeface="Calibri" panose="020F0502020204030204" pitchFamily="34" charset="0"/>
              </a:rPr>
              <a:t> </a:t>
            </a:r>
            <a:r>
              <a:rPr lang="uk-UA" sz="4000" b="1" dirty="0">
                <a:effectLst/>
                <a:highlight>
                  <a:srgbClr val="FF0000"/>
                </a:highlight>
                <a:latin typeface="Times New Roman" panose="02020603050405020304" pitchFamily="18" charset="0"/>
                <a:ea typeface="Calibri" panose="020F0502020204030204" pitchFamily="34" charset="0"/>
              </a:rPr>
              <a:t>п.2.</a:t>
            </a:r>
            <a:r>
              <a:rPr lang="uk-UA" sz="4000" b="1" dirty="0">
                <a:effectLst/>
                <a:latin typeface="Times New Roman" panose="02020603050405020304" pitchFamily="18" charset="0"/>
                <a:ea typeface="Calibri" panose="020F0502020204030204" pitchFamily="34" charset="0"/>
              </a:rPr>
              <a:t> Не мають право на політичний притулок громадяни країн, що входять до Європейського Союзу, а також громадяни інших країн, в яких дотримуються права людини; </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381187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400" b="1" dirty="0">
                <a:effectLst/>
                <a:highlight>
                  <a:srgbClr val="FF0000"/>
                </a:highlight>
                <a:latin typeface="Times New Roman" panose="02020603050405020304" pitchFamily="18" charset="0"/>
                <a:ea typeface="Calibri" panose="020F0502020204030204" pitchFamily="34" charset="0"/>
              </a:rPr>
              <a:t>п.3.</a:t>
            </a:r>
            <a:r>
              <a:rPr lang="uk-UA" sz="4400" b="1" dirty="0">
                <a:effectLst/>
                <a:latin typeface="Times New Roman" panose="02020603050405020304" pitchFamily="18" charset="0"/>
                <a:ea typeface="Calibri" panose="020F0502020204030204" pitchFamily="34" charset="0"/>
              </a:rPr>
              <a:t> Особа, що виїхала з країни, де за визначенням Бундесрату, немає політичного переслідування, може отримати притулок, якщо доведе факти політичного переслідування з боку держави; </a:t>
            </a:r>
          </a:p>
          <a:p>
            <a:pPr indent="0" algn="just">
              <a:buNone/>
            </a:pPr>
            <a:r>
              <a:rPr lang="uk-UA" sz="4400" b="1" dirty="0">
                <a:effectLst/>
                <a:highlight>
                  <a:srgbClr val="FF0000"/>
                </a:highlight>
                <a:latin typeface="Times New Roman" panose="02020603050405020304" pitchFamily="18" charset="0"/>
                <a:ea typeface="Calibri" panose="020F0502020204030204" pitchFamily="34" charset="0"/>
              </a:rPr>
              <a:t>п.4.</a:t>
            </a:r>
            <a:r>
              <a:rPr lang="uk-UA" sz="4400" b="1" dirty="0">
                <a:effectLst/>
                <a:latin typeface="Times New Roman" panose="02020603050405020304" pitchFamily="18" charset="0"/>
                <a:ea typeface="Calibri" panose="020F0502020204030204" pitchFamily="34" charset="0"/>
              </a:rPr>
              <a:t> </a:t>
            </a:r>
            <a:r>
              <a:rPr lang="uk-UA" sz="4400" b="1" dirty="0" err="1">
                <a:effectLst/>
                <a:latin typeface="Times New Roman" panose="02020603050405020304" pitchFamily="18" charset="0"/>
                <a:ea typeface="Calibri" panose="020F0502020204030204" pitchFamily="34" charset="0"/>
              </a:rPr>
              <a:t>He</a:t>
            </a:r>
            <a:r>
              <a:rPr lang="uk-UA" sz="4400" b="1" dirty="0">
                <a:effectLst/>
                <a:latin typeface="Times New Roman" panose="02020603050405020304" pitchFamily="18" charset="0"/>
                <a:ea typeface="Calibri" panose="020F0502020204030204" pitchFamily="34" charset="0"/>
              </a:rPr>
              <a:t> можуть отримати політичний притулок особи, які виїхали в Німеччину через третю країну, в якій немає переслідувань з політичних мотивів».</a:t>
            </a:r>
            <a:endParaRPr lang="uk-UA" sz="4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0861682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effectLst/>
                <a:latin typeface="Times New Roman" panose="02020603050405020304" pitchFamily="18" charset="0"/>
                <a:ea typeface="Calibri" panose="020F0502020204030204" pitchFamily="34" charset="0"/>
              </a:rPr>
              <a:t>У 1994 р. прийнято Закон про </a:t>
            </a:r>
            <a:r>
              <a:rPr lang="uk-UA" sz="3600" b="1" dirty="0">
                <a:effectLst/>
                <a:highlight>
                  <a:srgbClr val="FF0000"/>
                </a:highlight>
                <a:latin typeface="Times New Roman" panose="02020603050405020304" pitchFamily="18" charset="0"/>
                <a:ea typeface="Calibri" panose="020F0502020204030204" pitchFamily="34" charset="0"/>
              </a:rPr>
              <a:t>регістр іноземців</a:t>
            </a:r>
            <a:r>
              <a:rPr lang="uk-UA" sz="3600" b="1" dirty="0">
                <a:effectLst/>
                <a:latin typeface="Times New Roman" panose="02020603050405020304" pitchFamily="18" charset="0"/>
                <a:ea typeface="Calibri" panose="020F0502020204030204" pitchFamily="34" charset="0"/>
              </a:rPr>
              <a:t>. Закон наказує заносити дані про іноземних громадян в «Центральний регістр іноземців», тобто в комп'ютерну базу даних, до якої мають доступ кілька відомств, в тому числі поліція. </a:t>
            </a:r>
          </a:p>
          <a:p>
            <a:pPr indent="0" algn="just">
              <a:buNone/>
            </a:pPr>
            <a:r>
              <a:rPr lang="uk-UA" sz="3600" b="1" dirty="0">
                <a:effectLst/>
                <a:latin typeface="Times New Roman" panose="02020603050405020304" pitchFamily="18" charset="0"/>
                <a:ea typeface="Calibri" panose="020F0502020204030204" pitchFamily="34" charset="0"/>
              </a:rPr>
              <a:t>У 1997 р. вступили в силу поправки до Закону «</a:t>
            </a:r>
            <a:r>
              <a:rPr lang="uk-UA" sz="3600" b="1" dirty="0">
                <a:effectLst/>
                <a:highlight>
                  <a:srgbClr val="FF0000"/>
                </a:highlight>
                <a:latin typeface="Times New Roman" panose="02020603050405020304" pitchFamily="18" charset="0"/>
                <a:ea typeface="Calibri" panose="020F0502020204030204" pitchFamily="34" charset="0"/>
              </a:rPr>
              <a:t>Про допомогу особам, які претендують на політичний притулок</a:t>
            </a:r>
            <a:r>
              <a:rPr lang="uk-UA" sz="3600" b="1" dirty="0">
                <a:effectLst/>
                <a:latin typeface="Times New Roman" panose="02020603050405020304" pitchFamily="18" charset="0"/>
                <a:ea typeface="Calibri" panose="020F0502020204030204" pitchFamily="34" charset="0"/>
              </a:rPr>
              <a:t>», згідно з якими на 20% по відношенню до раніше встановлених розмірів скорочується соціальна допомога, а також витрати на медичне обслуговування даної категорії іноземців.</a:t>
            </a:r>
            <a:endParaRPr lang="uk-UA" sz="36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3993790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4000" b="1" dirty="0">
                <a:effectLst/>
                <a:latin typeface="Times New Roman" panose="02020603050405020304" pitchFamily="18" charset="0"/>
                <a:ea typeface="Calibri" panose="020F0502020204030204" pitchFamily="34" charset="0"/>
              </a:rPr>
              <a:t>Крім того, в зв'язку з великим числом безробітних в країні, заборонена видача дозволів на роботу протягом двох років особам, які претендують на політичний притулок. </a:t>
            </a:r>
          </a:p>
          <a:p>
            <a:pPr indent="0" algn="just">
              <a:buNone/>
            </a:pPr>
            <a:r>
              <a:rPr lang="uk-UA" sz="4000" b="1" dirty="0">
                <a:effectLst/>
                <a:latin typeface="Times New Roman" panose="02020603050405020304" pitchFamily="18" charset="0"/>
                <a:ea typeface="Calibri" panose="020F0502020204030204" pitchFamily="34" charset="0"/>
              </a:rPr>
              <a:t>Прийняття подібних поправок викликано великим навантаженням на федеральний і земельні бюджети, які не в змозі повністю забезпечувати соціальною допомогою близько 440 тис. іноземців, які претендують (на той момент) на політичний притулок в ФРН.</a:t>
            </a:r>
            <a:endParaRPr lang="uk-UA" sz="40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9389624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400" b="1" dirty="0">
                <a:effectLst/>
                <a:highlight>
                  <a:srgbClr val="FF0000"/>
                </a:highlight>
                <a:latin typeface="Times New Roman" panose="02020603050405020304" pitchFamily="18" charset="0"/>
                <a:ea typeface="Calibri" panose="020F0502020204030204" pitchFamily="34" charset="0"/>
              </a:rPr>
              <a:t>У 1999 – 2000 рр. прийняті нові Закони про громадянство ФРН і про права іноземців</a:t>
            </a:r>
            <a:r>
              <a:rPr lang="uk-UA" sz="3400" b="1" dirty="0">
                <a:effectLst/>
                <a:latin typeface="Times New Roman" panose="02020603050405020304" pitchFamily="18" charset="0"/>
                <a:ea typeface="Calibri" panose="020F0502020204030204" pitchFamily="34" charset="0"/>
              </a:rPr>
              <a:t>. Передбачається можливість отримання німецького громадянства за народженням для дітей, обоє батьків яких є іноземцями при дотриманні ряду умов: діти народжені на території Німеччини  або  один з батьків легально і постійно проживає в Німеччині не </a:t>
            </a:r>
            <a:r>
              <a:rPr lang="uk-UA" sz="3400" b="1" dirty="0">
                <a:effectLst/>
                <a:highlight>
                  <a:srgbClr val="FF0000"/>
                </a:highlight>
                <a:latin typeface="Times New Roman" panose="02020603050405020304" pitchFamily="18" charset="0"/>
                <a:ea typeface="Calibri" panose="020F0502020204030204" pitchFamily="34" charset="0"/>
              </a:rPr>
              <a:t>менше восьми років</a:t>
            </a:r>
            <a:r>
              <a:rPr lang="uk-UA" sz="3400" b="1" dirty="0">
                <a:effectLst/>
                <a:latin typeface="Times New Roman" panose="02020603050405020304" pitchFamily="18" charset="0"/>
                <a:ea typeface="Calibri" panose="020F0502020204030204" pitchFamily="34" charset="0"/>
              </a:rPr>
              <a:t> і цей батько має дозвіл на проживання за статусом «Правомочність на перебування» або на протязі не </a:t>
            </a:r>
            <a:r>
              <a:rPr lang="uk-UA" sz="3400" b="1" dirty="0">
                <a:effectLst/>
                <a:highlight>
                  <a:srgbClr val="FF0000"/>
                </a:highlight>
                <a:latin typeface="Times New Roman" panose="02020603050405020304" pitchFamily="18" charset="0"/>
                <a:ea typeface="Calibri" panose="020F0502020204030204" pitchFamily="34" charset="0"/>
              </a:rPr>
              <a:t>менше трьох років</a:t>
            </a:r>
            <a:r>
              <a:rPr lang="uk-UA" sz="3400" b="1" dirty="0">
                <a:effectLst/>
                <a:latin typeface="Times New Roman" panose="02020603050405020304" pitchFamily="18" charset="0"/>
                <a:ea typeface="Calibri" panose="020F0502020204030204" pitchFamily="34" charset="0"/>
              </a:rPr>
              <a:t>, чи необмежений за терміном дозвіл на проживання за статусом «дозвіл на проживання».</a:t>
            </a:r>
            <a:endParaRPr lang="uk-UA" sz="34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7556519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800" b="1" dirty="0">
                <a:effectLst/>
                <a:latin typeface="Times New Roman" panose="02020603050405020304" pitchFamily="18" charset="0"/>
                <a:ea typeface="Calibri" panose="020F0502020204030204" pitchFamily="34" charset="0"/>
              </a:rPr>
              <a:t>Інше нововведення цього Закону: якщо раніше переселенці, їх нащадки і подружжя (з більш ніж трирічною тривалістю шлюбу до виїзду в ФРН) по приїзду в Німеччину отримували конституційний статус німця, що, в свою чергу, давало їм право «автоматичного» набуття німецького громадянства за своєю заявою, то тепер ці особи стають громадянами Німеччини одночасно з </a:t>
            </a:r>
            <a:r>
              <a:rPr lang="uk-UA" sz="3800" b="1" dirty="0" err="1">
                <a:effectLst/>
                <a:latin typeface="Times New Roman" panose="02020603050405020304" pitchFamily="18" charset="0"/>
                <a:ea typeface="Calibri" panose="020F0502020204030204" pitchFamily="34" charset="0"/>
              </a:rPr>
              <a:t>видачею</a:t>
            </a:r>
            <a:r>
              <a:rPr lang="uk-UA" sz="3800" b="1" dirty="0">
                <a:effectLst/>
                <a:latin typeface="Times New Roman" panose="02020603050405020304" pitchFamily="18" charset="0"/>
                <a:ea typeface="Calibri" panose="020F0502020204030204" pitchFamily="34" charset="0"/>
              </a:rPr>
              <a:t> їм свідоцтва пізнього переселенця, тобто по завершенні процесу визнання їх статусу.</a:t>
            </a:r>
            <a:endParaRPr lang="uk-UA" sz="38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3238875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200" b="1" dirty="0">
                <a:effectLst/>
                <a:latin typeface="Times New Roman" panose="02020603050405020304" pitchFamily="18" charset="0"/>
                <a:ea typeface="Calibri" panose="020F0502020204030204" pitchFamily="34" charset="0"/>
              </a:rPr>
              <a:t>Після прийняття Закону про імміграцію 2005 р., питання інтеграції стало ще більш гострим. Німеччина визнала себе країною імміграції, а отже, взяла на себе зобов'язання регулювати всі процеси, пов'язані з цим.</a:t>
            </a:r>
          </a:p>
          <a:p>
            <a:pPr indent="0" algn="just">
              <a:buNone/>
            </a:pP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Мусульмани формують одне з найбільш значущих меншин в Німеччині. У багатьох з них є німецьке громадянство, багато них народилися в Німеччині. Крім того, є досить багато корінних німців, які прийняли іслам. </a:t>
            </a:r>
            <a:r>
              <a:rPr lang="uk-UA" sz="3200" b="1" dirty="0">
                <a:effectLst/>
                <a:highlight>
                  <a:srgbClr val="FF0000"/>
                </a:highlight>
                <a:latin typeface="Times New Roman" panose="02020603050405020304" pitchFamily="18" charset="0"/>
                <a:ea typeface="Times New Roman" panose="02020603050405020304" pitchFamily="18" charset="0"/>
                <a:cs typeface="Times New Roman" panose="02020603050405020304" pitchFamily="18" charset="0"/>
              </a:rPr>
              <a:t>У ФРН почав розвиватися новий расизм, з’явилися ідеологи, що закликають відмовити мусульманам, які народилися в Німеччині, у праві називатися німцями</a:t>
            </a: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 В Німеччині мають місце спроби обмежити носіння </a:t>
            </a:r>
            <a:r>
              <a:rPr lang="uk-UA" sz="3200" b="1" dirty="0" err="1">
                <a:effectLst/>
                <a:latin typeface="Times New Roman" panose="02020603050405020304" pitchFamily="18" charset="0"/>
                <a:ea typeface="Times New Roman" panose="02020603050405020304" pitchFamily="18" charset="0"/>
                <a:cs typeface="Times New Roman" panose="02020603050405020304" pitchFamily="18" charset="0"/>
              </a:rPr>
              <a:t>хіджабів</a:t>
            </a:r>
            <a:r>
              <a:rPr lang="uk-UA" sz="3200" b="1" dirty="0">
                <a:effectLst/>
                <a:latin typeface="Times New Roman" panose="02020603050405020304" pitchFamily="18" charset="0"/>
                <a:ea typeface="Times New Roman" panose="02020603050405020304" pitchFamily="18" charset="0"/>
                <a:cs typeface="Times New Roman" panose="02020603050405020304" pitchFamily="18" charset="0"/>
              </a:rPr>
              <a:t> у навчальних закладах.</a:t>
            </a:r>
            <a:endParaRPr lang="uk-UA" sz="32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315465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700" b="1" dirty="0">
                <a:effectLst/>
                <a:latin typeface="Times New Roman" panose="02020603050405020304" pitchFamily="18" charset="0"/>
                <a:ea typeface="Times New Roman" panose="02020603050405020304" pitchFamily="18" charset="0"/>
                <a:cs typeface="Times New Roman" panose="02020603050405020304" pitchFamily="18" charset="0"/>
              </a:rPr>
              <a:t>Ще у 2003 р. Конституційний суд ФРН дозволив окремим землям вводити відповідні заборони. В результаті Баварія, Баден-Вюртемберг і Північний Рейн-</a:t>
            </a:r>
            <a:r>
              <a:rPr lang="uk-UA" sz="3700" b="1" dirty="0" err="1">
                <a:effectLst/>
                <a:latin typeface="Times New Roman" panose="02020603050405020304" pitchFamily="18" charset="0"/>
                <a:ea typeface="Times New Roman" panose="02020603050405020304" pitchFamily="18" charset="0"/>
                <a:cs typeface="Times New Roman" panose="02020603050405020304" pitchFamily="18" charset="0"/>
              </a:rPr>
              <a:t>Вестфалії</a:t>
            </a:r>
            <a:r>
              <a:rPr lang="uk-UA" sz="3700" b="1" dirty="0">
                <a:effectLst/>
                <a:latin typeface="Times New Roman" panose="02020603050405020304" pitchFamily="18" charset="0"/>
                <a:ea typeface="Times New Roman" panose="02020603050405020304" pitchFamily="18" charset="0"/>
                <a:cs typeface="Times New Roman" panose="02020603050405020304" pitchFamily="18" charset="0"/>
              </a:rPr>
              <a:t> заборонили вчителькам носити мусульманську хустку. </a:t>
            </a:r>
          </a:p>
          <a:p>
            <a:pPr indent="0" algn="just">
              <a:buNone/>
            </a:pPr>
            <a:r>
              <a:rPr lang="uk-UA" sz="3700" b="1" dirty="0">
                <a:effectLst/>
                <a:latin typeface="Times New Roman" panose="02020603050405020304" pitchFamily="18" charset="0"/>
                <a:ea typeface="Times New Roman" panose="02020603050405020304" pitchFamily="18" charset="0"/>
                <a:cs typeface="Times New Roman" panose="02020603050405020304" pitchFamily="18" charset="0"/>
              </a:rPr>
              <a:t>У Берліні ж вирішили ввести заборону на будь-які релігійні символи. Цікаво, що багато турків дані обмеження підтримали. Соціал-демократка турецького походження </a:t>
            </a:r>
            <a:r>
              <a:rPr lang="uk-UA" sz="3700" b="1" dirty="0" err="1">
                <a:effectLst/>
                <a:latin typeface="Times New Roman" panose="02020603050405020304" pitchFamily="18" charset="0"/>
                <a:ea typeface="Times New Roman" panose="02020603050405020304" pitchFamily="18" charset="0"/>
                <a:cs typeface="Times New Roman" panose="02020603050405020304" pitchFamily="18" charset="0"/>
              </a:rPr>
              <a:t>Лейла</a:t>
            </a:r>
            <a:r>
              <a:rPr lang="uk-UA" sz="3700" b="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uk-UA" sz="3700" b="1" dirty="0" err="1">
                <a:effectLst/>
                <a:latin typeface="Times New Roman" panose="02020603050405020304" pitchFamily="18" charset="0"/>
                <a:ea typeface="Times New Roman" panose="02020603050405020304" pitchFamily="18" charset="0"/>
                <a:cs typeface="Times New Roman" panose="02020603050405020304" pitchFamily="18" charset="0"/>
              </a:rPr>
              <a:t>Акгюн</a:t>
            </a:r>
            <a:r>
              <a:rPr lang="uk-UA" sz="3700" b="1" dirty="0">
                <a:effectLst/>
                <a:latin typeface="Times New Roman" panose="02020603050405020304" pitchFamily="18" charset="0"/>
                <a:ea typeface="Times New Roman" panose="02020603050405020304" pitchFamily="18" charset="0"/>
                <a:cs typeface="Times New Roman" panose="02020603050405020304" pitchFamily="18" charset="0"/>
              </a:rPr>
              <a:t>, зовсім назвала хустку «в’язницею, що загрожує правам людини».</a:t>
            </a:r>
            <a:endParaRPr lang="uk-UA" sz="37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76430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A4E056-D945-EC12-65EB-1B75F6A4E86F}"/>
              </a:ext>
            </a:extLst>
          </p:cNvPr>
          <p:cNvSpPr>
            <a:spLocks noGrp="1"/>
          </p:cNvSpPr>
          <p:nvPr>
            <p:ph type="title"/>
          </p:nvPr>
        </p:nvSpPr>
        <p:spPr>
          <a:xfrm>
            <a:off x="-68826" y="1"/>
            <a:ext cx="12260825" cy="540774"/>
          </a:xfrm>
        </p:spPr>
        <p:txBody>
          <a:bodyPr/>
          <a:lstStyle/>
          <a:p>
            <a:pPr algn="ctr"/>
            <a:r>
              <a:rPr lang="uk-UA" sz="2800" b="1" dirty="0">
                <a:effectLst/>
                <a:highlight>
                  <a:srgbClr val="FF00FF"/>
                </a:highlight>
                <a:latin typeface="Times New Roman" panose="02020603050405020304" pitchFamily="18" charset="0"/>
                <a:ea typeface="Times New Roman" panose="02020603050405020304" pitchFamily="18" charset="0"/>
              </a:rPr>
              <a:t>2. Мультикультуралізм в Німеччині і Франції</a:t>
            </a:r>
            <a:endParaRPr lang="uk-UA" sz="2800" b="1" dirty="0">
              <a:highlight>
                <a:srgbClr val="FF00FF"/>
              </a:highlight>
            </a:endParaRPr>
          </a:p>
        </p:txBody>
      </p:sp>
      <p:sp>
        <p:nvSpPr>
          <p:cNvPr id="3" name="Объект 2">
            <a:extLst>
              <a:ext uri="{FF2B5EF4-FFF2-40B4-BE49-F238E27FC236}">
                <a16:creationId xmlns:a16="http://schemas.microsoft.com/office/drawing/2014/main" id="{475D2E7B-91CE-CAA9-1B50-D04341939A11}"/>
              </a:ext>
            </a:extLst>
          </p:cNvPr>
          <p:cNvSpPr>
            <a:spLocks noGrp="1"/>
          </p:cNvSpPr>
          <p:nvPr>
            <p:ph idx="1"/>
          </p:nvPr>
        </p:nvSpPr>
        <p:spPr>
          <a:xfrm>
            <a:off x="0" y="540775"/>
            <a:ext cx="12192000" cy="6317225"/>
          </a:xfrm>
        </p:spPr>
        <p:txBody>
          <a:bodyPr>
            <a:noAutofit/>
          </a:bodyPr>
          <a:lstStyle/>
          <a:p>
            <a:pPr indent="0" algn="just">
              <a:buNone/>
            </a:pPr>
            <a:r>
              <a:rPr lang="uk-UA" sz="3600" b="1" dirty="0">
                <a:solidFill>
                  <a:srgbClr val="FFFF00"/>
                </a:solidFill>
                <a:effectLst/>
                <a:latin typeface="Times New Roman" panose="02020603050405020304" pitchFamily="18" charset="0"/>
                <a:ea typeface="Times New Roman" panose="02020603050405020304" pitchFamily="18" charset="0"/>
                <a:cs typeface="Times New Roman" panose="02020603050405020304" pitchFamily="18" charset="0"/>
              </a:rPr>
              <a:t>Манера поводження з мусульманами</a:t>
            </a: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 у ФРН сьогодні багато в чому визначається позицією, яку займають щодо їх відношення партії, ЗМІ, законодавство і різні недержавні організації. </a:t>
            </a:r>
          </a:p>
          <a:p>
            <a:pPr indent="0" algn="just">
              <a:buNone/>
            </a:pP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Основна проблема для представників ісламського віросповідання Німеччини – нейтральність і справедливість цих суспільно-політичних сил. Адже, в підсумку, їх взаємодія – можливо навіть мимоволі – сьогодні веде до того, що формується якась </a:t>
            </a:r>
            <a:r>
              <a:rPr lang="uk-UA" sz="3600" b="1" dirty="0" err="1">
                <a:effectLst/>
                <a:latin typeface="Times New Roman" panose="02020603050405020304" pitchFamily="18" charset="0"/>
                <a:ea typeface="Times New Roman" panose="02020603050405020304" pitchFamily="18" charset="0"/>
                <a:cs typeface="Times New Roman" panose="02020603050405020304" pitchFamily="18" charset="0"/>
              </a:rPr>
              <a:t>антиісламська</a:t>
            </a:r>
            <a:r>
              <a:rPr lang="uk-UA" sz="3600" b="1" dirty="0">
                <a:effectLst/>
                <a:latin typeface="Times New Roman" panose="02020603050405020304" pitchFamily="18" charset="0"/>
                <a:ea typeface="Times New Roman" panose="02020603050405020304" pitchFamily="18" charset="0"/>
                <a:cs typeface="Times New Roman" panose="02020603050405020304" pitchFamily="18" charset="0"/>
              </a:rPr>
              <a:t> система, яка зводить до нуля всі розмови про захист прав меншин.</a:t>
            </a:r>
            <a:endParaRPr lang="uk-UA" sz="3600" b="1" dirty="0">
              <a:effectLst/>
              <a:highlight>
                <a:srgbClr val="FF0000"/>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656224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502</TotalTime>
  <Words>15855</Words>
  <Application>Microsoft Office PowerPoint</Application>
  <PresentationFormat>Широкоэкранный</PresentationFormat>
  <Paragraphs>527</Paragraphs>
  <Slides>183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183</vt:i4>
      </vt:variant>
    </vt:vector>
  </HeadingPairs>
  <TitlesOfParts>
    <vt:vector size="188" baseType="lpstr">
      <vt:lpstr>Arial</vt:lpstr>
      <vt:lpstr>Century Gothic</vt:lpstr>
      <vt:lpstr>Times New Roman</vt:lpstr>
      <vt:lpstr>Wingdings 3</vt:lpstr>
      <vt:lpstr>Ион</vt:lpstr>
      <vt:lpstr>Лекція 2: Мультикультуралізм і країни Європи</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1.Мультикультуралізм в країнах Європи: загальне і відмінне</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2. Мультикультуралізм в Німеччині і Франції</vt:lpstr>
      <vt:lpstr>3. Мультикультуралізм в  Швейцарії, Великобританії, Угорщині </vt:lpstr>
      <vt:lpstr>3. Мультикультуралізм в Швейцарії, Великобританії, Угорщині</vt:lpstr>
      <vt:lpstr>3. Мультикультуралізм в Швейцарії, Великобританії, Угорщині</vt:lpstr>
      <vt:lpstr>3. Мультикультуралізм в Швейцарії, Великобританії, Угорщині</vt:lpstr>
      <vt:lpstr>3. Мультикультуралізм в Швейцарії, Великобританії, Угорщині</vt:lpstr>
      <vt:lpstr>3. Мультикультуралізм в Швейцарії, Великобританії, Угорщині</vt:lpstr>
      <vt:lpstr>3. Мультикультуралізм Швейцарії, Великобританії, Угорщині</vt:lpstr>
      <vt:lpstr>3. Мультикультуралізм в Швейцарії, Великобританії, Угорщині</vt:lpstr>
      <vt:lpstr>3. Мультикультуралізм в Швейцарії, Великобританії, Угорщині</vt:lpstr>
      <vt:lpstr>3. Мультикультуралізм в Швейцарії, Великобританії, Угорщині</vt:lpstr>
      <vt:lpstr>3. Мультикультуралізм в Швейцарії, Великобританії, Угорщині</vt:lpstr>
      <vt:lpstr>3. Мультикультуралізм в Швейцарії, Великобританії, Угорщині</vt:lpstr>
      <vt:lpstr>3. Мультикультуралізм в Швейцарії, Великобританії, Угорщині</vt:lpstr>
      <vt:lpstr>3. Мультикультуралізм в Швейцарії, Великобританії, Угорщині</vt:lpstr>
      <vt:lpstr>3. Мультикультуралізм в Швейцарії, Великобританії, Угорщині</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Лекція 2: Мультикультуралізм і країни Європи</dc:title>
  <dc:creator>admin</dc:creator>
  <cp:lastModifiedBy>admin</cp:lastModifiedBy>
  <cp:revision>31</cp:revision>
  <dcterms:created xsi:type="dcterms:W3CDTF">2022-09-24T11:12:20Z</dcterms:created>
  <dcterms:modified xsi:type="dcterms:W3CDTF">2023-09-18T19:03:27Z</dcterms:modified>
</cp:coreProperties>
</file>