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B0BEA3-DEB3-4816-91FD-214938BBCCA3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5A3C44A-94B8-4842-9692-7EA276F80DE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412776"/>
            <a:ext cx="6282074" cy="1751855"/>
          </a:xfrm>
        </p:spPr>
        <p:txBody>
          <a:bodyPr>
            <a:normAutofit fontScale="90000"/>
          </a:bodyPr>
          <a:lstStyle/>
          <a:p>
            <a:r>
              <a:rPr lang="ru-RU" sz="2200" spc="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200" spc="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97152"/>
            <a:ext cx="7406640" cy="1752600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348880"/>
            <a:ext cx="7506210" cy="2327919"/>
          </a:xfrm>
          <a:prstGeom prst="rect">
            <a:avLst/>
          </a:prstGeom>
        </p:spPr>
        <p:txBody>
          <a:bodyPr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Презентац</a:t>
            </a:r>
            <a:r>
              <a:rPr kumimoji="0" lang="uk-UA" sz="4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ія</a:t>
            </a:r>
            <a:r>
              <a:rPr kumimoji="0" lang="uk-UA" sz="43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на тему:</a:t>
            </a:r>
            <a:r>
              <a:rPr lang="ru-RU" sz="4400" dirty="0"/>
              <a:t> </a:t>
            </a:r>
            <a:r>
              <a:rPr lang="ru-RU" sz="42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Поняття</a:t>
            </a:r>
            <a:r>
              <a:rPr lang="ru-RU" sz="4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структура та </a:t>
            </a:r>
            <a:r>
              <a:rPr lang="ru-RU" sz="42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функції</a:t>
            </a:r>
            <a:r>
              <a:rPr lang="ru-RU" sz="4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2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політичної</a:t>
            </a:r>
            <a:r>
              <a:rPr lang="ru-RU" sz="42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2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культури</a:t>
            </a:r>
            <a:endParaRPr lang="ru-RU" sz="42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Комунікативна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ідейно-політичний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політичною</a:t>
            </a:r>
            <a:r>
              <a:rPr lang="ru-RU" dirty="0" smtClean="0"/>
              <a:t> системою, </a:t>
            </a:r>
            <a:r>
              <a:rPr lang="ru-RU" dirty="0" err="1" smtClean="0"/>
              <a:t>іншими</a:t>
            </a:r>
            <a:r>
              <a:rPr lang="ru-RU" dirty="0" smtClean="0"/>
              <a:t> членами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Інтегративна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Політична</a:t>
            </a:r>
            <a:r>
              <a:rPr lang="ru-RU" dirty="0" smtClean="0"/>
              <a:t> культура </a:t>
            </a:r>
            <a:r>
              <a:rPr lang="ru-RU" dirty="0" err="1" smtClean="0"/>
              <a:t>стає</a:t>
            </a:r>
            <a:r>
              <a:rPr lang="ru-RU" dirty="0" smtClean="0"/>
              <a:t> опорою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базу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устрою,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згуртованості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Мобілізаційна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Організовує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Захисна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b="1" dirty="0" smtClean="0"/>
          </a:p>
          <a:p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через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, </a:t>
            </a:r>
            <a:r>
              <a:rPr lang="ru-RU" dirty="0" err="1" smtClean="0"/>
              <a:t>демократії</a:t>
            </a:r>
            <a:r>
              <a:rPr lang="ru-RU" dirty="0" smtClean="0"/>
              <a:t>, </a:t>
            </a:r>
            <a:r>
              <a:rPr lang="ru-RU" dirty="0" err="1" smtClean="0"/>
              <a:t>гуманізму</a:t>
            </a:r>
            <a:r>
              <a:rPr lang="ru-RU" dirty="0" smtClean="0"/>
              <a:t> (</a:t>
            </a:r>
            <a:r>
              <a:rPr lang="ru-RU" dirty="0" err="1" smtClean="0"/>
              <a:t>захист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Прогностична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endParaRPr lang="ru-RU" b="1" dirty="0" smtClean="0"/>
          </a:p>
          <a:p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передбаченню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у </a:t>
            </a:r>
            <a:r>
              <a:rPr lang="ru-RU" dirty="0" err="1" smtClean="0"/>
              <a:t>перебігу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. Без </a:t>
            </a:r>
            <a:r>
              <a:rPr lang="ru-RU" dirty="0" err="1" smtClean="0"/>
              <a:t>справжньої</a:t>
            </a:r>
            <a:r>
              <a:rPr lang="ru-RU" dirty="0" smtClean="0"/>
              <a:t>,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народ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натовп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предмет </a:t>
            </a:r>
            <a:r>
              <a:rPr lang="ru-RU" dirty="0" err="1" smtClean="0"/>
              <a:t>маніпуляцій</a:t>
            </a:r>
            <a:r>
              <a:rPr lang="ru-RU" dirty="0" smtClean="0"/>
              <a:t> </a:t>
            </a:r>
            <a:r>
              <a:rPr lang="ru-RU" dirty="0" err="1" smtClean="0"/>
              <a:t>користолюбних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305800" cy="1143000"/>
          </a:xfrm>
        </p:spPr>
        <p:txBody>
          <a:bodyPr/>
          <a:lstStyle/>
          <a:p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032448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Політи́чна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культу́ра</a:t>
            </a:r>
            <a:r>
              <a:rPr lang="ru-RU" sz="3200" dirty="0" smtClean="0"/>
              <a:t> — </a:t>
            </a:r>
            <a:r>
              <a:rPr lang="ru-RU" sz="3200" dirty="0" err="1" smtClean="0"/>
              <a:t>сукупність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соціально-психологічних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настанов</a:t>
            </a:r>
            <a:r>
              <a:rPr lang="ru-RU" sz="3200" dirty="0" smtClean="0"/>
              <a:t>, </a:t>
            </a:r>
            <a:r>
              <a:rPr lang="ru-RU" sz="3200" dirty="0" err="1" smtClean="0"/>
              <a:t>цінностей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зразків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поведінки</a:t>
            </a:r>
            <a:r>
              <a:rPr lang="ru-RU" sz="3200" dirty="0" smtClean="0"/>
              <a:t> </a:t>
            </a:r>
            <a:r>
              <a:rPr lang="ru-RU" sz="3200" dirty="0" err="1" smtClean="0"/>
              <a:t>соціальних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верств</a:t>
            </a:r>
            <a:r>
              <a:rPr lang="ru-RU" sz="3200" dirty="0" smtClean="0"/>
              <a:t>, </a:t>
            </a:r>
            <a:r>
              <a:rPr lang="ru-RU" sz="3200" dirty="0" err="1" smtClean="0"/>
              <a:t>окремих</a:t>
            </a:r>
            <a:r>
              <a:rPr lang="ru-RU" sz="3200" dirty="0" smtClean="0"/>
              <a:t> </a:t>
            </a:r>
            <a:r>
              <a:rPr lang="ru-RU" sz="3200" dirty="0" err="1" smtClean="0"/>
              <a:t>громадян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стосуються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взаємодії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 </a:t>
            </a:r>
            <a:r>
              <a:rPr lang="ru-RU" sz="3200" dirty="0" err="1" smtClean="0"/>
              <a:t>політичною</a:t>
            </a:r>
            <a:r>
              <a:rPr lang="ru-RU" sz="3200" dirty="0" smtClean="0"/>
              <a:t> </a:t>
            </a:r>
            <a:r>
              <a:rPr lang="ru-RU" sz="3200" dirty="0" err="1" smtClean="0"/>
              <a:t>владою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Політична</a:t>
            </a:r>
            <a:r>
              <a:rPr lang="ru-RU" b="1" dirty="0" smtClean="0"/>
              <a:t> культура</a:t>
            </a:r>
            <a:endParaRPr lang="ru-RU" b="1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1) </a:t>
            </a:r>
            <a:r>
              <a:rPr lang="ru-RU" sz="4000" dirty="0" err="1" smtClean="0"/>
              <a:t>політичні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знання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політичні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уявлення</a:t>
            </a:r>
            <a:r>
              <a:rPr lang="ru-RU" sz="4000" dirty="0" smtClean="0"/>
              <a:t>; </a:t>
            </a:r>
          </a:p>
          <a:p>
            <a:r>
              <a:rPr lang="ru-RU" sz="4000" dirty="0" smtClean="0"/>
              <a:t>2) </a:t>
            </a:r>
            <a:r>
              <a:rPr lang="ru-RU" sz="4000" dirty="0" err="1" smtClean="0"/>
              <a:t>політична</a:t>
            </a:r>
            <a:r>
              <a:rPr lang="ru-RU" sz="4000" dirty="0" smtClean="0"/>
              <a:t> </a:t>
            </a:r>
            <a:r>
              <a:rPr lang="ru-RU" sz="4000" dirty="0" err="1" smtClean="0"/>
              <a:t>свідомість</a:t>
            </a:r>
            <a:r>
              <a:rPr lang="ru-RU" sz="4000" dirty="0" smtClean="0"/>
              <a:t>; </a:t>
            </a:r>
          </a:p>
          <a:p>
            <a:r>
              <a:rPr lang="ru-RU" sz="4000" dirty="0" smtClean="0"/>
              <a:t>3) </a:t>
            </a:r>
            <a:r>
              <a:rPr lang="ru-RU" sz="4000" dirty="0" err="1" smtClean="0"/>
              <a:t>політична</a:t>
            </a:r>
            <a:r>
              <a:rPr lang="ru-RU" sz="4000" dirty="0" smtClean="0"/>
              <a:t> </a:t>
            </a:r>
            <a:r>
              <a:rPr lang="ru-RU" sz="4000" dirty="0" err="1" smtClean="0"/>
              <a:t>поведінка</a:t>
            </a:r>
            <a:r>
              <a:rPr lang="ru-RU" sz="4000" dirty="0" smtClean="0"/>
              <a:t> </a:t>
            </a:r>
            <a:r>
              <a:rPr lang="ru-RU" sz="4000" dirty="0" err="1" smtClean="0"/>
              <a:t>й</a:t>
            </a:r>
            <a:r>
              <a:rPr lang="ru-RU" sz="4000" dirty="0" smtClean="0"/>
              <a:t> </a:t>
            </a:r>
            <a:r>
              <a:rPr lang="ru-RU" sz="4000" dirty="0" err="1" smtClean="0"/>
              <a:t>політичні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дії</a:t>
            </a:r>
            <a:endParaRPr lang="ru-RU" sz="4000" dirty="0" smtClean="0"/>
          </a:p>
          <a:p>
            <a:r>
              <a:rPr lang="ru-RU" sz="4000" dirty="0" smtClean="0"/>
              <a:t> 4) </a:t>
            </a:r>
            <a:r>
              <a:rPr lang="ru-RU" sz="4000" dirty="0" err="1" smtClean="0"/>
              <a:t>функціонування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політичних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інститутів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Структура </a:t>
            </a:r>
            <a:r>
              <a:rPr lang="ru-RU" sz="4400" b="1" dirty="0" err="1" smtClean="0"/>
              <a:t>політично</a:t>
            </a:r>
            <a:r>
              <a:rPr lang="uk-UA" sz="4400" b="1" dirty="0" smtClean="0"/>
              <a:t>ї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культури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Пізнавальна</a:t>
            </a:r>
            <a:r>
              <a:rPr lang="ru-RU" b="1" dirty="0" smtClean="0"/>
              <a:t> </a:t>
            </a:r>
            <a:r>
              <a:rPr lang="uk-UA" b="1" dirty="0" smtClean="0"/>
              <a:t>функція політичної культури</a:t>
            </a:r>
            <a:r>
              <a:rPr lang="uk-UA" dirty="0" smtClean="0"/>
              <a:t> 	</a:t>
            </a:r>
          </a:p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		Озброює людей суспільно-політичними знаннями, необхідними для успішної діяльності у сфері політики, для формування кожною людиною своєї особистої компетентної думки з питань політики й політичного життя.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виховна</a:t>
            </a:r>
            <a:r>
              <a:rPr lang="ru-RU" b="1" dirty="0" smtClean="0"/>
              <a:t> </a:t>
            </a:r>
            <a:r>
              <a:rPr lang="uk-UA" b="1" dirty="0" smtClean="0"/>
              <a:t>функція</a:t>
            </a:r>
            <a:r>
              <a:rPr lang="uk-UA" dirty="0" smtClean="0"/>
              <a:t> </a:t>
            </a:r>
          </a:p>
          <a:p>
            <a:endParaRPr lang="uk-UA" dirty="0" smtClean="0"/>
          </a:p>
          <a:p>
            <a:pPr algn="just">
              <a:buNone/>
            </a:pPr>
            <a:r>
              <a:rPr lang="uk-UA" dirty="0" smtClean="0"/>
              <a:t>		Полягає в підвищенні політичної свідомості й національної самосвідомості через безпосередню участь громадян в управлінні, політичному житті, зростанні їх інформованості й компетентності, освіченості, формуванні у громадян стійкого інтересу до політичного життя,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Функція</a:t>
            </a:r>
            <a:r>
              <a:rPr lang="ru-RU" b="1" dirty="0" smtClean="0"/>
              <a:t> </a:t>
            </a:r>
            <a:r>
              <a:rPr lang="ru-RU" b="1" dirty="0" err="1" smtClean="0"/>
              <a:t>соціалізації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набуттю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громадянські</a:t>
            </a:r>
            <a:r>
              <a:rPr lang="ru-RU" dirty="0" smtClean="0"/>
              <a:t> права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функції</a:t>
            </a:r>
            <a:r>
              <a:rPr lang="ru-RU" b="1" dirty="0" smtClean="0"/>
              <a:t> </a:t>
            </a:r>
            <a:r>
              <a:rPr lang="ru-RU" b="1" dirty="0" err="1" smtClean="0"/>
              <a:t>адаптації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Виявляється</a:t>
            </a:r>
            <a:r>
              <a:rPr lang="ru-RU" dirty="0" smtClean="0"/>
              <a:t> потреба </a:t>
            </a:r>
            <a:r>
              <a:rPr lang="ru-RU" dirty="0" err="1" smtClean="0"/>
              <a:t>індивіда</a:t>
            </a:r>
            <a:r>
              <a:rPr lang="ru-RU" dirty="0" smtClean="0"/>
              <a:t> в </a:t>
            </a:r>
            <a:r>
              <a:rPr lang="ru-RU" dirty="0" err="1" smtClean="0"/>
              <a:t>пристосуванні</a:t>
            </a:r>
            <a:r>
              <a:rPr lang="ru-RU" dirty="0" smtClean="0"/>
              <a:t> до </a:t>
            </a:r>
            <a:r>
              <a:rPr lang="ru-RU" dirty="0" err="1" smtClean="0"/>
              <a:t>мінливого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умов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владних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Нормативно-ціннісна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Задає</a:t>
            </a:r>
            <a:r>
              <a:rPr lang="ru-RU" dirty="0" smtClean="0"/>
              <a:t> </a:t>
            </a:r>
            <a:r>
              <a:rPr lang="ru-RU" dirty="0" err="1" smtClean="0"/>
              <a:t>індивідам</a:t>
            </a:r>
            <a:r>
              <a:rPr lang="ru-RU" dirty="0" smtClean="0"/>
              <a:t>, </a:t>
            </a:r>
            <a:r>
              <a:rPr lang="ru-RU" dirty="0" err="1" smtClean="0"/>
              <a:t>групам</a:t>
            </a:r>
            <a:r>
              <a:rPr lang="ru-RU" dirty="0" smtClean="0"/>
              <a:t>, </a:t>
            </a:r>
            <a:r>
              <a:rPr lang="ru-RU" dirty="0" err="1" smtClean="0"/>
              <a:t>суспільству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стандарти</a:t>
            </a:r>
            <a:r>
              <a:rPr lang="ru-RU" dirty="0" smtClean="0"/>
              <a:t>, </a:t>
            </a:r>
            <a:r>
              <a:rPr lang="ru-RU" dirty="0" err="1" smtClean="0"/>
              <a:t>цінності</a:t>
            </a:r>
            <a:r>
              <a:rPr lang="ru-RU" dirty="0" smtClean="0"/>
              <a:t>, установки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; </a:t>
            </a:r>
            <a:r>
              <a:rPr lang="ru-RU" dirty="0" err="1" smtClean="0"/>
              <a:t>фіксує</a:t>
            </a:r>
            <a:r>
              <a:rPr lang="ru-RU" dirty="0" smtClean="0"/>
              <a:t> </a:t>
            </a:r>
            <a:r>
              <a:rPr lang="ru-RU" dirty="0" err="1" smtClean="0"/>
              <a:t>ієрархію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Регулююча</a:t>
            </a:r>
            <a:r>
              <a:rPr lang="ru-RU" b="1" dirty="0" smtClean="0"/>
              <a:t> </a:t>
            </a:r>
            <a:r>
              <a:rPr lang="ru-RU" b="1" dirty="0" err="1" smtClean="0"/>
              <a:t>функція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		 Покликана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через участь у </a:t>
            </a:r>
            <a:r>
              <a:rPr lang="ru-RU" dirty="0" err="1" smtClean="0"/>
              <a:t>контролі</a:t>
            </a:r>
            <a:r>
              <a:rPr lang="ru-RU" dirty="0" smtClean="0"/>
              <a:t> за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норм,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r>
              <a:rPr lang="uk-UA" b="1" dirty="0" smtClean="0"/>
              <a:t> </a:t>
            </a:r>
            <a:r>
              <a:rPr lang="ru-RU" b="1" dirty="0" err="1" smtClean="0"/>
              <a:t>політичної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114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 </vt:lpstr>
      <vt:lpstr>Політична культура</vt:lpstr>
      <vt:lpstr>Структура політичної культури</vt:lpstr>
      <vt:lpstr>Функції політичної культури 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Функції політичної культури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Департаменту науки і освіти Харківської обласної державної адміністрації Комунальний заклад  «Харківська гуманітарно–педагогічна академія» Харківської обласної ради</dc:title>
  <dc:creator>Admin</dc:creator>
  <cp:lastModifiedBy>Наташа</cp:lastModifiedBy>
  <cp:revision>13</cp:revision>
  <dcterms:created xsi:type="dcterms:W3CDTF">2016-04-03T18:26:45Z</dcterms:created>
  <dcterms:modified xsi:type="dcterms:W3CDTF">2019-09-10T08:46:57Z</dcterms:modified>
</cp:coreProperties>
</file>