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636" y="9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EA3-DEB3-4816-91FD-214938BBCCA3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A3C44A-94B8-4842-9692-7EA276F80DE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EA3-DEB3-4816-91FD-214938BBCCA3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3C44A-94B8-4842-9692-7EA276F80D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EA3-DEB3-4816-91FD-214938BBCCA3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3C44A-94B8-4842-9692-7EA276F80D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5B0BEA3-DEB3-4816-91FD-214938BBCCA3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5A3C44A-94B8-4842-9692-7EA276F80DE5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EA3-DEB3-4816-91FD-214938BBCCA3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3C44A-94B8-4842-9692-7EA276F80DE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EA3-DEB3-4816-91FD-214938BBCCA3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3C44A-94B8-4842-9692-7EA276F80DE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3C44A-94B8-4842-9692-7EA276F80DE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EA3-DEB3-4816-91FD-214938BBCCA3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EA3-DEB3-4816-91FD-214938BBCCA3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3C44A-94B8-4842-9692-7EA276F80DE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EA3-DEB3-4816-91FD-214938BBCCA3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3C44A-94B8-4842-9692-7EA276F80D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5B0BEA3-DEB3-4816-91FD-214938BBCCA3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A3C44A-94B8-4842-9692-7EA276F80DE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EA3-DEB3-4816-91FD-214938BBCCA3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A3C44A-94B8-4842-9692-7EA276F80DE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5B0BEA3-DEB3-4816-91FD-214938BBCCA3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5A3C44A-94B8-4842-9692-7EA276F80DE5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1412776"/>
            <a:ext cx="6282074" cy="1751855"/>
          </a:xfrm>
        </p:spPr>
        <p:txBody>
          <a:bodyPr>
            <a:normAutofit fontScale="90000"/>
          </a:bodyPr>
          <a:lstStyle/>
          <a:p>
            <a:r>
              <a:rPr lang="ru-RU" sz="2200" spc="1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200" spc="1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4797152"/>
            <a:ext cx="7406640" cy="1752600"/>
          </a:xfrm>
        </p:spPr>
        <p:txBody>
          <a:bodyPr>
            <a:normAutofit/>
          </a:bodyPr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043608" y="2348880"/>
            <a:ext cx="7506210" cy="2327919"/>
          </a:xfrm>
          <a:prstGeom prst="rect">
            <a:avLst/>
          </a:prstGeom>
        </p:spPr>
        <p:txBody>
          <a:bodyPr anchor="b">
            <a:normAutofit fontScale="90000"/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43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Презентац</a:t>
            </a:r>
            <a:r>
              <a:rPr kumimoji="0" lang="uk-UA" sz="43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ія</a:t>
            </a:r>
            <a:r>
              <a:rPr kumimoji="0" lang="uk-UA" sz="43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на тему:</a:t>
            </a:r>
            <a:r>
              <a:rPr lang="ru-RU" sz="4400" dirty="0"/>
              <a:t> </a:t>
            </a:r>
            <a:r>
              <a:rPr lang="ru-RU" sz="4200" b="1" dirty="0" err="1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Поняття</a:t>
            </a:r>
            <a:r>
              <a:rPr lang="ru-RU" sz="4200" b="1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, структура та </a:t>
            </a:r>
            <a:r>
              <a:rPr lang="ru-RU" sz="4200" b="1" dirty="0" err="1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функції</a:t>
            </a:r>
            <a:r>
              <a:rPr lang="ru-RU" sz="4200" b="1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4200" b="1" dirty="0" err="1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політичної</a:t>
            </a:r>
            <a:r>
              <a:rPr lang="ru-RU" sz="4200" b="1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4200" b="1" dirty="0" err="1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культури</a:t>
            </a:r>
            <a:endParaRPr lang="ru-RU" sz="4200" b="1" dirty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Комунікативна</a:t>
            </a:r>
            <a:r>
              <a:rPr lang="ru-RU" b="1" dirty="0" smtClean="0"/>
              <a:t> </a:t>
            </a:r>
            <a:r>
              <a:rPr lang="ru-RU" b="1" dirty="0" err="1" smtClean="0"/>
              <a:t>функція</a:t>
            </a:r>
            <a:endParaRPr lang="ru-RU" dirty="0" smtClean="0"/>
          </a:p>
          <a:p>
            <a:endParaRPr lang="ru-RU" dirty="0" smtClean="0"/>
          </a:p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забезпечити</a:t>
            </a:r>
            <a:r>
              <a:rPr lang="ru-RU" dirty="0" smtClean="0"/>
              <a:t> </a:t>
            </a:r>
            <a:r>
              <a:rPr lang="ru-RU" dirty="0" err="1" smtClean="0"/>
              <a:t>ідейно-політичний</a:t>
            </a:r>
            <a:r>
              <a:rPr lang="ru-RU" dirty="0" smtClean="0"/>
              <a:t> </a:t>
            </a:r>
            <a:r>
              <a:rPr lang="ru-RU" dirty="0" err="1" smtClean="0"/>
              <a:t>зв'язок</a:t>
            </a:r>
            <a:r>
              <a:rPr lang="ru-RU" dirty="0" smtClean="0"/>
              <a:t> </a:t>
            </a:r>
            <a:r>
              <a:rPr lang="ru-RU" dirty="0" err="1" smtClean="0"/>
              <a:t>громадянина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політичною</a:t>
            </a:r>
            <a:r>
              <a:rPr lang="ru-RU" dirty="0" smtClean="0"/>
              <a:t> системою, </a:t>
            </a:r>
            <a:r>
              <a:rPr lang="ru-RU" dirty="0" err="1" smtClean="0"/>
              <a:t>іншими</a:t>
            </a:r>
            <a:r>
              <a:rPr lang="ru-RU" dirty="0" smtClean="0"/>
              <a:t> членами </a:t>
            </a:r>
            <a:r>
              <a:rPr lang="ru-RU" dirty="0" err="1" smtClean="0"/>
              <a:t>суспільства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Інтегративна</a:t>
            </a:r>
            <a:r>
              <a:rPr lang="ru-RU" b="1" dirty="0" smtClean="0"/>
              <a:t> </a:t>
            </a:r>
            <a:r>
              <a:rPr lang="ru-RU" b="1" dirty="0" err="1" smtClean="0"/>
              <a:t>функція</a:t>
            </a:r>
            <a:endParaRPr lang="ru-RU" dirty="0" smtClean="0"/>
          </a:p>
          <a:p>
            <a:endParaRPr lang="ru-RU" dirty="0" smtClean="0"/>
          </a:p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/>
              <a:t>Політична</a:t>
            </a:r>
            <a:r>
              <a:rPr lang="ru-RU" dirty="0" smtClean="0"/>
              <a:t> культура </a:t>
            </a:r>
            <a:r>
              <a:rPr lang="ru-RU" dirty="0" err="1" smtClean="0"/>
              <a:t>стає</a:t>
            </a:r>
            <a:r>
              <a:rPr lang="ru-RU" dirty="0" smtClean="0"/>
              <a:t> опорою </a:t>
            </a:r>
            <a:r>
              <a:rPr lang="ru-RU" dirty="0" err="1" smtClean="0"/>
              <a:t>існуючої</a:t>
            </a:r>
            <a:r>
              <a:rPr lang="ru-RU" dirty="0" smtClean="0"/>
              <a:t> </a:t>
            </a:r>
            <a:r>
              <a:rPr lang="ru-RU" dirty="0" err="1" smtClean="0"/>
              <a:t>політичної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, </a:t>
            </a:r>
            <a:r>
              <a:rPr lang="ru-RU" dirty="0" err="1" smtClean="0"/>
              <a:t>формує</a:t>
            </a:r>
            <a:r>
              <a:rPr lang="ru-RU" dirty="0" smtClean="0"/>
              <a:t> </a:t>
            </a:r>
            <a:r>
              <a:rPr lang="ru-RU" dirty="0" err="1" smtClean="0"/>
              <a:t>широку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стійку</a:t>
            </a:r>
            <a:r>
              <a:rPr lang="ru-RU" dirty="0" smtClean="0"/>
              <a:t> </a:t>
            </a:r>
            <a:r>
              <a:rPr lang="ru-RU" dirty="0" err="1" smtClean="0"/>
              <a:t>соціальну</a:t>
            </a:r>
            <a:r>
              <a:rPr lang="ru-RU" dirty="0" smtClean="0"/>
              <a:t> базу </a:t>
            </a:r>
            <a:r>
              <a:rPr lang="ru-RU" dirty="0" err="1" smtClean="0"/>
              <a:t>даного</a:t>
            </a:r>
            <a:r>
              <a:rPr lang="ru-RU" dirty="0" smtClean="0"/>
              <a:t> </a:t>
            </a:r>
            <a:r>
              <a:rPr lang="ru-RU" dirty="0" err="1" smtClean="0"/>
              <a:t>політичного</a:t>
            </a:r>
            <a:r>
              <a:rPr lang="ru-RU" dirty="0" smtClean="0"/>
              <a:t> устрою,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згуртованості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верств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Мобілізаційна</a:t>
            </a:r>
            <a:r>
              <a:rPr lang="ru-RU" b="1" dirty="0" smtClean="0"/>
              <a:t> </a:t>
            </a:r>
            <a:r>
              <a:rPr lang="ru-RU" b="1" dirty="0" err="1" smtClean="0"/>
              <a:t>функція</a:t>
            </a:r>
            <a:r>
              <a:rPr lang="ru-RU" dirty="0" smtClean="0"/>
              <a:t> 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		</a:t>
            </a:r>
            <a:r>
              <a:rPr lang="ru-RU" dirty="0" err="1" smtClean="0"/>
              <a:t>Організовує</a:t>
            </a:r>
            <a:r>
              <a:rPr lang="ru-RU" dirty="0" smtClean="0"/>
              <a:t> </a:t>
            </a:r>
            <a:r>
              <a:rPr lang="ru-RU" dirty="0" err="1" smtClean="0"/>
              <a:t>громадян</a:t>
            </a:r>
            <a:r>
              <a:rPr lang="ru-RU" dirty="0" smtClean="0"/>
              <a:t> на </a:t>
            </a:r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політичних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Захисна</a:t>
            </a:r>
            <a:r>
              <a:rPr lang="ru-RU" b="1" dirty="0" smtClean="0"/>
              <a:t> </a:t>
            </a:r>
            <a:r>
              <a:rPr lang="ru-RU" b="1" dirty="0" err="1" smtClean="0"/>
              <a:t>функція</a:t>
            </a:r>
            <a:endParaRPr lang="ru-RU" b="1" dirty="0" smtClean="0"/>
          </a:p>
          <a:p>
            <a:endParaRPr lang="ru-RU" b="1" dirty="0" smtClean="0"/>
          </a:p>
          <a:p>
            <a:pPr algn="just">
              <a:buNone/>
            </a:pPr>
            <a:r>
              <a:rPr lang="ru-RU" b="1" dirty="0" smtClean="0"/>
              <a:t>		</a:t>
            </a:r>
            <a:r>
              <a:rPr lang="ru-RU" dirty="0" smtClean="0"/>
              <a:t> </a:t>
            </a:r>
            <a:r>
              <a:rPr lang="ru-RU" dirty="0" err="1" smtClean="0"/>
              <a:t>Реалізується</a:t>
            </a:r>
            <a:r>
              <a:rPr lang="ru-RU" dirty="0" smtClean="0"/>
              <a:t> через </a:t>
            </a:r>
            <a:r>
              <a:rPr lang="ru-RU" dirty="0" err="1" smtClean="0"/>
              <a:t>охорону</a:t>
            </a:r>
            <a:r>
              <a:rPr lang="ru-RU" dirty="0" smtClean="0"/>
              <a:t> </a:t>
            </a:r>
            <a:r>
              <a:rPr lang="ru-RU" dirty="0" err="1" smtClean="0"/>
              <a:t>політичних</a:t>
            </a:r>
            <a:r>
              <a:rPr lang="ru-RU" dirty="0" smtClean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відповідають</a:t>
            </a:r>
            <a:r>
              <a:rPr lang="ru-RU" dirty="0" smtClean="0"/>
              <a:t> </a:t>
            </a:r>
            <a:r>
              <a:rPr lang="ru-RU" dirty="0" err="1" smtClean="0"/>
              <a:t>вимогам</a:t>
            </a:r>
            <a:r>
              <a:rPr lang="ru-RU" dirty="0" smtClean="0"/>
              <a:t> </a:t>
            </a:r>
            <a:r>
              <a:rPr lang="ru-RU" dirty="0" err="1" smtClean="0"/>
              <a:t>соціального</a:t>
            </a:r>
            <a:r>
              <a:rPr lang="ru-RU" dirty="0" smtClean="0"/>
              <a:t> </a:t>
            </a:r>
            <a:r>
              <a:rPr lang="ru-RU" dirty="0" err="1" smtClean="0"/>
              <a:t>прогресу</a:t>
            </a:r>
            <a:r>
              <a:rPr lang="ru-RU" dirty="0" smtClean="0"/>
              <a:t>, </a:t>
            </a:r>
            <a:r>
              <a:rPr lang="ru-RU" dirty="0" err="1" smtClean="0"/>
              <a:t>демократії</a:t>
            </a:r>
            <a:r>
              <a:rPr lang="ru-RU" dirty="0" smtClean="0"/>
              <a:t>, </a:t>
            </a:r>
            <a:r>
              <a:rPr lang="ru-RU" dirty="0" err="1" smtClean="0"/>
              <a:t>гуманізму</a:t>
            </a:r>
            <a:r>
              <a:rPr lang="ru-RU" dirty="0" smtClean="0"/>
              <a:t> (</a:t>
            </a:r>
            <a:r>
              <a:rPr lang="ru-RU" dirty="0" err="1" smtClean="0"/>
              <a:t>захист</a:t>
            </a:r>
            <a:r>
              <a:rPr lang="ru-RU" dirty="0" smtClean="0"/>
              <a:t> прав </a:t>
            </a:r>
            <a:r>
              <a:rPr lang="ru-RU" dirty="0" err="1" smtClean="0"/>
              <a:t>і</a:t>
            </a:r>
            <a:r>
              <a:rPr lang="ru-RU" dirty="0" smtClean="0"/>
              <a:t> свобод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Прогностична</a:t>
            </a:r>
            <a:r>
              <a:rPr lang="ru-RU" b="1" dirty="0" smtClean="0"/>
              <a:t> </a:t>
            </a:r>
            <a:r>
              <a:rPr lang="ru-RU" b="1" dirty="0" err="1" smtClean="0"/>
              <a:t>функція</a:t>
            </a:r>
            <a:endParaRPr lang="ru-RU" b="1" dirty="0" smtClean="0"/>
          </a:p>
          <a:p>
            <a:endParaRPr lang="ru-RU" b="1" dirty="0" smtClean="0"/>
          </a:p>
          <a:p>
            <a:pPr algn="just">
              <a:buNone/>
            </a:pPr>
            <a:r>
              <a:rPr lang="ru-RU" b="1" dirty="0" smtClean="0"/>
              <a:t>		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передбаченню</a:t>
            </a:r>
            <a:r>
              <a:rPr lang="ru-RU" dirty="0" smtClean="0"/>
              <a:t> </a:t>
            </a:r>
            <a:r>
              <a:rPr lang="ru-RU" dirty="0" err="1" smtClean="0"/>
              <a:t>можливих</a:t>
            </a:r>
            <a:r>
              <a:rPr lang="ru-RU" dirty="0" smtClean="0"/>
              <a:t> </a:t>
            </a:r>
            <a:r>
              <a:rPr lang="ru-RU" dirty="0" err="1" smtClean="0"/>
              <a:t>варіантів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</a:t>
            </a:r>
            <a:r>
              <a:rPr lang="ru-RU" dirty="0" err="1" smtClean="0"/>
              <a:t>суб'єктів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 за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ситуацій</a:t>
            </a:r>
            <a:r>
              <a:rPr lang="ru-RU" dirty="0" smtClean="0"/>
              <a:t>, у </a:t>
            </a:r>
            <a:r>
              <a:rPr lang="ru-RU" dirty="0" err="1" smtClean="0"/>
              <a:t>перебігу</a:t>
            </a:r>
            <a:r>
              <a:rPr lang="ru-RU" dirty="0" smtClean="0"/>
              <a:t> </a:t>
            </a:r>
            <a:r>
              <a:rPr lang="ru-RU" dirty="0" err="1" smtClean="0"/>
              <a:t>політичних</a:t>
            </a:r>
            <a:r>
              <a:rPr lang="ru-RU" dirty="0" smtClean="0"/>
              <a:t> </a:t>
            </a:r>
            <a:r>
              <a:rPr lang="ru-RU" dirty="0" err="1" smtClean="0"/>
              <a:t>подій</a:t>
            </a:r>
            <a:r>
              <a:rPr lang="ru-RU" dirty="0" smtClean="0"/>
              <a:t>. Без </a:t>
            </a:r>
            <a:r>
              <a:rPr lang="ru-RU" dirty="0" err="1" smtClean="0"/>
              <a:t>справжньої</a:t>
            </a:r>
            <a:r>
              <a:rPr lang="ru-RU" dirty="0" smtClean="0"/>
              <a:t>, </a:t>
            </a:r>
            <a:r>
              <a:rPr lang="ru-RU" dirty="0" err="1" smtClean="0"/>
              <a:t>масової</a:t>
            </a:r>
            <a:r>
              <a:rPr lang="ru-RU" dirty="0" smtClean="0"/>
              <a:t> </a:t>
            </a:r>
            <a:r>
              <a:rPr lang="ru-RU" dirty="0" err="1" smtClean="0"/>
              <a:t>політичної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 народ </a:t>
            </a:r>
            <a:r>
              <a:rPr lang="ru-RU" dirty="0" err="1" smtClean="0"/>
              <a:t>перетворюється</a:t>
            </a:r>
            <a:r>
              <a:rPr lang="ru-RU" dirty="0" smtClean="0"/>
              <a:t> на </a:t>
            </a:r>
            <a:r>
              <a:rPr lang="ru-RU" dirty="0" err="1" smtClean="0"/>
              <a:t>натовп</a:t>
            </a:r>
            <a:r>
              <a:rPr lang="ru-RU" dirty="0" smtClean="0"/>
              <a:t>, </a:t>
            </a:r>
            <a:r>
              <a:rPr lang="ru-RU" dirty="0" err="1" smtClean="0"/>
              <a:t>на</a:t>
            </a:r>
            <a:r>
              <a:rPr lang="ru-RU" dirty="0" smtClean="0"/>
              <a:t> предмет </a:t>
            </a:r>
            <a:r>
              <a:rPr lang="ru-RU" dirty="0" err="1" smtClean="0"/>
              <a:t>маніпуляцій</a:t>
            </a:r>
            <a:r>
              <a:rPr lang="ru-RU" dirty="0" smtClean="0"/>
              <a:t> </a:t>
            </a:r>
            <a:r>
              <a:rPr lang="ru-RU" dirty="0" err="1" smtClean="0"/>
              <a:t>користолюбних</a:t>
            </a:r>
            <a:r>
              <a:rPr lang="ru-RU" dirty="0" smtClean="0"/>
              <a:t> </a:t>
            </a:r>
            <a:r>
              <a:rPr lang="ru-RU" dirty="0" err="1" smtClean="0"/>
              <a:t>політиків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2132856"/>
            <a:ext cx="8305800" cy="1143000"/>
          </a:xfrm>
        </p:spPr>
        <p:txBody>
          <a:bodyPr/>
          <a:lstStyle/>
          <a:p>
            <a:r>
              <a:rPr lang="uk-UA" sz="8000" dirty="0" smtClean="0"/>
              <a:t>Дякую за увагу!</a:t>
            </a:r>
            <a:endParaRPr lang="ru-RU" sz="8000" dirty="0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2060848"/>
            <a:ext cx="8352928" cy="4032448"/>
          </a:xfrm>
        </p:spPr>
        <p:txBody>
          <a:bodyPr>
            <a:normAutofit/>
          </a:bodyPr>
          <a:lstStyle/>
          <a:p>
            <a:pPr algn="just"/>
            <a:r>
              <a:rPr lang="ru-RU" sz="3200" dirty="0" err="1" smtClean="0"/>
              <a:t>Політи́чна</a:t>
            </a:r>
            <a:r>
              <a:rPr lang="ru-RU" sz="3200" dirty="0" smtClean="0"/>
              <a:t> </a:t>
            </a:r>
            <a:r>
              <a:rPr lang="ru-RU" sz="3200" dirty="0" err="1" smtClean="0"/>
              <a:t>культу́ра</a:t>
            </a:r>
            <a:r>
              <a:rPr lang="ru-RU" sz="3200" dirty="0" smtClean="0"/>
              <a:t> — </a:t>
            </a:r>
            <a:r>
              <a:rPr lang="ru-RU" sz="3200" dirty="0" err="1" smtClean="0"/>
              <a:t>сукупність</a:t>
            </a:r>
            <a:r>
              <a:rPr lang="ru-RU" sz="3200" dirty="0" smtClean="0"/>
              <a:t> </a:t>
            </a:r>
            <a:r>
              <a:rPr lang="ru-RU" sz="3200" dirty="0" err="1" smtClean="0"/>
              <a:t>соціально-психологічних</a:t>
            </a:r>
            <a:r>
              <a:rPr lang="ru-RU" sz="3200" dirty="0" smtClean="0"/>
              <a:t> </a:t>
            </a:r>
            <a:r>
              <a:rPr lang="ru-RU" sz="3200" dirty="0" err="1" smtClean="0"/>
              <a:t>настанов</a:t>
            </a:r>
            <a:r>
              <a:rPr lang="ru-RU" sz="3200" dirty="0" smtClean="0"/>
              <a:t>, </a:t>
            </a:r>
            <a:r>
              <a:rPr lang="ru-RU" sz="3200" dirty="0" err="1" smtClean="0"/>
              <a:t>цінностей</a:t>
            </a:r>
            <a:r>
              <a:rPr lang="ru-RU" sz="3200" dirty="0" smtClean="0"/>
              <a:t> </a:t>
            </a:r>
            <a:r>
              <a:rPr lang="ru-RU" sz="3200" dirty="0" err="1" smtClean="0"/>
              <a:t>і</a:t>
            </a:r>
            <a:r>
              <a:rPr lang="ru-RU" sz="3200" dirty="0" smtClean="0"/>
              <a:t> </a:t>
            </a:r>
            <a:r>
              <a:rPr lang="ru-RU" sz="3200" dirty="0" err="1" smtClean="0"/>
              <a:t>зразків</a:t>
            </a:r>
            <a:r>
              <a:rPr lang="ru-RU" sz="3200" dirty="0" smtClean="0"/>
              <a:t> </a:t>
            </a:r>
            <a:r>
              <a:rPr lang="ru-RU" sz="3200" dirty="0" err="1" smtClean="0"/>
              <a:t>поведінки</a:t>
            </a:r>
            <a:r>
              <a:rPr lang="ru-RU" sz="3200" dirty="0" smtClean="0"/>
              <a:t> </a:t>
            </a:r>
            <a:r>
              <a:rPr lang="ru-RU" sz="3200" dirty="0" err="1" smtClean="0"/>
              <a:t>соціальних</a:t>
            </a:r>
            <a:r>
              <a:rPr lang="ru-RU" sz="3200" dirty="0" smtClean="0"/>
              <a:t> </a:t>
            </a:r>
            <a:r>
              <a:rPr lang="ru-RU" sz="3200" dirty="0" err="1" smtClean="0"/>
              <a:t>верств</a:t>
            </a:r>
            <a:r>
              <a:rPr lang="ru-RU" sz="3200" dirty="0" smtClean="0"/>
              <a:t>, </a:t>
            </a:r>
            <a:r>
              <a:rPr lang="ru-RU" sz="3200" dirty="0" err="1" smtClean="0"/>
              <a:t>окремих</a:t>
            </a:r>
            <a:r>
              <a:rPr lang="ru-RU" sz="3200" dirty="0" smtClean="0"/>
              <a:t> </a:t>
            </a:r>
            <a:r>
              <a:rPr lang="ru-RU" sz="3200" dirty="0" err="1" smtClean="0"/>
              <a:t>громадян</a:t>
            </a:r>
            <a:r>
              <a:rPr lang="ru-RU" sz="3200" dirty="0" smtClean="0"/>
              <a:t>, </a:t>
            </a:r>
            <a:r>
              <a:rPr lang="ru-RU" sz="3200" dirty="0" err="1" smtClean="0"/>
              <a:t>які</a:t>
            </a:r>
            <a:r>
              <a:rPr lang="ru-RU" sz="3200" dirty="0" smtClean="0"/>
              <a:t> </a:t>
            </a:r>
            <a:r>
              <a:rPr lang="ru-RU" sz="3200" dirty="0" err="1" smtClean="0"/>
              <a:t>стосуються</a:t>
            </a:r>
            <a:r>
              <a:rPr lang="ru-RU" sz="3200" dirty="0" smtClean="0"/>
              <a:t> </a:t>
            </a:r>
            <a:r>
              <a:rPr lang="ru-RU" sz="3200" dirty="0" err="1" smtClean="0"/>
              <a:t>їх</a:t>
            </a:r>
            <a:r>
              <a:rPr lang="ru-RU" sz="3200" dirty="0" smtClean="0"/>
              <a:t> </a:t>
            </a:r>
            <a:r>
              <a:rPr lang="ru-RU" sz="3200" dirty="0" err="1" smtClean="0"/>
              <a:t>взаємодії</a:t>
            </a:r>
            <a:r>
              <a:rPr lang="ru-RU" sz="3200" dirty="0" smtClean="0"/>
              <a:t> </a:t>
            </a:r>
            <a:r>
              <a:rPr lang="ru-RU" sz="3200" dirty="0" err="1" smtClean="0"/>
              <a:t>з</a:t>
            </a:r>
            <a:r>
              <a:rPr lang="ru-RU" sz="3200" dirty="0" smtClean="0"/>
              <a:t> </a:t>
            </a:r>
            <a:r>
              <a:rPr lang="ru-RU" sz="3200" dirty="0" err="1" smtClean="0"/>
              <a:t>політичною</a:t>
            </a:r>
            <a:r>
              <a:rPr lang="ru-RU" sz="3200" dirty="0" smtClean="0"/>
              <a:t> </a:t>
            </a:r>
            <a:r>
              <a:rPr lang="ru-RU" sz="3200" dirty="0" err="1" smtClean="0"/>
              <a:t>владою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Політична</a:t>
            </a:r>
            <a:r>
              <a:rPr lang="ru-RU" b="1" dirty="0" smtClean="0"/>
              <a:t> культура</a:t>
            </a:r>
            <a:endParaRPr lang="ru-RU" b="1" dirty="0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000" dirty="0" smtClean="0"/>
              <a:t>1) </a:t>
            </a:r>
            <a:r>
              <a:rPr lang="ru-RU" sz="4000" dirty="0" err="1" smtClean="0"/>
              <a:t>політичні</a:t>
            </a:r>
            <a:r>
              <a:rPr lang="ru-RU" sz="4000" dirty="0" smtClean="0"/>
              <a:t> </a:t>
            </a:r>
            <a:r>
              <a:rPr lang="ru-RU" sz="4000" dirty="0" err="1" smtClean="0"/>
              <a:t>знання</a:t>
            </a:r>
            <a:r>
              <a:rPr lang="ru-RU" sz="4000" dirty="0" smtClean="0"/>
              <a:t> та </a:t>
            </a:r>
            <a:r>
              <a:rPr lang="ru-RU" sz="4000" dirty="0" err="1" smtClean="0"/>
              <a:t>політичні</a:t>
            </a:r>
            <a:r>
              <a:rPr lang="ru-RU" sz="4000" dirty="0" smtClean="0"/>
              <a:t> </a:t>
            </a:r>
            <a:r>
              <a:rPr lang="ru-RU" sz="4000" dirty="0" err="1" smtClean="0"/>
              <a:t>уявлення</a:t>
            </a:r>
            <a:r>
              <a:rPr lang="ru-RU" sz="4000" dirty="0" smtClean="0"/>
              <a:t>; </a:t>
            </a:r>
          </a:p>
          <a:p>
            <a:r>
              <a:rPr lang="ru-RU" sz="4000" dirty="0" smtClean="0"/>
              <a:t>2) </a:t>
            </a:r>
            <a:r>
              <a:rPr lang="ru-RU" sz="4000" dirty="0" err="1" smtClean="0"/>
              <a:t>політична</a:t>
            </a:r>
            <a:r>
              <a:rPr lang="ru-RU" sz="4000" dirty="0" smtClean="0"/>
              <a:t> </a:t>
            </a:r>
            <a:r>
              <a:rPr lang="ru-RU" sz="4000" dirty="0" err="1" smtClean="0"/>
              <a:t>свідомість</a:t>
            </a:r>
            <a:r>
              <a:rPr lang="ru-RU" sz="4000" dirty="0" smtClean="0"/>
              <a:t>; </a:t>
            </a:r>
          </a:p>
          <a:p>
            <a:r>
              <a:rPr lang="ru-RU" sz="4000" dirty="0" smtClean="0"/>
              <a:t>3) </a:t>
            </a:r>
            <a:r>
              <a:rPr lang="ru-RU" sz="4000" dirty="0" err="1" smtClean="0"/>
              <a:t>політична</a:t>
            </a:r>
            <a:r>
              <a:rPr lang="ru-RU" sz="4000" dirty="0" smtClean="0"/>
              <a:t> </a:t>
            </a:r>
            <a:r>
              <a:rPr lang="ru-RU" sz="4000" dirty="0" err="1" smtClean="0"/>
              <a:t>поведінка</a:t>
            </a:r>
            <a:r>
              <a:rPr lang="ru-RU" sz="4000" dirty="0" smtClean="0"/>
              <a:t> </a:t>
            </a:r>
            <a:r>
              <a:rPr lang="ru-RU" sz="4000" dirty="0" err="1" smtClean="0"/>
              <a:t>й</a:t>
            </a:r>
            <a:r>
              <a:rPr lang="ru-RU" sz="4000" dirty="0" smtClean="0"/>
              <a:t> </a:t>
            </a:r>
            <a:r>
              <a:rPr lang="ru-RU" sz="4000" dirty="0" err="1" smtClean="0"/>
              <a:t>політичні</a:t>
            </a:r>
            <a:r>
              <a:rPr lang="ru-RU" sz="4000" dirty="0" smtClean="0"/>
              <a:t> </a:t>
            </a:r>
            <a:r>
              <a:rPr lang="ru-RU" sz="4000" dirty="0" err="1" smtClean="0"/>
              <a:t>дії</a:t>
            </a:r>
            <a:endParaRPr lang="ru-RU" sz="4000" dirty="0" smtClean="0"/>
          </a:p>
          <a:p>
            <a:r>
              <a:rPr lang="ru-RU" sz="4000" dirty="0" smtClean="0"/>
              <a:t> 4) </a:t>
            </a:r>
            <a:r>
              <a:rPr lang="ru-RU" sz="4000" dirty="0" err="1" smtClean="0"/>
              <a:t>функціонування</a:t>
            </a:r>
            <a:r>
              <a:rPr lang="ru-RU" sz="4000" dirty="0" smtClean="0"/>
              <a:t> </a:t>
            </a:r>
            <a:r>
              <a:rPr lang="ru-RU" sz="4000" dirty="0" err="1" smtClean="0"/>
              <a:t>політичних</a:t>
            </a:r>
            <a:r>
              <a:rPr lang="ru-RU" sz="4000" dirty="0" smtClean="0"/>
              <a:t> </a:t>
            </a:r>
            <a:r>
              <a:rPr lang="ru-RU" sz="4000" dirty="0" err="1" smtClean="0"/>
              <a:t>інститутів</a:t>
            </a:r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/>
              <a:t>Структура </a:t>
            </a:r>
            <a:r>
              <a:rPr lang="ru-RU" sz="4400" b="1" dirty="0" err="1" smtClean="0"/>
              <a:t>політично</a:t>
            </a:r>
            <a:r>
              <a:rPr lang="uk-UA" sz="4400" b="1" dirty="0" smtClean="0"/>
              <a:t>ї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культури</a:t>
            </a:r>
            <a:endParaRPr lang="ru-RU" sz="4400" dirty="0"/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uk-UA" b="1" dirty="0" smtClean="0"/>
              <a:t>Пізнавальна</a:t>
            </a:r>
            <a:r>
              <a:rPr lang="ru-RU" b="1" dirty="0" smtClean="0"/>
              <a:t> </a:t>
            </a:r>
            <a:r>
              <a:rPr lang="uk-UA" b="1" dirty="0" smtClean="0"/>
              <a:t>функція політичної культури</a:t>
            </a:r>
            <a:r>
              <a:rPr lang="uk-UA" dirty="0" smtClean="0"/>
              <a:t> 	</a:t>
            </a:r>
          </a:p>
          <a:p>
            <a:pPr>
              <a:buNone/>
            </a:pPr>
            <a:endParaRPr lang="uk-UA" dirty="0" smtClean="0"/>
          </a:p>
          <a:p>
            <a:pPr algn="just">
              <a:buNone/>
            </a:pPr>
            <a:r>
              <a:rPr lang="uk-UA" dirty="0" smtClean="0"/>
              <a:t>		Озброює людей суспільно-політичними знаннями, необхідними для успішної діяльності у сфері політики, для формування кожною людиною своєї особистої компетентної думки з питань політики й політичного життя.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uk-UA" b="1" dirty="0" smtClean="0"/>
              <a:t>виховна</a:t>
            </a:r>
            <a:r>
              <a:rPr lang="ru-RU" b="1" dirty="0" smtClean="0"/>
              <a:t> </a:t>
            </a:r>
            <a:r>
              <a:rPr lang="uk-UA" b="1" dirty="0" smtClean="0"/>
              <a:t>функція</a:t>
            </a:r>
            <a:r>
              <a:rPr lang="uk-UA" dirty="0" smtClean="0"/>
              <a:t> </a:t>
            </a:r>
          </a:p>
          <a:p>
            <a:endParaRPr lang="uk-UA" dirty="0" smtClean="0"/>
          </a:p>
          <a:p>
            <a:pPr algn="just">
              <a:buNone/>
            </a:pPr>
            <a:r>
              <a:rPr lang="uk-UA" dirty="0" smtClean="0"/>
              <a:t>		Полягає в підвищенні політичної свідомості й національної самосвідомості через безпосередню участь громадян в управлінні, політичному житті, зростанні їх інформованості й компетентності, освіченості, формуванні у громадян стійкого інтересу до політичного життя,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Функція</a:t>
            </a:r>
            <a:r>
              <a:rPr lang="ru-RU" b="1" dirty="0" smtClean="0"/>
              <a:t> </a:t>
            </a:r>
            <a:r>
              <a:rPr lang="ru-RU" b="1" dirty="0" err="1" smtClean="0"/>
              <a:t>соціалізації</a:t>
            </a:r>
            <a:r>
              <a:rPr lang="ru-RU" dirty="0" smtClean="0"/>
              <a:t> </a:t>
            </a:r>
          </a:p>
          <a:p>
            <a:endParaRPr lang="ru-RU" dirty="0" smtClean="0"/>
          </a:p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набуттю</a:t>
            </a:r>
            <a:r>
              <a:rPr lang="ru-RU" dirty="0" smtClean="0"/>
              <a:t> </a:t>
            </a:r>
            <a:r>
              <a:rPr lang="ru-RU" dirty="0" err="1" smtClean="0"/>
              <a:t>людиною</a:t>
            </a:r>
            <a:r>
              <a:rPr lang="ru-RU" dirty="0" smtClean="0"/>
              <a:t> </a:t>
            </a:r>
            <a:r>
              <a:rPr lang="ru-RU" dirty="0" err="1" smtClean="0"/>
              <a:t>навичок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дозволяють</a:t>
            </a:r>
            <a:r>
              <a:rPr lang="ru-RU" dirty="0" smtClean="0"/>
              <a:t> </a:t>
            </a:r>
            <a:r>
              <a:rPr lang="ru-RU" dirty="0" err="1" smtClean="0"/>
              <a:t>їй</a:t>
            </a:r>
            <a:r>
              <a:rPr lang="ru-RU" dirty="0" smtClean="0"/>
              <a:t> </a:t>
            </a:r>
            <a:r>
              <a:rPr lang="ru-RU" dirty="0" err="1" smtClean="0"/>
              <a:t>реалізувати</a:t>
            </a:r>
            <a:r>
              <a:rPr lang="ru-RU" dirty="0" smtClean="0"/>
              <a:t> в </a:t>
            </a:r>
            <a:r>
              <a:rPr lang="ru-RU" dirty="0" err="1" smtClean="0"/>
              <a:t>тій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іншій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громадянські</a:t>
            </a:r>
            <a:r>
              <a:rPr lang="ru-RU" dirty="0" smtClean="0"/>
              <a:t> права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інтереси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функції</a:t>
            </a:r>
            <a:r>
              <a:rPr lang="ru-RU" b="1" dirty="0" smtClean="0"/>
              <a:t> </a:t>
            </a:r>
            <a:r>
              <a:rPr lang="ru-RU" b="1" dirty="0" err="1" smtClean="0"/>
              <a:t>адаптації</a:t>
            </a:r>
            <a:r>
              <a:rPr lang="ru-RU" dirty="0" smtClean="0"/>
              <a:t> </a:t>
            </a:r>
          </a:p>
          <a:p>
            <a:pPr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/>
              <a:t>Виявляється</a:t>
            </a:r>
            <a:r>
              <a:rPr lang="ru-RU" dirty="0" smtClean="0"/>
              <a:t> потреба </a:t>
            </a:r>
            <a:r>
              <a:rPr lang="ru-RU" dirty="0" err="1" smtClean="0"/>
              <a:t>індивіда</a:t>
            </a:r>
            <a:r>
              <a:rPr lang="ru-RU" dirty="0" smtClean="0"/>
              <a:t> в </a:t>
            </a:r>
            <a:r>
              <a:rPr lang="ru-RU" dirty="0" err="1" smtClean="0"/>
              <a:t>пристосуванні</a:t>
            </a:r>
            <a:r>
              <a:rPr lang="ru-RU" dirty="0" smtClean="0"/>
              <a:t> до </a:t>
            </a:r>
            <a:r>
              <a:rPr lang="ru-RU" dirty="0" err="1" smtClean="0"/>
              <a:t>мінливого</a:t>
            </a:r>
            <a:r>
              <a:rPr lang="ru-RU" dirty="0" smtClean="0"/>
              <a:t> </a:t>
            </a:r>
            <a:r>
              <a:rPr lang="ru-RU" dirty="0" err="1" smtClean="0"/>
              <a:t>політичного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, умов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політичних</a:t>
            </a:r>
            <a:r>
              <a:rPr lang="ru-RU" dirty="0" smtClean="0"/>
              <a:t> прав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владних</a:t>
            </a:r>
            <a:r>
              <a:rPr lang="ru-RU" dirty="0" smtClean="0"/>
              <a:t> </a:t>
            </a:r>
            <a:r>
              <a:rPr lang="ru-RU" dirty="0" err="1" smtClean="0"/>
              <a:t>повноважень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Нормативно-ціннісна</a:t>
            </a:r>
            <a:r>
              <a:rPr lang="ru-RU" b="1" dirty="0" smtClean="0"/>
              <a:t> </a:t>
            </a:r>
            <a:r>
              <a:rPr lang="ru-RU" b="1" dirty="0" err="1" smtClean="0"/>
              <a:t>функція</a:t>
            </a:r>
            <a:r>
              <a:rPr lang="ru-RU" dirty="0" smtClean="0"/>
              <a:t> </a:t>
            </a:r>
          </a:p>
          <a:p>
            <a:pPr algn="just"/>
            <a:endParaRPr lang="ru-RU" dirty="0" smtClean="0"/>
          </a:p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/>
              <a:t>Задає</a:t>
            </a:r>
            <a:r>
              <a:rPr lang="ru-RU" dirty="0" smtClean="0"/>
              <a:t> </a:t>
            </a:r>
            <a:r>
              <a:rPr lang="ru-RU" dirty="0" err="1" smtClean="0"/>
              <a:t>індивідам</a:t>
            </a:r>
            <a:r>
              <a:rPr lang="ru-RU" dirty="0" smtClean="0"/>
              <a:t>, </a:t>
            </a:r>
            <a:r>
              <a:rPr lang="ru-RU" dirty="0" err="1" smtClean="0"/>
              <a:t>групам</a:t>
            </a:r>
            <a:r>
              <a:rPr lang="ru-RU" dirty="0" smtClean="0"/>
              <a:t>, </a:t>
            </a:r>
            <a:r>
              <a:rPr lang="ru-RU" dirty="0" err="1" smtClean="0"/>
              <a:t>суспільству</a:t>
            </a:r>
            <a:r>
              <a:rPr lang="ru-RU" dirty="0" smtClean="0"/>
              <a:t> в </a:t>
            </a:r>
            <a:r>
              <a:rPr lang="ru-RU" dirty="0" err="1" smtClean="0"/>
              <a:t>цілому</a:t>
            </a:r>
            <a:r>
              <a:rPr lang="ru-RU" dirty="0" smtClean="0"/>
              <a:t>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норми</a:t>
            </a:r>
            <a:r>
              <a:rPr lang="ru-RU" dirty="0" smtClean="0"/>
              <a:t>, </a:t>
            </a:r>
            <a:r>
              <a:rPr lang="ru-RU" dirty="0" err="1" smtClean="0"/>
              <a:t>стандарти</a:t>
            </a:r>
            <a:r>
              <a:rPr lang="ru-RU" dirty="0" smtClean="0"/>
              <a:t>, </a:t>
            </a:r>
            <a:r>
              <a:rPr lang="ru-RU" dirty="0" err="1" smtClean="0"/>
              <a:t>цінності</a:t>
            </a:r>
            <a:r>
              <a:rPr lang="ru-RU" dirty="0" smtClean="0"/>
              <a:t>, установки </a:t>
            </a:r>
            <a:r>
              <a:rPr lang="ru-RU" dirty="0" err="1" smtClean="0"/>
              <a:t>політичного</a:t>
            </a:r>
            <a:r>
              <a:rPr lang="ru-RU" dirty="0" smtClean="0"/>
              <a:t> </a:t>
            </a:r>
            <a:r>
              <a:rPr lang="ru-RU" dirty="0" err="1" smtClean="0"/>
              <a:t>мислення</a:t>
            </a:r>
            <a:r>
              <a:rPr lang="ru-RU" dirty="0" smtClean="0"/>
              <a:t>, </a:t>
            </a:r>
            <a:r>
              <a:rPr lang="ru-RU" dirty="0" err="1" smtClean="0"/>
              <a:t>цілі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мотиви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; </a:t>
            </a:r>
            <a:r>
              <a:rPr lang="ru-RU" dirty="0" err="1" smtClean="0"/>
              <a:t>фіксує</a:t>
            </a:r>
            <a:r>
              <a:rPr lang="ru-RU" dirty="0" smtClean="0"/>
              <a:t> </a:t>
            </a:r>
            <a:r>
              <a:rPr lang="ru-RU" dirty="0" err="1" smtClean="0"/>
              <a:t>ієрархію</a:t>
            </a:r>
            <a:r>
              <a:rPr lang="ru-RU" dirty="0" smtClean="0"/>
              <a:t> </a:t>
            </a:r>
            <a:r>
              <a:rPr lang="ru-RU" dirty="0" err="1" smtClean="0"/>
              <a:t>політичних</a:t>
            </a:r>
            <a:r>
              <a:rPr lang="ru-RU" dirty="0" smtClean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Регулююча</a:t>
            </a:r>
            <a:r>
              <a:rPr lang="ru-RU" b="1" dirty="0" smtClean="0"/>
              <a:t> </a:t>
            </a:r>
            <a:r>
              <a:rPr lang="ru-RU" b="1" dirty="0" err="1" smtClean="0"/>
              <a:t>функція</a:t>
            </a:r>
            <a:r>
              <a:rPr lang="ru-RU" dirty="0" smtClean="0"/>
              <a:t> </a:t>
            </a:r>
          </a:p>
          <a:p>
            <a:endParaRPr lang="ru-RU" dirty="0" smtClean="0"/>
          </a:p>
          <a:p>
            <a:pPr algn="just">
              <a:buNone/>
            </a:pPr>
            <a:r>
              <a:rPr lang="ru-RU" dirty="0" smtClean="0"/>
              <a:t>		 Покликана </a:t>
            </a:r>
            <a:r>
              <a:rPr lang="ru-RU" dirty="0" err="1" smtClean="0"/>
              <a:t>забезпечувати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громадян</a:t>
            </a:r>
            <a:r>
              <a:rPr lang="ru-RU" dirty="0" smtClean="0"/>
              <a:t> на </a:t>
            </a:r>
            <a:r>
              <a:rPr lang="ru-RU" dirty="0" err="1" smtClean="0"/>
              <a:t>політичний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, </a:t>
            </a:r>
            <a:r>
              <a:rPr lang="ru-RU" dirty="0" err="1" smtClean="0"/>
              <a:t>насамперед</a:t>
            </a:r>
            <a:r>
              <a:rPr lang="ru-RU" dirty="0" smtClean="0"/>
              <a:t> через участь у </a:t>
            </a:r>
            <a:r>
              <a:rPr lang="ru-RU" dirty="0" err="1" smtClean="0"/>
              <a:t>контролі</a:t>
            </a:r>
            <a:r>
              <a:rPr lang="ru-RU" dirty="0" smtClean="0"/>
              <a:t> за </a:t>
            </a:r>
            <a:r>
              <a:rPr lang="ru-RU" dirty="0" err="1" smtClean="0"/>
              <a:t>роботою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існуючих</a:t>
            </a:r>
            <a:r>
              <a:rPr lang="ru-RU" dirty="0" smtClean="0"/>
              <a:t> норм, </a:t>
            </a:r>
            <a:r>
              <a:rPr lang="ru-RU" dirty="0" err="1" smtClean="0"/>
              <a:t>традицій</a:t>
            </a:r>
            <a:r>
              <a:rPr lang="ru-RU" dirty="0" smtClean="0"/>
              <a:t>, </a:t>
            </a:r>
            <a:r>
              <a:rPr lang="ru-RU" dirty="0" err="1" smtClean="0"/>
              <a:t>ідеалів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/>
              <a:t>Функц</a:t>
            </a:r>
            <a:r>
              <a:rPr lang="uk-UA" b="1" dirty="0" err="1" smtClean="0"/>
              <a:t>ії</a:t>
            </a:r>
            <a:r>
              <a:rPr lang="uk-UA" b="1" dirty="0" smtClean="0"/>
              <a:t> </a:t>
            </a:r>
            <a:r>
              <a:rPr lang="ru-RU" b="1" dirty="0" err="1" smtClean="0"/>
              <a:t>політичної</a:t>
            </a:r>
            <a:r>
              <a:rPr lang="ru-RU" b="1" dirty="0" smtClean="0"/>
              <a:t> </a:t>
            </a:r>
            <a:r>
              <a:rPr lang="ru-RU" b="1" dirty="0" err="1" smtClean="0"/>
              <a:t>культури</a:t>
            </a: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17</TotalTime>
  <Words>114</Words>
  <Application>Microsoft Office PowerPoint</Application>
  <PresentationFormat>Экран (4:3)</PresentationFormat>
  <Paragraphs>54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Бумажная</vt:lpstr>
      <vt:lpstr>  </vt:lpstr>
      <vt:lpstr>Політична культура</vt:lpstr>
      <vt:lpstr>Структура політичної культури</vt:lpstr>
      <vt:lpstr>Функції політичної культури </vt:lpstr>
      <vt:lpstr>Функції політичної культури</vt:lpstr>
      <vt:lpstr>Функції політичної культури</vt:lpstr>
      <vt:lpstr>Функції політичної культури</vt:lpstr>
      <vt:lpstr>Функції політичної культури</vt:lpstr>
      <vt:lpstr>Функції політичної культури</vt:lpstr>
      <vt:lpstr>Функції політичної культури</vt:lpstr>
      <vt:lpstr>Функції політичної культури</vt:lpstr>
      <vt:lpstr>Функції політичної культури</vt:lpstr>
      <vt:lpstr>Функції політичної культури</vt:lpstr>
      <vt:lpstr>Функції політичної культури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Департаменту науки і освіти Харківської обласної державної адміністрації Комунальний заклад  «Харківська гуманітарно–педагогічна академія» Харківської обласної ради</dc:title>
  <dc:creator>Admin</dc:creator>
  <cp:lastModifiedBy>Наташа</cp:lastModifiedBy>
  <cp:revision>13</cp:revision>
  <dcterms:created xsi:type="dcterms:W3CDTF">2016-04-03T18:26:45Z</dcterms:created>
  <dcterms:modified xsi:type="dcterms:W3CDTF">2019-09-10T08:46:57Z</dcterms:modified>
</cp:coreProperties>
</file>