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68" r:id="rId3"/>
    <p:sldId id="269" r:id="rId4"/>
    <p:sldId id="258" r:id="rId5"/>
    <p:sldId id="259" r:id="rId6"/>
    <p:sldId id="260" r:id="rId7"/>
    <p:sldId id="261" r:id="rId8"/>
    <p:sldId id="262" r:id="rId9"/>
    <p:sldId id="263" r:id="rId10"/>
    <p:sldId id="264"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055B12-08A2-4817-B150-DBE9918705CC}" type="datetimeFigureOut">
              <a:rPr lang="ru-RU" smtClean="0"/>
              <a:pPr/>
              <a:t>05.04.2017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170764-96FF-4962-AAB3-CF67574DD33B}"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1200" kern="1200" dirty="0" smtClean="0">
                <a:solidFill>
                  <a:schemeClr val="tx1"/>
                </a:solidFill>
                <a:latin typeface="+mn-lt"/>
                <a:ea typeface="+mn-ea"/>
                <a:cs typeface="+mn-cs"/>
              </a:rPr>
              <a:t>Фактори, які позитивно/негативно впливають на міжнародну конкурентоспроможність галузі</a:t>
            </a:r>
            <a:endParaRPr lang="ru-RU" sz="1200" kern="1200" dirty="0" smtClean="0">
              <a:solidFill>
                <a:schemeClr val="tx1"/>
              </a:solidFill>
              <a:latin typeface="+mn-lt"/>
              <a:ea typeface="+mn-ea"/>
              <a:cs typeface="+mn-cs"/>
            </a:endParaRPr>
          </a:p>
          <a:p>
            <a:endParaRPr lang="ru-RU" dirty="0"/>
          </a:p>
        </p:txBody>
      </p:sp>
      <p:sp>
        <p:nvSpPr>
          <p:cNvPr id="4" name="Номер слайда 3"/>
          <p:cNvSpPr>
            <a:spLocks noGrp="1"/>
          </p:cNvSpPr>
          <p:nvPr>
            <p:ph type="sldNum" sz="quarter" idx="10"/>
          </p:nvPr>
        </p:nvSpPr>
        <p:spPr/>
        <p:txBody>
          <a:bodyPr/>
          <a:lstStyle/>
          <a:p>
            <a:fld id="{A1170764-96FF-4962-AAB3-CF67574DD33B}" type="slidenum">
              <a:rPr lang="ru-RU" smtClean="0"/>
              <a:pPr/>
              <a:t>11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C70A3CF9-B784-4FEC-B822-4F97C4267852}" type="datetimeFigureOut">
              <a:rPr lang="ru-RU" smtClean="0"/>
              <a:pPr/>
              <a:t>05.04.2017</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8374301D-B342-4DB8-AAAA-CFB4CDD56366}"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70A3CF9-B784-4FEC-B822-4F97C4267852}" type="datetimeFigureOut">
              <a:rPr lang="ru-RU" smtClean="0"/>
              <a:pPr/>
              <a:t>05.04.2017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374301D-B342-4DB8-AAAA-CFB4CDD5636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70A3CF9-B784-4FEC-B822-4F97C4267852}" type="datetimeFigureOut">
              <a:rPr lang="ru-RU" smtClean="0"/>
              <a:pPr/>
              <a:t>05.04.2017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374301D-B342-4DB8-AAAA-CFB4CDD5636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C70A3CF9-B784-4FEC-B822-4F97C4267852}" type="datetimeFigureOut">
              <a:rPr lang="ru-RU" smtClean="0"/>
              <a:pPr/>
              <a:t>05.04.2017</a:t>
            </a:fld>
            <a:endParaRPr lang="ru-RU"/>
          </a:p>
        </p:txBody>
      </p:sp>
      <p:sp>
        <p:nvSpPr>
          <p:cNvPr id="9" name="Номер слайда 8"/>
          <p:cNvSpPr>
            <a:spLocks noGrp="1"/>
          </p:cNvSpPr>
          <p:nvPr>
            <p:ph type="sldNum" sz="quarter" idx="15"/>
          </p:nvPr>
        </p:nvSpPr>
        <p:spPr/>
        <p:txBody>
          <a:bodyPr rtlCol="0"/>
          <a:lstStyle/>
          <a:p>
            <a:fld id="{8374301D-B342-4DB8-AAAA-CFB4CDD56366}"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C70A3CF9-B784-4FEC-B822-4F97C4267852}" type="datetimeFigureOut">
              <a:rPr lang="ru-RU" smtClean="0"/>
              <a:pPr/>
              <a:t>05.04.2017</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8374301D-B342-4DB8-AAAA-CFB4CDD56366}"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C70A3CF9-B784-4FEC-B822-4F97C4267852}" type="datetimeFigureOut">
              <a:rPr lang="ru-RU" smtClean="0"/>
              <a:pPr/>
              <a:t>05.04.2017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374301D-B342-4DB8-AAAA-CFB4CDD56366}"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C70A3CF9-B784-4FEC-B822-4F97C4267852}" type="datetimeFigureOut">
              <a:rPr lang="ru-RU" smtClean="0"/>
              <a:pPr/>
              <a:t>05.04.2017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374301D-B342-4DB8-AAAA-CFB4CDD56366}"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C70A3CF9-B784-4FEC-B822-4F97C4267852}" type="datetimeFigureOut">
              <a:rPr lang="ru-RU" smtClean="0"/>
              <a:pPr/>
              <a:t>05.04.2017</a:t>
            </a:fld>
            <a:endParaRPr lang="ru-RU"/>
          </a:p>
        </p:txBody>
      </p:sp>
      <p:sp>
        <p:nvSpPr>
          <p:cNvPr id="7" name="Номер слайда 6"/>
          <p:cNvSpPr>
            <a:spLocks noGrp="1"/>
          </p:cNvSpPr>
          <p:nvPr>
            <p:ph type="sldNum" sz="quarter" idx="11"/>
          </p:nvPr>
        </p:nvSpPr>
        <p:spPr/>
        <p:txBody>
          <a:bodyPr rtlCol="0"/>
          <a:lstStyle/>
          <a:p>
            <a:fld id="{8374301D-B342-4DB8-AAAA-CFB4CDD56366}"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70A3CF9-B784-4FEC-B822-4F97C4267852}" type="datetimeFigureOut">
              <a:rPr lang="ru-RU" smtClean="0"/>
              <a:pPr/>
              <a:t>05.04.2017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374301D-B342-4DB8-AAAA-CFB4CDD5636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C70A3CF9-B784-4FEC-B822-4F97C4267852}" type="datetimeFigureOut">
              <a:rPr lang="ru-RU" smtClean="0"/>
              <a:pPr/>
              <a:t>05.04.2017</a:t>
            </a:fld>
            <a:endParaRPr lang="ru-RU"/>
          </a:p>
        </p:txBody>
      </p:sp>
      <p:sp>
        <p:nvSpPr>
          <p:cNvPr id="22" name="Номер слайда 21"/>
          <p:cNvSpPr>
            <a:spLocks noGrp="1"/>
          </p:cNvSpPr>
          <p:nvPr>
            <p:ph type="sldNum" sz="quarter" idx="15"/>
          </p:nvPr>
        </p:nvSpPr>
        <p:spPr/>
        <p:txBody>
          <a:bodyPr rtlCol="0"/>
          <a:lstStyle/>
          <a:p>
            <a:fld id="{8374301D-B342-4DB8-AAAA-CFB4CDD56366}"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C70A3CF9-B784-4FEC-B822-4F97C4267852}" type="datetimeFigureOut">
              <a:rPr lang="ru-RU" smtClean="0"/>
              <a:pPr/>
              <a:t>05.04.2017</a:t>
            </a:fld>
            <a:endParaRPr lang="ru-RU"/>
          </a:p>
        </p:txBody>
      </p:sp>
      <p:sp>
        <p:nvSpPr>
          <p:cNvPr id="18" name="Номер слайда 17"/>
          <p:cNvSpPr>
            <a:spLocks noGrp="1"/>
          </p:cNvSpPr>
          <p:nvPr>
            <p:ph type="sldNum" sz="quarter" idx="11"/>
          </p:nvPr>
        </p:nvSpPr>
        <p:spPr/>
        <p:txBody>
          <a:bodyPr rtlCol="0"/>
          <a:lstStyle/>
          <a:p>
            <a:fld id="{8374301D-B342-4DB8-AAAA-CFB4CDD56366}"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70A3CF9-B784-4FEC-B822-4F97C4267852}" type="datetimeFigureOut">
              <a:rPr lang="ru-RU" smtClean="0"/>
              <a:pPr/>
              <a:t>05.04.2017</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374301D-B342-4DB8-AAAA-CFB4CDD56366}"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dirty="0" smtClean="0"/>
              <a:t>Конкурентоспроможність галузей у світовому господарстві</a:t>
            </a:r>
            <a:endParaRPr lang="uk-UA" dirty="0"/>
          </a:p>
        </p:txBody>
      </p:sp>
      <p:sp>
        <p:nvSpPr>
          <p:cNvPr id="3" name="Подзаголовок 2"/>
          <p:cNvSpPr>
            <a:spLocks noGrp="1"/>
          </p:cNvSpPr>
          <p:nvPr>
            <p:ph type="subTitle" idx="1"/>
          </p:nvPr>
        </p:nvSpPr>
        <p:spPr/>
        <p:txBody>
          <a:bodyPr/>
          <a:lstStyle/>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2" cstate="print"/>
          <a:srcRect/>
          <a:stretch>
            <a:fillRect/>
          </a:stretch>
        </p:blipFill>
        <p:spPr bwMode="auto">
          <a:xfrm>
            <a:off x="357158" y="785794"/>
            <a:ext cx="8345221" cy="5753124"/>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Картинки по запросу белый фон"/>
          <p:cNvPicPr>
            <a:picLocks noChangeAspect="1" noChangeArrowheads="1"/>
          </p:cNvPicPr>
          <p:nvPr/>
        </p:nvPicPr>
        <p:blipFill>
          <a:blip r:embed="rId3" cstate="print"/>
          <a:srcRect/>
          <a:stretch>
            <a:fillRect/>
          </a:stretch>
        </p:blipFill>
        <p:spPr bwMode="auto">
          <a:xfrm>
            <a:off x="1" y="0"/>
            <a:ext cx="8715403" cy="6858000"/>
          </a:xfrm>
          <a:prstGeom prst="rect">
            <a:avLst/>
          </a:prstGeom>
          <a:noFill/>
        </p:spPr>
      </p:pic>
      <p:graphicFrame>
        <p:nvGraphicFramePr>
          <p:cNvPr id="4" name="Содержимое 3"/>
          <p:cNvGraphicFramePr>
            <a:graphicFrameLocks noGrp="1"/>
          </p:cNvGraphicFramePr>
          <p:nvPr>
            <p:ph sz="quarter" idx="4294967295"/>
          </p:nvPr>
        </p:nvGraphicFramePr>
        <p:xfrm>
          <a:off x="0" y="285750"/>
          <a:ext cx="8572560" cy="6572269"/>
        </p:xfrm>
        <a:graphic>
          <a:graphicData uri="http://schemas.openxmlformats.org/drawingml/2006/table">
            <a:tbl>
              <a:tblPr/>
              <a:tblGrid>
                <a:gridCol w="4348097"/>
                <a:gridCol w="4224463"/>
              </a:tblGrid>
              <a:tr h="386604">
                <a:tc>
                  <a:txBody>
                    <a:bodyPr/>
                    <a:lstStyle/>
                    <a:p>
                      <a:pPr indent="450215" algn="l">
                        <a:lnSpc>
                          <a:spcPct val="100000"/>
                        </a:lnSpc>
                        <a:spcAft>
                          <a:spcPts val="0"/>
                        </a:spcAft>
                      </a:pPr>
                      <a:r>
                        <a:rPr lang="uk-UA" sz="1800" b="1" dirty="0">
                          <a:latin typeface="Times New Roman"/>
                          <a:ea typeface="Times New Roman"/>
                          <a:cs typeface="Times New Roman"/>
                        </a:rPr>
                        <a:t>Позитивні</a:t>
                      </a:r>
                      <a:endParaRPr lang="ru-RU" sz="3200" b="1"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l">
                        <a:lnSpc>
                          <a:spcPct val="100000"/>
                        </a:lnSpc>
                        <a:spcAft>
                          <a:spcPts val="0"/>
                        </a:spcAft>
                      </a:pPr>
                      <a:r>
                        <a:rPr lang="uk-UA" sz="1800" b="1">
                          <a:latin typeface="Times New Roman"/>
                          <a:ea typeface="Times New Roman"/>
                          <a:cs typeface="Times New Roman"/>
                        </a:rPr>
                        <a:t>Негативні</a:t>
                      </a:r>
                      <a:endParaRPr lang="ru-RU" sz="3200" b="1">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9812">
                <a:tc>
                  <a:txBody>
                    <a:bodyPr/>
                    <a:lstStyle/>
                    <a:p>
                      <a:pPr indent="450215" algn="l">
                        <a:lnSpc>
                          <a:spcPct val="100000"/>
                        </a:lnSpc>
                        <a:spcAft>
                          <a:spcPts val="0"/>
                        </a:spcAft>
                      </a:pPr>
                      <a:r>
                        <a:rPr lang="uk-UA" sz="1800" b="1" dirty="0">
                          <a:latin typeface="Times New Roman"/>
                          <a:ea typeface="Times New Roman"/>
                          <a:cs typeface="Times New Roman"/>
                        </a:rPr>
                        <a:t>В Україні залишається багато нерозвіданих родовищ, в яких ще можуть виявити запаси кольорової металургії</a:t>
                      </a:r>
                      <a:endParaRPr lang="ru-RU" sz="3200" b="1"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l">
                        <a:lnSpc>
                          <a:spcPct val="100000"/>
                        </a:lnSpc>
                        <a:spcAft>
                          <a:spcPts val="0"/>
                        </a:spcAft>
                      </a:pPr>
                      <a:r>
                        <a:rPr lang="uk-UA" sz="1800" b="1">
                          <a:latin typeface="Times New Roman"/>
                          <a:ea typeface="Times New Roman"/>
                          <a:cs typeface="Times New Roman"/>
                        </a:rPr>
                        <a:t>Незабезпеченість власними ресурсами не дає змогу Україні стати гідним конкурентом для інших країн</a:t>
                      </a:r>
                      <a:endParaRPr lang="ru-RU" sz="3200" b="1">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9812">
                <a:tc>
                  <a:txBody>
                    <a:bodyPr/>
                    <a:lstStyle/>
                    <a:p>
                      <a:pPr indent="450215" algn="l">
                        <a:lnSpc>
                          <a:spcPct val="100000"/>
                        </a:lnSpc>
                        <a:spcAft>
                          <a:spcPts val="0"/>
                        </a:spcAft>
                      </a:pPr>
                      <a:r>
                        <a:rPr lang="uk-UA" sz="1800" b="1" dirty="0">
                          <a:latin typeface="Times New Roman"/>
                          <a:ea typeface="Times New Roman"/>
                          <a:cs typeface="Times New Roman"/>
                        </a:rPr>
                        <a:t>Наявність багатьох професійних закладів навчання, що можуть підготувати висококваліфіковані кадри</a:t>
                      </a:r>
                      <a:endParaRPr lang="ru-RU" sz="3200" b="1"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l">
                        <a:lnSpc>
                          <a:spcPct val="100000"/>
                        </a:lnSpc>
                        <a:spcAft>
                          <a:spcPts val="0"/>
                        </a:spcAft>
                      </a:pPr>
                      <a:r>
                        <a:rPr lang="uk-UA" sz="1800" b="1" dirty="0">
                          <a:latin typeface="Times New Roman"/>
                          <a:ea typeface="Times New Roman"/>
                          <a:cs typeface="Times New Roman"/>
                        </a:rPr>
                        <a:t>Кадри працюють не за професією, або виїжджають за кордон, де вища оплата праці</a:t>
                      </a:r>
                      <a:endParaRPr lang="ru-RU" sz="3200" b="1"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9812">
                <a:tc>
                  <a:txBody>
                    <a:bodyPr/>
                    <a:lstStyle/>
                    <a:p>
                      <a:pPr indent="450215" algn="l">
                        <a:lnSpc>
                          <a:spcPct val="100000"/>
                        </a:lnSpc>
                        <a:spcAft>
                          <a:spcPts val="0"/>
                        </a:spcAft>
                      </a:pPr>
                      <a:r>
                        <a:rPr lang="uk-UA" sz="1800" b="1" dirty="0">
                          <a:latin typeface="Times New Roman"/>
                          <a:ea typeface="Times New Roman"/>
                          <a:cs typeface="Times New Roman"/>
                        </a:rPr>
                        <a:t>Виробництво за незмінними стандартами СРСР, які гарантують якість продукції </a:t>
                      </a:r>
                      <a:endParaRPr lang="ru-RU" sz="3200" b="1"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l">
                        <a:lnSpc>
                          <a:spcPct val="100000"/>
                        </a:lnSpc>
                        <a:spcAft>
                          <a:spcPts val="0"/>
                        </a:spcAft>
                      </a:pPr>
                      <a:r>
                        <a:rPr lang="uk-UA" sz="1800" b="1" dirty="0">
                          <a:latin typeface="Times New Roman"/>
                          <a:ea typeface="Times New Roman"/>
                          <a:cs typeface="Times New Roman"/>
                        </a:rPr>
                        <a:t>Застарілі техніка та технології, що затримують виробництво</a:t>
                      </a:r>
                      <a:endParaRPr lang="ru-RU" sz="3200" b="1"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9812">
                <a:tc>
                  <a:txBody>
                    <a:bodyPr/>
                    <a:lstStyle/>
                    <a:p>
                      <a:pPr indent="450215" algn="l">
                        <a:lnSpc>
                          <a:spcPct val="100000"/>
                        </a:lnSpc>
                        <a:spcAft>
                          <a:spcPts val="0"/>
                        </a:spcAft>
                      </a:pPr>
                      <a:r>
                        <a:rPr lang="uk-UA" sz="1800" b="1">
                          <a:latin typeface="Times New Roman"/>
                          <a:ea typeface="Times New Roman"/>
                          <a:cs typeface="Times New Roman"/>
                        </a:rPr>
                        <a:t>Інвестиції сприяють розвитку галузі, відкриваються нові підприємства</a:t>
                      </a:r>
                      <a:endParaRPr lang="ru-RU" sz="3200" b="1">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l">
                        <a:lnSpc>
                          <a:spcPct val="100000"/>
                        </a:lnSpc>
                        <a:spcAft>
                          <a:spcPts val="0"/>
                        </a:spcAft>
                      </a:pPr>
                      <a:r>
                        <a:rPr lang="uk-UA" sz="1800" b="1" dirty="0">
                          <a:latin typeface="Times New Roman"/>
                          <a:ea typeface="Times New Roman"/>
                          <a:cs typeface="Times New Roman"/>
                        </a:rPr>
                        <a:t>Переважання іноземного капіталу як засіб збагачення інвесторів за рахунок українських природних ресурсів</a:t>
                      </a:r>
                      <a:endParaRPr lang="ru-RU" sz="3200" b="1"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6417">
                <a:tc>
                  <a:txBody>
                    <a:bodyPr/>
                    <a:lstStyle/>
                    <a:p>
                      <a:pPr indent="450215" algn="l">
                        <a:lnSpc>
                          <a:spcPct val="100000"/>
                        </a:lnSpc>
                        <a:spcAft>
                          <a:spcPts val="0"/>
                        </a:spcAft>
                      </a:pPr>
                      <a:r>
                        <a:rPr lang="uk-UA" sz="1800" b="1" dirty="0">
                          <a:latin typeface="Times New Roman"/>
                          <a:ea typeface="Times New Roman"/>
                          <a:cs typeface="Times New Roman"/>
                        </a:rPr>
                        <a:t>Іноземні інвестори виступають у ролі фінансового джерела для покращення стану виробничого обладнання на підприємствах, куди вони вкладають свої гроші</a:t>
                      </a:r>
                      <a:endParaRPr lang="ru-RU" sz="3200" b="1"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0215" algn="l">
                        <a:lnSpc>
                          <a:spcPct val="100000"/>
                        </a:lnSpc>
                        <a:spcAft>
                          <a:spcPts val="0"/>
                        </a:spcAft>
                      </a:pPr>
                      <a:r>
                        <a:rPr lang="uk-UA" sz="1800" b="1" dirty="0">
                          <a:latin typeface="Times New Roman"/>
                          <a:ea typeface="Times New Roman"/>
                          <a:cs typeface="Times New Roman"/>
                        </a:rPr>
                        <a:t>Відсутність бажання модернізації виробництва у власників компаній, що ведуть за собою величезні витрати</a:t>
                      </a:r>
                      <a:endParaRPr lang="ru-RU" sz="3200" b="1"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786" y="2714620"/>
            <a:ext cx="7467600" cy="1143000"/>
          </a:xfrm>
        </p:spPr>
        <p:txBody>
          <a:bodyPr>
            <a:normAutofit/>
          </a:bodyPr>
          <a:lstStyle/>
          <a:p>
            <a:r>
              <a:rPr lang="uk-UA" sz="6000" dirty="0" smtClean="0">
                <a:solidFill>
                  <a:schemeClr val="tx1"/>
                </a:solidFill>
              </a:rPr>
              <a:t>Дякую за увагу!</a:t>
            </a:r>
            <a:endParaRPr lang="ru-RU" sz="60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Зміст</a:t>
            </a:r>
            <a:endParaRPr lang="ru-RU" dirty="0"/>
          </a:p>
        </p:txBody>
      </p:sp>
      <p:sp>
        <p:nvSpPr>
          <p:cNvPr id="3" name="Содержимое 2"/>
          <p:cNvSpPr>
            <a:spLocks noGrp="1"/>
          </p:cNvSpPr>
          <p:nvPr>
            <p:ph sz="quarter" idx="1"/>
          </p:nvPr>
        </p:nvSpPr>
        <p:spPr>
          <a:xfrm>
            <a:off x="457200" y="1600200"/>
            <a:ext cx="8186766" cy="4873752"/>
          </a:xfrm>
        </p:spPr>
        <p:txBody>
          <a:bodyPr>
            <a:normAutofit fontScale="92500"/>
          </a:bodyPr>
          <a:lstStyle/>
          <a:p>
            <a:pPr marL="457200" indent="-457200">
              <a:buAutoNum type="arabicPeriod"/>
            </a:pPr>
            <a:r>
              <a:rPr lang="uk-UA" sz="3200" b="1" dirty="0" smtClean="0"/>
              <a:t>Сутність конкурентоспроможності галузей. </a:t>
            </a:r>
          </a:p>
          <a:p>
            <a:pPr marL="457200" indent="-457200">
              <a:buAutoNum type="arabicPeriod"/>
            </a:pPr>
            <a:r>
              <a:rPr lang="uk-UA" sz="3200" b="1" dirty="0" smtClean="0"/>
              <a:t> Оцінка конкурентоспроможності галузей.</a:t>
            </a:r>
            <a:endParaRPr lang="ru-RU" sz="3200" dirty="0" smtClean="0"/>
          </a:p>
          <a:p>
            <a:pPr marL="457200" indent="-457200">
              <a:buFont typeface="Wingdings"/>
              <a:buAutoNum type="arabicPeriod"/>
            </a:pPr>
            <a:r>
              <a:rPr lang="uk-UA" sz="3200" b="1" dirty="0" smtClean="0"/>
              <a:t>Основні показники конкурентоспроможності галузей. </a:t>
            </a:r>
            <a:endParaRPr lang="ru-RU" sz="3200" dirty="0" smtClean="0"/>
          </a:p>
          <a:p>
            <a:pPr marL="457200" indent="-457200">
              <a:buFont typeface="Wingdings"/>
              <a:buAutoNum type="arabicPeriod"/>
            </a:pPr>
            <a:r>
              <a:rPr lang="uk-UA" sz="3200" b="1" dirty="0" smtClean="0"/>
              <a:t>Проблеми конкурентоспроможності галузей економіки України. </a:t>
            </a:r>
            <a:endParaRPr lang="ru-RU" sz="3200" dirty="0" smtClean="0"/>
          </a:p>
          <a:p>
            <a:pPr marL="457200" indent="-457200">
              <a:buAutoNum type="arabicPeriod"/>
            </a:pPr>
            <a:endParaRPr lang="ru-RU"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500034" y="785794"/>
            <a:ext cx="7467600" cy="4873752"/>
          </a:xfrm>
        </p:spPr>
        <p:txBody>
          <a:bodyPr/>
          <a:lstStyle/>
          <a:p>
            <a:pPr>
              <a:buNone/>
            </a:pPr>
            <a:r>
              <a:rPr lang="uk-UA" sz="2800" b="1" i="1" dirty="0" smtClean="0"/>
              <a:t>Конкурентоспроможність  -</a:t>
            </a:r>
          </a:p>
          <a:p>
            <a:pPr>
              <a:buNone/>
            </a:pPr>
            <a:endParaRPr lang="uk-UA" i="1" dirty="0" smtClean="0"/>
          </a:p>
          <a:p>
            <a:pPr>
              <a:buNone/>
            </a:pPr>
            <a:endParaRPr lang="uk-UA" i="1" dirty="0" smtClean="0"/>
          </a:p>
          <a:p>
            <a:pPr>
              <a:buNone/>
            </a:pPr>
            <a:r>
              <a:rPr lang="uk-UA" i="1" dirty="0" smtClean="0"/>
              <a:t>    притаманна економічному суб’єкту (фізичній, юридичній особі або галузі, сектору, економіці країни та країни в цілому) властивість існувати в ринковій економіці за умов конкуренції, забезпечуючи зростання доходів, розширення виробництва, підвищення рівня і якості життя учасників економічного процесу.</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500042"/>
            <a:ext cx="9153525" cy="5786478"/>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smtClean="0"/>
              <a:t>рівень конкурентоспроможності:</a:t>
            </a:r>
            <a:endParaRPr lang="ru-RU" dirty="0"/>
          </a:p>
        </p:txBody>
      </p:sp>
      <p:sp>
        <p:nvSpPr>
          <p:cNvPr id="4" name="Содержимое 3"/>
          <p:cNvSpPr>
            <a:spLocks noGrp="1"/>
          </p:cNvSpPr>
          <p:nvPr>
            <p:ph sz="quarter" idx="1"/>
          </p:nvPr>
        </p:nvSpPr>
        <p:spPr>
          <a:xfrm>
            <a:off x="357158" y="3857628"/>
            <a:ext cx="8286808" cy="2828932"/>
          </a:xfrm>
        </p:spPr>
        <p:txBody>
          <a:bodyPr>
            <a:normAutofit/>
          </a:bodyPr>
          <a:lstStyle/>
          <a:p>
            <a:r>
              <a:rPr lang="uk-UA" dirty="0" smtClean="0"/>
              <a:t>де </a:t>
            </a:r>
            <a:r>
              <a:rPr lang="uk-UA" dirty="0" err="1" smtClean="0"/>
              <a:t>Кгал</a:t>
            </a:r>
            <a:r>
              <a:rPr lang="uk-UA" dirty="0" smtClean="0"/>
              <a:t> – рівень конкурентоспроможності галузі, що випускає однорідну групу товарів;</a:t>
            </a:r>
            <a:br>
              <a:rPr lang="uk-UA" dirty="0" smtClean="0"/>
            </a:br>
            <a:r>
              <a:rPr lang="uk-UA" dirty="0" smtClean="0"/>
              <a:t> n – кількість назв товару, що входять у певну групу; </a:t>
            </a:r>
            <a:br>
              <a:rPr lang="uk-UA" dirty="0" smtClean="0"/>
            </a:br>
            <a:r>
              <a:rPr lang="uk-UA" dirty="0" err="1" smtClean="0"/>
              <a:t>Vi</a:t>
            </a:r>
            <a:r>
              <a:rPr lang="uk-UA" dirty="0" smtClean="0"/>
              <a:t> – частка ринку і-го товару;</a:t>
            </a:r>
            <a:br>
              <a:rPr lang="uk-UA" dirty="0" smtClean="0"/>
            </a:br>
            <a:r>
              <a:rPr lang="uk-UA" dirty="0" smtClean="0"/>
              <a:t> </a:t>
            </a:r>
            <a:r>
              <a:rPr lang="uk-UA" dirty="0" err="1" smtClean="0"/>
              <a:t>Ki</a:t>
            </a:r>
            <a:r>
              <a:rPr lang="uk-UA" dirty="0" smtClean="0"/>
              <a:t> – конкурентоспроможність і-го товару на певному (місцевому, регіональному, національному, міжнародному) ринку.</a:t>
            </a:r>
            <a:endParaRPr lang="uk-UA" dirty="0"/>
          </a:p>
        </p:txBody>
      </p:sp>
      <p:pic>
        <p:nvPicPr>
          <p:cNvPr id="2050" name="Picture 2"/>
          <p:cNvPicPr>
            <a:picLocks noChangeAspect="1" noChangeArrowheads="1"/>
          </p:cNvPicPr>
          <p:nvPr/>
        </p:nvPicPr>
        <p:blipFill>
          <a:blip r:embed="rId2" cstate="print"/>
          <a:srcRect/>
          <a:stretch>
            <a:fillRect/>
          </a:stretch>
        </p:blipFill>
        <p:spPr bwMode="auto">
          <a:xfrm>
            <a:off x="357158" y="1714488"/>
            <a:ext cx="8429685" cy="214314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uk-UA" dirty="0" smtClean="0"/>
              <a:t>показник індексу поточної конкурентоспроможності галузей:</a:t>
            </a:r>
            <a:endParaRPr lang="ru-RU" dirty="0"/>
          </a:p>
        </p:txBody>
      </p:sp>
      <p:sp>
        <p:nvSpPr>
          <p:cNvPr id="4" name="Содержимое 3"/>
          <p:cNvSpPr>
            <a:spLocks noGrp="1"/>
          </p:cNvSpPr>
          <p:nvPr>
            <p:ph sz="quarter" idx="1"/>
          </p:nvPr>
        </p:nvSpPr>
        <p:spPr>
          <a:xfrm>
            <a:off x="428596" y="3643314"/>
            <a:ext cx="8258204" cy="3043246"/>
          </a:xfrm>
        </p:spPr>
        <p:txBody>
          <a:bodyPr/>
          <a:lstStyle/>
          <a:p>
            <a:r>
              <a:rPr lang="uk-UA" dirty="0" smtClean="0"/>
              <a:t>де ІС – індекс поточної конкурентоспроможності галузі промисловості, бали;  </a:t>
            </a:r>
            <a:endParaRPr lang="ru-RU" dirty="0" smtClean="0"/>
          </a:p>
          <a:p>
            <a:r>
              <a:rPr lang="uk-UA" dirty="0" err="1" smtClean="0"/>
              <a:t>Сk</a:t>
            </a:r>
            <a:r>
              <a:rPr lang="uk-UA" dirty="0" smtClean="0"/>
              <a:t> – кількість респондентів, які вважають свою галузь конкурентоспроможною на світовому ринку;  </a:t>
            </a:r>
            <a:endParaRPr lang="ru-RU" dirty="0" smtClean="0"/>
          </a:p>
          <a:p>
            <a:r>
              <a:rPr lang="uk-UA" dirty="0" err="1" smtClean="0"/>
              <a:t>Сm</a:t>
            </a:r>
            <a:r>
              <a:rPr lang="uk-UA" dirty="0" smtClean="0"/>
              <a:t> – кількість респондентів, які не вважають свою галузь конкурентоспроможною на світовому ринку;  </a:t>
            </a:r>
            <a:endParaRPr lang="ru-RU" dirty="0" smtClean="0"/>
          </a:p>
          <a:p>
            <a:r>
              <a:rPr lang="uk-UA" dirty="0" smtClean="0"/>
              <a:t>n – загальна кількість опитаних експертів.</a:t>
            </a:r>
            <a:endParaRPr lang="ru-RU" dirty="0" smtClean="0"/>
          </a:p>
          <a:p>
            <a:endParaRPr lang="ru-RU" dirty="0"/>
          </a:p>
        </p:txBody>
      </p:sp>
      <p:pic>
        <p:nvPicPr>
          <p:cNvPr id="3074" name="Picture 2"/>
          <p:cNvPicPr>
            <a:picLocks noChangeAspect="1" noChangeArrowheads="1"/>
          </p:cNvPicPr>
          <p:nvPr/>
        </p:nvPicPr>
        <p:blipFill>
          <a:blip r:embed="rId2" cstate="print"/>
          <a:srcRect/>
          <a:stretch>
            <a:fillRect/>
          </a:stretch>
        </p:blipFill>
        <p:spPr bwMode="auto">
          <a:xfrm>
            <a:off x="214282" y="1857364"/>
            <a:ext cx="8511064" cy="1500198"/>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Показник конкурентних переваг</a:t>
            </a:r>
            <a:endParaRPr lang="ru-RU" dirty="0"/>
          </a:p>
        </p:txBody>
      </p:sp>
      <p:pic>
        <p:nvPicPr>
          <p:cNvPr id="4098" name="Picture 2"/>
          <p:cNvPicPr>
            <a:picLocks noChangeAspect="1" noChangeArrowheads="1"/>
          </p:cNvPicPr>
          <p:nvPr/>
        </p:nvPicPr>
        <p:blipFill>
          <a:blip r:embed="rId2" cstate="print"/>
          <a:srcRect/>
          <a:stretch>
            <a:fillRect/>
          </a:stretch>
        </p:blipFill>
        <p:spPr bwMode="auto">
          <a:xfrm>
            <a:off x="357158" y="2928934"/>
            <a:ext cx="8358246" cy="1304925"/>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uk-UA" dirty="0" smtClean="0"/>
              <a:t>індекс відносних порівняльних переваг </a:t>
            </a:r>
            <a:endParaRPr lang="ru-RU" dirty="0"/>
          </a:p>
        </p:txBody>
      </p:sp>
      <p:sp>
        <p:nvSpPr>
          <p:cNvPr id="4" name="Содержимое 3"/>
          <p:cNvSpPr>
            <a:spLocks noGrp="1"/>
          </p:cNvSpPr>
          <p:nvPr>
            <p:ph sz="quarter" idx="1"/>
          </p:nvPr>
        </p:nvSpPr>
        <p:spPr>
          <a:xfrm>
            <a:off x="457200" y="3857628"/>
            <a:ext cx="7467600" cy="2616324"/>
          </a:xfrm>
        </p:spPr>
        <p:txBody>
          <a:bodyPr/>
          <a:lstStyle/>
          <a:p>
            <a:r>
              <a:rPr lang="uk-UA" dirty="0" smtClean="0"/>
              <a:t>де Хі та Мі – обсяги експорту та імпорту продукції </a:t>
            </a:r>
            <a:r>
              <a:rPr lang="uk-UA" dirty="0" err="1" smtClean="0"/>
              <a:t>і-ої</a:t>
            </a:r>
            <a:r>
              <a:rPr lang="uk-UA" dirty="0" smtClean="0"/>
              <a:t>  (галузі) відповідно</a:t>
            </a:r>
            <a:endParaRPr lang="ru-RU" dirty="0"/>
          </a:p>
        </p:txBody>
      </p:sp>
      <p:pic>
        <p:nvPicPr>
          <p:cNvPr id="5" name="Рисунок 4"/>
          <p:cNvPicPr/>
          <p:nvPr/>
        </p:nvPicPr>
        <p:blipFill>
          <a:blip r:embed="rId2" cstate="print"/>
          <a:srcRect/>
          <a:stretch>
            <a:fillRect/>
          </a:stretch>
        </p:blipFill>
        <p:spPr bwMode="auto">
          <a:xfrm>
            <a:off x="857224" y="1785926"/>
            <a:ext cx="5715039" cy="1945651"/>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642910" y="1071546"/>
            <a:ext cx="7467600" cy="5286412"/>
          </a:xfrm>
        </p:spPr>
        <p:txBody>
          <a:bodyPr>
            <a:normAutofit/>
          </a:bodyPr>
          <a:lstStyle/>
          <a:p>
            <a:r>
              <a:rPr lang="uk-UA" dirty="0" smtClean="0"/>
              <a:t>Україна має найвищі порівняльні переваги на зовнішньому ринку по таких </a:t>
            </a:r>
            <a:r>
              <a:rPr lang="uk-UA" dirty="0" err="1" smtClean="0"/>
              <a:t>„традиційних”</a:t>
            </a:r>
            <a:r>
              <a:rPr lang="uk-UA" dirty="0" smtClean="0"/>
              <a:t> товарних групах, як чорні метали (величина індексу RCA дорівнює 140,6) та зернові культури (відповідно 27,04). </a:t>
            </a:r>
          </a:p>
          <a:p>
            <a:r>
              <a:rPr lang="uk-UA" dirty="0" smtClean="0"/>
              <a:t>Високий рівень конкурентних переваг на зовнішньому ринку є характерним для такої групи, як одяг та предмети одягу текстильні (величина індексу RCA становить 10,38), що свідчить про відносно високий рівень спеціалізації України за цією товарною групою на ринках зарубіжних країн</a:t>
            </a:r>
            <a:endParaRPr lang="uk-U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95</TotalTime>
  <Words>382</Words>
  <Application>Microsoft Office PowerPoint</Application>
  <PresentationFormat>Экран (4:3)</PresentationFormat>
  <Paragraphs>37</Paragraphs>
  <Slides>12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Эркер</vt:lpstr>
      <vt:lpstr>Конкурентоспроможність галузей у світовому господарстві</vt:lpstr>
      <vt:lpstr>Зміст</vt:lpstr>
      <vt:lpstr>Слайд 3</vt:lpstr>
      <vt:lpstr>Слайд 4</vt:lpstr>
      <vt:lpstr>рівень конкурентоспроможності:</vt:lpstr>
      <vt:lpstr>показник індексу поточної конкурентоспроможності галузей:</vt:lpstr>
      <vt:lpstr>Показник конкурентних переваг</vt:lpstr>
      <vt:lpstr>індекс відносних порівняльних переваг </vt:lpstr>
      <vt:lpstr>Слайд 9</vt:lpstr>
      <vt:lpstr>Слайд 10</vt:lpstr>
      <vt:lpstr>Слайд 11</vt:lpstr>
      <vt:lpstr>Дякую за увагу!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10</cp:revision>
  <dcterms:created xsi:type="dcterms:W3CDTF">2017-03-30T22:29:31Z</dcterms:created>
  <dcterms:modified xsi:type="dcterms:W3CDTF">2017-04-05T08:39:40Z</dcterms:modified>
</cp:coreProperties>
</file>