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205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728191"/>
          </a:xfrm>
        </p:spPr>
        <p:txBody>
          <a:bodyPr>
            <a:noAutofit/>
          </a:bodyPr>
          <a:lstStyle/>
          <a:p>
            <a:pPr algn="ctr"/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Технологія металів</a:t>
            </a:r>
            <a:endParaRPr lang="uk-U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348880"/>
            <a:ext cx="7992888" cy="3672408"/>
          </a:xfrm>
        </p:spPr>
        <p:txBody>
          <a:bodyPr>
            <a:normAutofit/>
          </a:bodyPr>
          <a:lstStyle/>
          <a:p>
            <a:pPr algn="ctr"/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обов'язкова дисципліна</a:t>
            </a:r>
          </a:p>
          <a:p>
            <a:pPr algn="ctr"/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спеціальності 136 Металургія</a:t>
            </a:r>
          </a:p>
          <a:p>
            <a:pPr algn="ctr"/>
            <a:r>
              <a:rPr lang="uk-UA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першого (бакалаврського) </a:t>
            </a:r>
            <a:r>
              <a:rPr lang="uk-UA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</a:p>
          <a:p>
            <a:pPr algn="ctr"/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здобувачів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освітніх програм</a:t>
            </a:r>
          </a:p>
          <a:p>
            <a:pPr algn="ctr"/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«Металургія»</a:t>
            </a:r>
            <a:endParaRPr lang="uk-UA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«Обробка металів тиском»</a:t>
            </a:r>
          </a:p>
          <a:p>
            <a:pPr algn="ctr"/>
            <a:endParaRPr lang="uk-UA" sz="2800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74397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Дисципліна 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«ТМ»</a:t>
            </a:r>
            <a:endParaRPr lang="uk-UA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Викладач</a:t>
            </a:r>
          </a:p>
          <a:p>
            <a:pPr algn="ctr"/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Кругляк Дмитро Олегович</a:t>
            </a:r>
            <a:endParaRPr lang="uk-U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21117" y="2624713"/>
            <a:ext cx="2804403" cy="357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412776"/>
            <a:ext cx="4041775" cy="1008112"/>
          </a:xfrm>
        </p:spPr>
        <p:txBody>
          <a:bodyPr>
            <a:noAutofit/>
          </a:bodyPr>
          <a:lstStyle/>
          <a:p>
            <a:pPr algn="ctr"/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Дисципліна</a:t>
            </a:r>
          </a:p>
          <a:p>
            <a:pPr algn="ctr"/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Цикл професійної підготовки 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освітньої програми</a:t>
            </a:r>
            <a:endParaRPr lang="uk-UA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420888"/>
            <a:ext cx="4175447" cy="4176463"/>
          </a:xfrm>
        </p:spPr>
        <p:txBody>
          <a:bodyPr>
            <a:normAutofit/>
          </a:bodyPr>
          <a:lstStyle/>
          <a:p>
            <a:endParaRPr lang="uk-UA" sz="1600" dirty="0" smtClean="0"/>
          </a:p>
          <a:p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кредитів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ЄКТС - </a:t>
            </a:r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  (90 </a:t>
            </a:r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годин)</a:t>
            </a:r>
          </a:p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 підсумкового семестрового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контролю  - </a:t>
            </a:r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залік</a:t>
            </a:r>
            <a:endParaRPr lang="uk-UA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 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семестр</a:t>
            </a:r>
            <a:endParaRPr lang="uk-UA" sz="1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Лекції </a:t>
            </a: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годин</a:t>
            </a:r>
          </a:p>
          <a:p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Лабораторні – </a:t>
            </a:r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годин</a:t>
            </a:r>
          </a:p>
          <a:p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Практика – </a:t>
            </a:r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  </a:t>
            </a:r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годин</a:t>
            </a:r>
          </a:p>
          <a:p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Самостійна  робота  - </a:t>
            </a:r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54 </a:t>
            </a:r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години</a:t>
            </a:r>
          </a:p>
          <a:p>
            <a:endParaRPr lang="uk-UA" sz="1600" b="1" dirty="0"/>
          </a:p>
        </p:txBody>
      </p:sp>
    </p:spTree>
    <p:extLst>
      <p:ext uri="{BB962C8B-B14F-4D97-AF65-F5344CB8AC3E}">
        <p14:creationId xmlns:p14="http://schemas.microsoft.com/office/powerpoint/2010/main" val="3174241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 ТА ЗАВДАННЯ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Метою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вивчення навчальної дисципліни «Технологія металів» є засвоєння знань та отримання навичок виконання основних технологічних операцій з виробництва та обробки металів.</a:t>
            </a:r>
          </a:p>
          <a:p>
            <a:pPr marL="0" indent="0" algn="just">
              <a:buNone/>
            </a:pP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 дисципліни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 оволодіння знаннями з технології виробництва сталі та чавуну, технології ливарного виробництва, визначення оптимальних схем прокатування, вивчення технологічних методів отримання і обробки заготовок і деталей машин, їх техніко-економічних характеристик і областей раціонального застосування; вивчення принципових схем типового технологічного устаткування, оснащення, інструментів і пристроїв.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76688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результаті вивчення навчальної дисципліни здобувач повинен набути таких результатів навчання (знання, уміння тощо) та компетентностей: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1600200"/>
            <a:ext cx="4248472" cy="4781128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20000"/>
              </a:lnSpc>
            </a:pPr>
            <a:r>
              <a:rPr lang="uk-UA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К03. Здатність вчитися і оволодівати сучасними знаннями.</a:t>
            </a:r>
          </a:p>
          <a:p>
            <a:pPr>
              <a:lnSpc>
                <a:spcPct val="120000"/>
              </a:lnSpc>
            </a:pPr>
            <a:r>
              <a:rPr lang="uk-UA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К16. Здатність застосовувати системний підхід до вирішення проблем металургії.</a:t>
            </a:r>
          </a:p>
          <a:p>
            <a:pPr>
              <a:lnSpc>
                <a:spcPct val="120000"/>
              </a:lnSpc>
            </a:pPr>
            <a:r>
              <a:rPr lang="uk-UA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К19. Здатність застосовувати і інтегрувати знання на основі розуміння інших інженерних спеціальностей.</a:t>
            </a:r>
          </a:p>
          <a:p>
            <a:pPr>
              <a:lnSpc>
                <a:spcPct val="120000"/>
              </a:lnSpc>
            </a:pPr>
            <a:r>
              <a:rPr lang="uk-UA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К29. Здатність забезпечувати якість продукції.</a:t>
            </a:r>
          </a:p>
          <a:p>
            <a:pPr>
              <a:lnSpc>
                <a:spcPct val="120000"/>
              </a:lnSpc>
            </a:pPr>
            <a:r>
              <a:rPr lang="uk-UA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К30. Усвідомлення комерційного та економічного контекстів діяльності; здатність ідентифікувати фактори, що впливають на витрати в планах і </a:t>
            </a:r>
            <a:r>
              <a:rPr lang="uk-UA" sz="4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проєктах</a:t>
            </a:r>
            <a:r>
              <a:rPr lang="uk-UA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обробки металів тиском, та керувати ними; здатність застосовувати методи управління, адекватні поставленим цілям та завданням.</a:t>
            </a:r>
          </a:p>
          <a:p>
            <a:pPr>
              <a:lnSpc>
                <a:spcPct val="120000"/>
              </a:lnSpc>
            </a:pPr>
            <a:r>
              <a:rPr lang="uk-UA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К34. Здатність застосовувати кращі світові практики, стандарти діяльності у металургії та обробці металів тиском.</a:t>
            </a:r>
          </a:p>
          <a:p>
            <a:endParaRPr lang="uk-UA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427984" y="1600200"/>
            <a:ext cx="4104456" cy="4925144"/>
          </a:xfrm>
        </p:spPr>
        <p:txBody>
          <a:bodyPr>
            <a:normAutofit fontScale="32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uk-UA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ПР02. Знання і розуміння інженерних наук, що лежать в основі спеціалізації, на рівні, необхідному для досягнення інших результатів програми, у тому числі достатня обізнаність в їх останніх досягненнях.  </a:t>
            </a:r>
          </a:p>
          <a:p>
            <a:pPr algn="just">
              <a:lnSpc>
                <a:spcPct val="120000"/>
              </a:lnSpc>
            </a:pPr>
            <a:r>
              <a:rPr lang="uk-UA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ПР03. Передові знання принаймні за однією зі </a:t>
            </a:r>
            <a:r>
              <a:rPr lang="uk-UA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спеціалізацій</a:t>
            </a:r>
            <a:r>
              <a:rPr lang="uk-UA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металургії.</a:t>
            </a:r>
          </a:p>
          <a:p>
            <a:pPr algn="just">
              <a:lnSpc>
                <a:spcPct val="120000"/>
              </a:lnSpc>
            </a:pPr>
            <a:r>
              <a:rPr lang="uk-UA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ПР10. Розуміння особливостей матеріалів, що застосовуються, обладнання та інструментів, інженерних технологій і процесів, а також їх обмежень відповідно до спеціалізації. </a:t>
            </a:r>
          </a:p>
          <a:p>
            <a:pPr algn="just">
              <a:lnSpc>
                <a:spcPct val="120000"/>
              </a:lnSpc>
            </a:pPr>
            <a:r>
              <a:rPr lang="uk-UA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ПР13. Вміння застосовувати стандарти інженерної діяльності відповідно до спеціалізації. </a:t>
            </a:r>
          </a:p>
          <a:p>
            <a:pPr algn="just">
              <a:lnSpc>
                <a:spcPct val="120000"/>
              </a:lnSpc>
            </a:pPr>
            <a:r>
              <a:rPr lang="uk-UA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ПР16. Розуміння широкого міждисциплінарного контексту металургії.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213991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61</TotalTime>
  <Words>363</Words>
  <Application>Microsoft Office PowerPoint</Application>
  <PresentationFormat>Экран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Ясность</vt:lpstr>
      <vt:lpstr>Технологія металів</vt:lpstr>
      <vt:lpstr>Дисципліна «ТМ»</vt:lpstr>
      <vt:lpstr>МЕТА ТА ЗАВДАННЯ </vt:lpstr>
      <vt:lpstr>У результаті вивчення навчальної дисципліни здобувач повинен набути таких результатів навчання (знання, уміння тощо) та компетентностей: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Термомеханічні методи зміцнення матеріалів військового призначення</dc:title>
  <dc:creator>Admin</dc:creator>
  <cp:lastModifiedBy>Admin</cp:lastModifiedBy>
  <cp:revision>11</cp:revision>
  <dcterms:created xsi:type="dcterms:W3CDTF">2023-11-02T19:33:26Z</dcterms:created>
  <dcterms:modified xsi:type="dcterms:W3CDTF">2024-01-02T15:42:46Z</dcterms:modified>
</cp:coreProperties>
</file>