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6DDDA-CB2C-ECCE-DF8D-166B233AC8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A13E9920-8DC1-762B-44F6-73756A8336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504F9E98-761D-7B83-1EF4-F0A6D040EB4C}"/>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5" name="Нижний колонтитул 4">
            <a:extLst>
              <a:ext uri="{FF2B5EF4-FFF2-40B4-BE49-F238E27FC236}">
                <a16:creationId xmlns:a16="http://schemas.microsoft.com/office/drawing/2014/main" id="{6BCFE00A-C472-733A-8AAC-1BFADE9571C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AEBA732-36CB-4840-0AED-0056639CEF69}"/>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126569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89A17-F49C-6A8E-0F41-074E77F7B877}"/>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86E3CE5F-22C2-6714-A0FD-E0B4756DF7C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F5E1081D-0604-8E10-2D00-3CA4ADD2D3CE}"/>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5" name="Нижний колонтитул 4">
            <a:extLst>
              <a:ext uri="{FF2B5EF4-FFF2-40B4-BE49-F238E27FC236}">
                <a16:creationId xmlns:a16="http://schemas.microsoft.com/office/drawing/2014/main" id="{56234511-0B93-6215-BBC8-DECD53A1819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D08A5FF1-CBF9-B4B8-1938-F025DA96DC2D}"/>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44646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29BA8F2-101A-5A47-97F7-C908E081625D}"/>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76DEFB2D-5F00-C266-52C9-950686F717E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E1CFEAAF-F3CB-21A3-2FEA-7A5EAA5B596C}"/>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5" name="Нижний колонтитул 4">
            <a:extLst>
              <a:ext uri="{FF2B5EF4-FFF2-40B4-BE49-F238E27FC236}">
                <a16:creationId xmlns:a16="http://schemas.microsoft.com/office/drawing/2014/main" id="{2E58FBB0-AE3D-3652-4D03-D57959A850C8}"/>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7E5BF6F2-C355-89FA-2DF4-B5E933028F26}"/>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370198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EA00B2-47C8-900D-62B3-E7745B4CCEEE}"/>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11EDD910-8E91-1D89-78BD-36E4C2DDC99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A6D70443-4BBF-29CD-99E4-31723AAF8E02}"/>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5" name="Нижний колонтитул 4">
            <a:extLst>
              <a:ext uri="{FF2B5EF4-FFF2-40B4-BE49-F238E27FC236}">
                <a16:creationId xmlns:a16="http://schemas.microsoft.com/office/drawing/2014/main" id="{DFC15F75-40BA-CF0B-B42D-A97C2741B654}"/>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2E38E62-62B0-6811-08C4-00E9EF111BFA}"/>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416916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2E2138-E570-510C-FA2E-4ED391A348F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6CE148AE-9EF5-A729-DCC9-6FCC65E43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CB83DF4-848A-0D1F-7B90-E43636470443}"/>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5" name="Нижний колонтитул 4">
            <a:extLst>
              <a:ext uri="{FF2B5EF4-FFF2-40B4-BE49-F238E27FC236}">
                <a16:creationId xmlns:a16="http://schemas.microsoft.com/office/drawing/2014/main" id="{F3BEB820-FDC5-ACE1-05F9-BBF847842B3E}"/>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68236285-8610-DDF1-E5F3-D38962B2CCDB}"/>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96779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F86D59-4812-9E07-3A09-2DCCC214A002}"/>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56037109-E3E4-9A0A-80EE-3205FAB8339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BA88BB7A-1F5B-58B2-9AA4-B0604AF9608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82830AF1-5662-A8B5-77BC-E376A2B25FC4}"/>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6" name="Нижний колонтитул 5">
            <a:extLst>
              <a:ext uri="{FF2B5EF4-FFF2-40B4-BE49-F238E27FC236}">
                <a16:creationId xmlns:a16="http://schemas.microsoft.com/office/drawing/2014/main" id="{54335200-09FD-F78C-B76F-1B0F2C04AF7A}"/>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507C9845-62B8-6FE1-0FE9-7237D8160197}"/>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268736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7B8B64-73F2-EE67-0645-8AD93A9DCD80}"/>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CD1EF996-08C6-C250-61C0-B1924880F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B612E9F-DEA1-5725-7E01-80B1F39DBE3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FA7CD71F-58EA-CCFA-038B-28373FA9F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3A20264-065A-4D8C-0228-2A0EAA83D44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2D275AC2-51E0-9153-D9CF-66AEF2F901A1}"/>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8" name="Нижний колонтитул 7">
            <a:extLst>
              <a:ext uri="{FF2B5EF4-FFF2-40B4-BE49-F238E27FC236}">
                <a16:creationId xmlns:a16="http://schemas.microsoft.com/office/drawing/2014/main" id="{F9854666-1231-915C-CC7C-F390A51920CD}"/>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08B858AD-55CD-61DE-2FB6-153CFEFB6568}"/>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293633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DEC816-8398-6106-082A-E3F72ADBBD0B}"/>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AFBACDD2-6280-A2D1-04A6-2A0FA79D615C}"/>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4" name="Нижний колонтитул 3">
            <a:extLst>
              <a:ext uri="{FF2B5EF4-FFF2-40B4-BE49-F238E27FC236}">
                <a16:creationId xmlns:a16="http://schemas.microsoft.com/office/drawing/2014/main" id="{0476CBCE-65AB-D82B-E64D-C203629743F1}"/>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F29FDD54-C34E-3287-025D-7A0002EEFE7B}"/>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50358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61AAD3F-EBB0-8A94-4BC2-6567DB051984}"/>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3" name="Нижний колонтитул 2">
            <a:extLst>
              <a:ext uri="{FF2B5EF4-FFF2-40B4-BE49-F238E27FC236}">
                <a16:creationId xmlns:a16="http://schemas.microsoft.com/office/drawing/2014/main" id="{4CD0689F-0B34-2309-B553-9ECE98839FE5}"/>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9A49796B-F00B-1E19-6074-2814D39317F1}"/>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108423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F4D51A-B4F7-5843-23CF-A4485CA3CB1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34040628-DED7-876D-C875-894DBCFD4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256B4771-2643-25F2-18EC-13EC6A68E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83B31F4-AF34-639E-6FD8-AD036C44C5D2}"/>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6" name="Нижний колонтитул 5">
            <a:extLst>
              <a:ext uri="{FF2B5EF4-FFF2-40B4-BE49-F238E27FC236}">
                <a16:creationId xmlns:a16="http://schemas.microsoft.com/office/drawing/2014/main" id="{F8AD5CE4-8CE2-0D10-B41C-4F502C028743}"/>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8B530D3-2FF1-419E-DA1E-CD410AB9E445}"/>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211129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6CFA5-6BE4-A18E-5C08-F6902612BC4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10A14CDA-1DB3-04FA-E065-BC2332672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52F323D3-50E2-E220-A013-17E6F4CD8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D17BF8-CE23-626C-F136-EA226C98C8E6}"/>
              </a:ext>
            </a:extLst>
          </p:cNvPr>
          <p:cNvSpPr>
            <a:spLocks noGrp="1"/>
          </p:cNvSpPr>
          <p:nvPr>
            <p:ph type="dt" sz="half" idx="10"/>
          </p:nvPr>
        </p:nvSpPr>
        <p:spPr/>
        <p:txBody>
          <a:bodyPr/>
          <a:lstStyle/>
          <a:p>
            <a:fld id="{622B9425-F054-4DAD-9C9B-6969491DEACF}" type="datetimeFigureOut">
              <a:rPr lang="uk-UA" smtClean="0"/>
              <a:t>18.01.2024</a:t>
            </a:fld>
            <a:endParaRPr lang="uk-UA"/>
          </a:p>
        </p:txBody>
      </p:sp>
      <p:sp>
        <p:nvSpPr>
          <p:cNvPr id="6" name="Нижний колонтитул 5">
            <a:extLst>
              <a:ext uri="{FF2B5EF4-FFF2-40B4-BE49-F238E27FC236}">
                <a16:creationId xmlns:a16="http://schemas.microsoft.com/office/drawing/2014/main" id="{61B1BE13-01D2-0058-6A7A-F60C0C49B326}"/>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825301CD-879A-0B15-09E1-67F31962FFF0}"/>
              </a:ext>
            </a:extLst>
          </p:cNvPr>
          <p:cNvSpPr>
            <a:spLocks noGrp="1"/>
          </p:cNvSpPr>
          <p:nvPr>
            <p:ph type="sldNum" sz="quarter" idx="12"/>
          </p:nvPr>
        </p:nvSpPr>
        <p:spPr/>
        <p:txBody>
          <a:bodyPr/>
          <a:lstStyle/>
          <a:p>
            <a:fld id="{B69793EB-F9BF-40F0-8A95-8526C62162EF}" type="slidenum">
              <a:rPr lang="uk-UA" smtClean="0"/>
              <a:t>‹#›</a:t>
            </a:fld>
            <a:endParaRPr lang="uk-UA"/>
          </a:p>
        </p:txBody>
      </p:sp>
    </p:spTree>
    <p:extLst>
      <p:ext uri="{BB962C8B-B14F-4D97-AF65-F5344CB8AC3E}">
        <p14:creationId xmlns:p14="http://schemas.microsoft.com/office/powerpoint/2010/main" val="181464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ADFBB-A66A-FF1E-8555-4FB1194A1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D96FF7B4-2F59-5D54-A631-EB60D4158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3B49DC9-4ABE-DBDC-4478-E897B2A0A6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B9425-F054-4DAD-9C9B-6969491DEACF}" type="datetimeFigureOut">
              <a:rPr lang="uk-UA" smtClean="0"/>
              <a:t>18.01.2024</a:t>
            </a:fld>
            <a:endParaRPr lang="uk-UA"/>
          </a:p>
        </p:txBody>
      </p:sp>
      <p:sp>
        <p:nvSpPr>
          <p:cNvPr id="5" name="Нижний колонтитул 4">
            <a:extLst>
              <a:ext uri="{FF2B5EF4-FFF2-40B4-BE49-F238E27FC236}">
                <a16:creationId xmlns:a16="http://schemas.microsoft.com/office/drawing/2014/main" id="{014CBB4F-DB97-3D16-925D-4C9982C4C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7DDBF7C5-C902-D26C-245F-E941814C4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793EB-F9BF-40F0-8A95-8526C62162EF}" type="slidenum">
              <a:rPr lang="uk-UA" smtClean="0"/>
              <a:t>‹#›</a:t>
            </a:fld>
            <a:endParaRPr lang="uk-UA"/>
          </a:p>
        </p:txBody>
      </p:sp>
    </p:spTree>
    <p:extLst>
      <p:ext uri="{BB962C8B-B14F-4D97-AF65-F5344CB8AC3E}">
        <p14:creationId xmlns:p14="http://schemas.microsoft.com/office/powerpoint/2010/main" val="105081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92AB6BD-7B6F-5B15-7412-E95DB6BC7F6E}"/>
              </a:ext>
            </a:extLst>
          </p:cNvPr>
          <p:cNvSpPr/>
          <p:nvPr/>
        </p:nvSpPr>
        <p:spPr>
          <a:xfrm>
            <a:off x="1927294" y="1160306"/>
            <a:ext cx="7292382" cy="1569660"/>
          </a:xfrm>
          <a:prstGeom prst="rect">
            <a:avLst/>
          </a:prstGeom>
          <a:noFill/>
        </p:spPr>
        <p:txBody>
          <a:bodyPr wrap="none" lIns="91440" tIns="45720" rIns="91440" bIns="45720">
            <a:spAutoFit/>
          </a:bodyPr>
          <a:lstStyle/>
          <a:p>
            <a:pPr algn="ctr"/>
            <a:r>
              <a:rPr lang="ru-RU" sz="9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БІОТЕХНІЯ</a:t>
            </a:r>
            <a:endParaRPr lang="uk-UA" sz="9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pic>
        <p:nvPicPr>
          <p:cNvPr id="2" name="Рисунок 1">
            <a:extLst>
              <a:ext uri="{FF2B5EF4-FFF2-40B4-BE49-F238E27FC236}">
                <a16:creationId xmlns:a16="http://schemas.microsoft.com/office/drawing/2014/main" id="{C643EF5D-5919-1547-BF40-20701CC1D416}"/>
              </a:ext>
            </a:extLst>
          </p:cNvPr>
          <p:cNvPicPr>
            <a:picLocks noChangeAspect="1"/>
          </p:cNvPicPr>
          <p:nvPr/>
        </p:nvPicPr>
        <p:blipFill>
          <a:blip r:embed="rId2"/>
          <a:stretch>
            <a:fillRect/>
          </a:stretch>
        </p:blipFill>
        <p:spPr>
          <a:xfrm>
            <a:off x="1849016" y="2729966"/>
            <a:ext cx="7752184" cy="4341223"/>
          </a:xfrm>
          <a:prstGeom prst="rect">
            <a:avLst/>
          </a:prstGeom>
        </p:spPr>
      </p:pic>
    </p:spTree>
    <p:extLst>
      <p:ext uri="{BB962C8B-B14F-4D97-AF65-F5344CB8AC3E}">
        <p14:creationId xmlns:p14="http://schemas.microsoft.com/office/powerpoint/2010/main" val="216972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A7174-D26F-92A9-1C7E-AC5148A53E60}"/>
              </a:ext>
            </a:extLst>
          </p:cNvPr>
          <p:cNvSpPr txBox="1"/>
          <p:nvPr/>
        </p:nvSpPr>
        <p:spPr>
          <a:xfrm>
            <a:off x="315686" y="295304"/>
            <a:ext cx="11876314" cy="6001643"/>
          </a:xfrm>
          <a:prstGeom prst="rect">
            <a:avLst/>
          </a:prstGeom>
          <a:noFill/>
        </p:spPr>
        <p:txBody>
          <a:bodyPr wrap="square">
            <a:spAutoFit/>
          </a:bodyPr>
          <a:lstStyle/>
          <a:p>
            <a:pPr algn="just"/>
            <a:r>
              <a:rPr lang="uk-UA" sz="2400" b="1" dirty="0">
                <a:latin typeface="Times New Roman" panose="02020603050405020304" pitchFamily="18" charset="0"/>
                <a:cs typeface="Times New Roman" panose="02020603050405020304" pitchFamily="18" charset="0"/>
              </a:rPr>
              <a:t>Метою</a:t>
            </a:r>
            <a:r>
              <a:rPr lang="uk-UA" sz="2400" dirty="0">
                <a:latin typeface="Times New Roman" panose="02020603050405020304" pitchFamily="18" charset="0"/>
                <a:cs typeface="Times New Roman" panose="02020603050405020304" pitchFamily="18" charset="0"/>
              </a:rPr>
              <a:t> вивчення дисципліни «</a:t>
            </a:r>
            <a:r>
              <a:rPr lang="uk-UA" sz="2400" dirty="0" err="1">
                <a:latin typeface="Times New Roman" panose="02020603050405020304" pitchFamily="18" charset="0"/>
                <a:cs typeface="Times New Roman" panose="02020603050405020304" pitchFamily="18" charset="0"/>
              </a:rPr>
              <a:t>Біотехнія</a:t>
            </a:r>
            <a:r>
              <a:rPr lang="uk-UA" sz="2400" dirty="0">
                <a:latin typeface="Times New Roman" panose="02020603050405020304" pitchFamily="18" charset="0"/>
                <a:cs typeface="Times New Roman" panose="02020603050405020304" pitchFamily="18" charset="0"/>
              </a:rPr>
              <a:t>» є набуття здобувачами вищої освіти комплексу теоретичних знань та формування в них практичних навичок із забезпечення стабільності функціонування тваринного компоненту певної території; оптимізації середовища для виду чи групи видів; підвищення господарської продуктивності мисливських угідь.</a:t>
            </a:r>
          </a:p>
          <a:p>
            <a:pPr algn="just"/>
            <a:endParaRPr lang="uk-UA" sz="24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r>
              <a:rPr lang="uk-UA" sz="2400" b="1" dirty="0">
                <a:latin typeface="Times New Roman" panose="02020603050405020304" pitchFamily="18" charset="0"/>
                <a:cs typeface="Times New Roman" panose="02020603050405020304" pitchFamily="18" charset="0"/>
              </a:rPr>
              <a:t>Завданнями</a:t>
            </a:r>
            <a:r>
              <a:rPr lang="uk-UA" sz="2400" dirty="0">
                <a:latin typeface="Times New Roman" panose="02020603050405020304" pitchFamily="18" charset="0"/>
                <a:cs typeface="Times New Roman" panose="02020603050405020304" pitchFamily="18" charset="0"/>
              </a:rPr>
              <a:t> вивчення дисципліни «</a:t>
            </a:r>
            <a:r>
              <a:rPr lang="uk-UA" sz="2400" dirty="0" err="1">
                <a:latin typeface="Times New Roman" panose="02020603050405020304" pitchFamily="18" charset="0"/>
                <a:cs typeface="Times New Roman" panose="02020603050405020304" pitchFamily="18" charset="0"/>
              </a:rPr>
              <a:t>Біотехнія</a:t>
            </a:r>
            <a:r>
              <a:rPr lang="uk-UA" sz="2400" dirty="0">
                <a:latin typeface="Times New Roman" panose="02020603050405020304" pitchFamily="18" charset="0"/>
                <a:cs typeface="Times New Roman" panose="02020603050405020304" pitchFamily="18" charset="0"/>
              </a:rPr>
              <a:t>» є засвоєння здобувачами вищої освіти основних нормативів та принципів цілеспрямованого впливу на природні комплекси з метою покращення умов існування диких тварин та пом’якшення впливу на них екологічних факторів та господарської діяльності людини, а також формування практичних навичок з </a:t>
            </a:r>
            <a:r>
              <a:rPr lang="uk-UA" sz="2400" dirty="0" err="1">
                <a:latin typeface="Times New Roman" panose="02020603050405020304" pitchFamily="18" charset="0"/>
                <a:cs typeface="Times New Roman" panose="02020603050405020304" pitchFamily="18" charset="0"/>
              </a:rPr>
              <a:t>проєктування</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 їх організації та проведення.</a:t>
            </a:r>
          </a:p>
        </p:txBody>
      </p:sp>
      <p:pic>
        <p:nvPicPr>
          <p:cNvPr id="2" name="Рисунок 1">
            <a:extLst>
              <a:ext uri="{FF2B5EF4-FFF2-40B4-BE49-F238E27FC236}">
                <a16:creationId xmlns:a16="http://schemas.microsoft.com/office/drawing/2014/main" id="{6FF3008B-E1D9-B681-32F6-C1DA61E3C0AA}"/>
              </a:ext>
            </a:extLst>
          </p:cNvPr>
          <p:cNvPicPr>
            <a:picLocks noChangeAspect="1"/>
          </p:cNvPicPr>
          <p:nvPr/>
        </p:nvPicPr>
        <p:blipFill>
          <a:blip r:embed="rId2"/>
          <a:stretch>
            <a:fillRect/>
          </a:stretch>
        </p:blipFill>
        <p:spPr>
          <a:xfrm>
            <a:off x="4612141" y="1969634"/>
            <a:ext cx="3681643" cy="2449966"/>
          </a:xfrm>
          <a:prstGeom prst="rect">
            <a:avLst/>
          </a:prstGeom>
        </p:spPr>
      </p:pic>
    </p:spTree>
    <p:extLst>
      <p:ext uri="{BB962C8B-B14F-4D97-AF65-F5344CB8AC3E}">
        <p14:creationId xmlns:p14="http://schemas.microsoft.com/office/powerpoint/2010/main" val="125945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2D494E-980F-573A-2489-CDB24EC8F178}"/>
              </a:ext>
            </a:extLst>
          </p:cNvPr>
          <p:cNvSpPr txBox="1"/>
          <p:nvPr/>
        </p:nvSpPr>
        <p:spPr>
          <a:xfrm>
            <a:off x="239485" y="58846"/>
            <a:ext cx="11713029" cy="6740307"/>
          </a:xfrm>
          <a:prstGeom prst="rect">
            <a:avLst/>
          </a:prstGeom>
          <a:noFill/>
        </p:spPr>
        <p:txBody>
          <a:bodyPr wrap="square">
            <a:spAutoFit/>
          </a:bodyPr>
          <a:lstStyle/>
          <a:p>
            <a:r>
              <a:rPr lang="uk-UA" sz="2400" dirty="0">
                <a:latin typeface="Times New Roman" panose="02020603050405020304" pitchFamily="18" charset="0"/>
                <a:cs typeface="Times New Roman" panose="02020603050405020304" pitchFamily="18" charset="0"/>
              </a:rPr>
              <a:t>У результаті вивчення навчальної дисципліни здобувач вищої освіти має:</a:t>
            </a:r>
          </a:p>
          <a:p>
            <a:endParaRPr lang="uk-UA"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Знати:</a:t>
            </a:r>
            <a:r>
              <a:rPr lang="uk-UA"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предмет та функції </a:t>
            </a:r>
            <a:r>
              <a:rPr lang="uk-UA" sz="2400" dirty="0" err="1">
                <a:latin typeface="Times New Roman" panose="02020603050405020304" pitchFamily="18" charset="0"/>
                <a:cs typeface="Times New Roman" panose="02020603050405020304" pitchFamily="18" charset="0"/>
              </a:rPr>
              <a:t>біотехнії</a:t>
            </a:r>
            <a:r>
              <a:rPr lang="uk-UA"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класифікації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екологічні основи </a:t>
            </a:r>
            <a:r>
              <a:rPr lang="uk-UA" sz="2400" dirty="0" err="1">
                <a:latin typeface="Times New Roman" panose="02020603050405020304" pitchFamily="18" charset="0"/>
                <a:cs typeface="Times New Roman" panose="02020603050405020304" pitchFamily="18" charset="0"/>
              </a:rPr>
              <a:t>біотехнії</a:t>
            </a:r>
            <a:r>
              <a:rPr lang="uk-UA"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err="1">
                <a:latin typeface="Times New Roman" panose="02020603050405020304" pitchFamily="18" charset="0"/>
                <a:cs typeface="Times New Roman" panose="02020603050405020304" pitchFamily="18" charset="0"/>
              </a:rPr>
              <a:t>біотехнічні</a:t>
            </a:r>
            <a:r>
              <a:rPr lang="uk-UA" sz="2400" dirty="0">
                <a:latin typeface="Times New Roman" panose="02020603050405020304" pitchFamily="18" charset="0"/>
                <a:cs typeface="Times New Roman" panose="02020603050405020304" pitchFamily="18" charset="0"/>
              </a:rPr>
              <a:t> споруди та принципи їх розміщення;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вимоги та правила створення реміз;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принципи організації підгодівлі диких тварин; корми для підгодівлі;</a:t>
            </a:r>
          </a:p>
          <a:p>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нормування об’ємів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критерії ефективності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a:t>
            </a:r>
          </a:p>
        </p:txBody>
      </p:sp>
      <p:pic>
        <p:nvPicPr>
          <p:cNvPr id="2" name="Рисунок 1">
            <a:extLst>
              <a:ext uri="{FF2B5EF4-FFF2-40B4-BE49-F238E27FC236}">
                <a16:creationId xmlns:a16="http://schemas.microsoft.com/office/drawing/2014/main" id="{5064C43D-4DD3-4FFA-E165-70278B066103}"/>
              </a:ext>
            </a:extLst>
          </p:cNvPr>
          <p:cNvPicPr>
            <a:picLocks noChangeAspect="1"/>
          </p:cNvPicPr>
          <p:nvPr/>
        </p:nvPicPr>
        <p:blipFill>
          <a:blip r:embed="rId2"/>
          <a:stretch>
            <a:fillRect/>
          </a:stretch>
        </p:blipFill>
        <p:spPr>
          <a:xfrm>
            <a:off x="7390973" y="545646"/>
            <a:ext cx="4561541" cy="3416753"/>
          </a:xfrm>
          <a:prstGeom prst="rect">
            <a:avLst/>
          </a:prstGeom>
        </p:spPr>
      </p:pic>
    </p:spTree>
    <p:extLst>
      <p:ext uri="{BB962C8B-B14F-4D97-AF65-F5344CB8AC3E}">
        <p14:creationId xmlns:p14="http://schemas.microsoft.com/office/powerpoint/2010/main" val="24542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DC5F24-0E2D-BE90-8727-D2F1A9FE8D56}"/>
              </a:ext>
            </a:extLst>
          </p:cNvPr>
          <p:cNvSpPr txBox="1"/>
          <p:nvPr/>
        </p:nvSpPr>
        <p:spPr>
          <a:xfrm>
            <a:off x="185057" y="58846"/>
            <a:ext cx="11821886" cy="6740307"/>
          </a:xfrm>
          <a:prstGeom prst="rect">
            <a:avLst/>
          </a:prstGeom>
          <a:noFill/>
        </p:spPr>
        <p:txBody>
          <a:bodyPr wrap="square">
            <a:spAutoFit/>
          </a:bodyPr>
          <a:lstStyle/>
          <a:p>
            <a:r>
              <a:rPr lang="uk-UA" sz="2400" b="1" dirty="0">
                <a:latin typeface="Times New Roman" panose="02020603050405020304" pitchFamily="18" charset="0"/>
                <a:cs typeface="Times New Roman" panose="02020603050405020304" pitchFamily="18" charset="0"/>
              </a:rPr>
              <a:t>Вміти:</a:t>
            </a: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класифікувати </a:t>
            </a:r>
            <a:r>
              <a:rPr lang="uk-UA" sz="2400" dirty="0" err="1">
                <a:latin typeface="Times New Roman" panose="02020603050405020304" pitchFamily="18" charset="0"/>
                <a:cs typeface="Times New Roman" panose="02020603050405020304" pitchFamily="18" charset="0"/>
              </a:rPr>
              <a:t>біотехнічні</a:t>
            </a:r>
            <a:r>
              <a:rPr lang="uk-UA" sz="2400" dirty="0">
                <a:latin typeface="Times New Roman" panose="02020603050405020304" pitchFamily="18" charset="0"/>
                <a:cs typeface="Times New Roman" panose="02020603050405020304" pitchFamily="18" charset="0"/>
              </a:rPr>
              <a:t> заходи;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проводити регіональну регламентацію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обирати місця та розміщувати </a:t>
            </a:r>
            <a:r>
              <a:rPr lang="uk-UA" sz="2400" dirty="0" err="1">
                <a:latin typeface="Times New Roman" panose="02020603050405020304" pitchFamily="18" charset="0"/>
                <a:cs typeface="Times New Roman" panose="02020603050405020304" pitchFamily="18" charset="0"/>
              </a:rPr>
              <a:t>біотехнічні</a:t>
            </a:r>
            <a:r>
              <a:rPr lang="uk-UA" sz="2400" dirty="0">
                <a:latin typeface="Times New Roman" panose="02020603050405020304" pitchFamily="18" charset="0"/>
                <a:cs typeface="Times New Roman" panose="02020603050405020304" pitchFamily="18" charset="0"/>
              </a:rPr>
              <a:t> споруди;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виготовлювати різні типи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споруд різного призначення;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влаштовувати кормові та захисні ремізи;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проводити підгодівлю тварин;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розраховувати об’єми підгодівлі диких тварин;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планувати об’єми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 </a:t>
            </a:r>
          </a:p>
          <a:p>
            <a:pPr marL="342900" indent="-34290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проводити оцінку ефективності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 у мисливському господарстві.</a:t>
            </a:r>
          </a:p>
        </p:txBody>
      </p:sp>
      <p:pic>
        <p:nvPicPr>
          <p:cNvPr id="2" name="Рисунок 1">
            <a:extLst>
              <a:ext uri="{FF2B5EF4-FFF2-40B4-BE49-F238E27FC236}">
                <a16:creationId xmlns:a16="http://schemas.microsoft.com/office/drawing/2014/main" id="{35ECE0AA-AC39-23F5-D16B-7ABC55B76358}"/>
              </a:ext>
            </a:extLst>
          </p:cNvPr>
          <p:cNvPicPr>
            <a:picLocks noChangeAspect="1"/>
          </p:cNvPicPr>
          <p:nvPr/>
        </p:nvPicPr>
        <p:blipFill>
          <a:blip r:embed="rId2"/>
          <a:stretch>
            <a:fillRect/>
          </a:stretch>
        </p:blipFill>
        <p:spPr>
          <a:xfrm>
            <a:off x="8041256" y="3147333"/>
            <a:ext cx="3965688" cy="2970438"/>
          </a:xfrm>
          <a:prstGeom prst="rect">
            <a:avLst/>
          </a:prstGeom>
        </p:spPr>
      </p:pic>
    </p:spTree>
    <p:extLst>
      <p:ext uri="{BB962C8B-B14F-4D97-AF65-F5344CB8AC3E}">
        <p14:creationId xmlns:p14="http://schemas.microsoft.com/office/powerpoint/2010/main" val="408482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DDDAF1-7DE0-6D50-C1AB-DFD38BD08879}"/>
              </a:ext>
            </a:extLst>
          </p:cNvPr>
          <p:cNvSpPr txBox="1"/>
          <p:nvPr/>
        </p:nvSpPr>
        <p:spPr>
          <a:xfrm>
            <a:off x="185057" y="2196130"/>
            <a:ext cx="11821885" cy="4524315"/>
          </a:xfrm>
          <a:prstGeom prst="rect">
            <a:avLst/>
          </a:prstGeom>
          <a:noFill/>
        </p:spPr>
        <p:txBody>
          <a:bodyPr wrap="square">
            <a:spAutoFit/>
          </a:bodyPr>
          <a:lstStyle/>
          <a:p>
            <a:pPr algn="just"/>
            <a:r>
              <a:rPr lang="uk-UA" sz="2400" b="1" dirty="0">
                <a:latin typeface="Times New Roman" panose="02020603050405020304" pitchFamily="18" charset="0"/>
                <a:cs typeface="Times New Roman" panose="02020603050405020304" pitchFamily="18" charset="0"/>
              </a:rPr>
              <a:t>Міждисциплінарні зв’язки: </a:t>
            </a:r>
            <a:r>
              <a:rPr lang="uk-UA" sz="2400" dirty="0">
                <a:latin typeface="Times New Roman" panose="02020603050405020304" pitchFamily="18" charset="0"/>
                <a:cs typeface="Times New Roman" panose="02020603050405020304" pitchFamily="18" charset="0"/>
              </a:rPr>
              <a:t>у системі підготовки висококваліфікованих фахівців у галузі лісового та мисливського господарство освітня компонента «</a:t>
            </a:r>
            <a:r>
              <a:rPr lang="uk-UA" sz="2400" dirty="0" err="1">
                <a:latin typeface="Times New Roman" panose="02020603050405020304" pitchFamily="18" charset="0"/>
                <a:cs typeface="Times New Roman" panose="02020603050405020304" pitchFamily="18" charset="0"/>
              </a:rPr>
              <a:t>Біотехнія</a:t>
            </a:r>
            <a:r>
              <a:rPr lang="uk-UA" sz="2400" dirty="0">
                <a:latin typeface="Times New Roman" panose="02020603050405020304" pitchFamily="18" charset="0"/>
                <a:cs typeface="Times New Roman" panose="02020603050405020304" pitchFamily="18" charset="0"/>
              </a:rPr>
              <a:t>» є обов’язковою компонентною циклу професійної підготовки освітньої програми та навчального плану до неї. Для повноцінного засвоєння навчального матеріалу з покращення умов існування диких тварин, пом’якшення впливу на них господарської діяльності людини необхідно мати знання щодо особливостей біології мисливських тварин, методів обліку їх чисельності, оцінки якості мисливських угідь, впливу екологічних факторів на популяції тварин, тому базовими для засвоєння дисципліни є «Ботаніка», «Зоологія», «Біологія мисливських тварин», «Методи обліку мисливських тварин», «Типологія мисливських угідь». Компетентності сформовані у студентів під час вивчення даної дисципліни використовуються в подальшому для проходження навчальних та виробничих практик.</a:t>
            </a:r>
          </a:p>
        </p:txBody>
      </p:sp>
      <p:pic>
        <p:nvPicPr>
          <p:cNvPr id="2" name="Рисунок 1">
            <a:extLst>
              <a:ext uri="{FF2B5EF4-FFF2-40B4-BE49-F238E27FC236}">
                <a16:creationId xmlns:a16="http://schemas.microsoft.com/office/drawing/2014/main" id="{D60726F1-62D9-432D-4005-07D9B76B430C}"/>
              </a:ext>
            </a:extLst>
          </p:cNvPr>
          <p:cNvPicPr>
            <a:picLocks noChangeAspect="1"/>
          </p:cNvPicPr>
          <p:nvPr/>
        </p:nvPicPr>
        <p:blipFill>
          <a:blip r:embed="rId2"/>
          <a:stretch>
            <a:fillRect/>
          </a:stretch>
        </p:blipFill>
        <p:spPr>
          <a:xfrm>
            <a:off x="4437969" y="137555"/>
            <a:ext cx="2897350" cy="2170216"/>
          </a:xfrm>
          <a:prstGeom prst="rect">
            <a:avLst/>
          </a:prstGeom>
        </p:spPr>
      </p:pic>
    </p:spTree>
    <p:extLst>
      <p:ext uri="{BB962C8B-B14F-4D97-AF65-F5344CB8AC3E}">
        <p14:creationId xmlns:p14="http://schemas.microsoft.com/office/powerpoint/2010/main" val="82064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906955-B3BA-BB65-481E-A8FF743E25CE}"/>
              </a:ext>
            </a:extLst>
          </p:cNvPr>
          <p:cNvSpPr txBox="1"/>
          <p:nvPr/>
        </p:nvSpPr>
        <p:spPr>
          <a:xfrm>
            <a:off x="2960914" y="174562"/>
            <a:ext cx="6096000" cy="523220"/>
          </a:xfrm>
          <a:prstGeom prst="rect">
            <a:avLst/>
          </a:prstGeom>
          <a:noFill/>
        </p:spPr>
        <p:txBody>
          <a:bodyPr wrap="square">
            <a:spAutoFit/>
          </a:bodyPr>
          <a:lstStyle/>
          <a:p>
            <a:r>
              <a:rPr lang="uk-UA" sz="2800" b="1" dirty="0">
                <a:latin typeface="Times New Roman" panose="02020603050405020304" pitchFamily="18" charset="0"/>
                <a:cs typeface="Times New Roman" panose="02020603050405020304" pitchFamily="18" charset="0"/>
              </a:rPr>
              <a:t>Програма навчальної дисципліни</a:t>
            </a:r>
          </a:p>
        </p:txBody>
      </p:sp>
      <p:sp>
        <p:nvSpPr>
          <p:cNvPr id="5" name="TextBox 4">
            <a:extLst>
              <a:ext uri="{FF2B5EF4-FFF2-40B4-BE49-F238E27FC236}">
                <a16:creationId xmlns:a16="http://schemas.microsoft.com/office/drawing/2014/main" id="{3186D9BF-4BC6-BAE8-38D2-6607B1192893}"/>
              </a:ext>
            </a:extLst>
          </p:cNvPr>
          <p:cNvSpPr txBox="1"/>
          <p:nvPr/>
        </p:nvSpPr>
        <p:spPr>
          <a:xfrm>
            <a:off x="152399" y="931783"/>
            <a:ext cx="10711543" cy="3046988"/>
          </a:xfrm>
          <a:prstGeom prst="rect">
            <a:avLst/>
          </a:prstGeom>
          <a:noFill/>
        </p:spPr>
        <p:txBody>
          <a:bodyPr wrap="square">
            <a:spAutoFit/>
          </a:bodyPr>
          <a:lstStyle/>
          <a:p>
            <a:r>
              <a:rPr lang="uk-UA" sz="2400" b="1" dirty="0">
                <a:latin typeface="Times New Roman" panose="02020603050405020304" pitchFamily="18" charset="0"/>
                <a:cs typeface="Times New Roman" panose="02020603050405020304" pitchFamily="18" charset="0"/>
              </a:rPr>
              <a:t>Змістовий модуль 1. </a:t>
            </a:r>
            <a:r>
              <a:rPr lang="uk-UA" sz="2400" dirty="0">
                <a:latin typeface="Times New Roman" panose="02020603050405020304" pitchFamily="18" charset="0"/>
                <a:cs typeface="Times New Roman" panose="02020603050405020304" pitchFamily="18" charset="0"/>
              </a:rPr>
              <a:t>Предмет і функції </a:t>
            </a:r>
            <a:r>
              <a:rPr lang="uk-UA" sz="2400" dirty="0" err="1">
                <a:latin typeface="Times New Roman" panose="02020603050405020304" pitchFamily="18" charset="0"/>
                <a:cs typeface="Times New Roman" panose="02020603050405020304" pitchFamily="18" charset="0"/>
              </a:rPr>
              <a:t>біотехнії</a:t>
            </a:r>
            <a:endParaRPr lang="uk-UA" sz="2400" dirty="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Змістовий модуль 2. </a:t>
            </a:r>
            <a:r>
              <a:rPr lang="uk-UA" sz="2400" dirty="0">
                <a:latin typeface="Times New Roman" panose="02020603050405020304" pitchFamily="18" charset="0"/>
                <a:cs typeface="Times New Roman" panose="02020603050405020304" pitchFamily="18" charset="0"/>
              </a:rPr>
              <a:t>Типи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споруд</a:t>
            </a:r>
          </a:p>
          <a:p>
            <a:endParaRPr lang="uk-UA"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Змістовий модуль 3. </a:t>
            </a:r>
            <a:r>
              <a:rPr lang="uk-UA" sz="2400" dirty="0" err="1">
                <a:latin typeface="Times New Roman" panose="02020603050405020304" pitchFamily="18" charset="0"/>
                <a:cs typeface="Times New Roman" panose="02020603050405020304" pitchFamily="18" charset="0"/>
              </a:rPr>
              <a:t>Біотехнічні</a:t>
            </a:r>
            <a:r>
              <a:rPr lang="uk-UA" sz="2400" dirty="0">
                <a:latin typeface="Times New Roman" panose="02020603050405020304" pitchFamily="18" charset="0"/>
                <a:cs typeface="Times New Roman" panose="02020603050405020304" pitchFamily="18" charset="0"/>
              </a:rPr>
              <a:t> заходи у мисливському господарстві</a:t>
            </a:r>
          </a:p>
          <a:p>
            <a:endParaRPr lang="uk-UA"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Змістовий модуль 4. </a:t>
            </a:r>
            <a:r>
              <a:rPr lang="uk-UA" sz="2400" dirty="0">
                <a:latin typeface="Times New Roman" panose="02020603050405020304" pitchFamily="18" charset="0"/>
                <a:cs typeface="Times New Roman" panose="02020603050405020304" pitchFamily="18" charset="0"/>
              </a:rPr>
              <a:t>Планування, ефективність та еколого-економічна оцінка </a:t>
            </a:r>
            <a:r>
              <a:rPr lang="uk-UA" sz="2400" dirty="0" err="1">
                <a:latin typeface="Times New Roman" panose="02020603050405020304" pitchFamily="18" charset="0"/>
                <a:cs typeface="Times New Roman" panose="02020603050405020304" pitchFamily="18" charset="0"/>
              </a:rPr>
              <a:t>біотехнічних</a:t>
            </a:r>
            <a:r>
              <a:rPr lang="uk-UA" sz="2400" dirty="0">
                <a:latin typeface="Times New Roman" panose="02020603050405020304" pitchFamily="18" charset="0"/>
                <a:cs typeface="Times New Roman" panose="02020603050405020304" pitchFamily="18" charset="0"/>
              </a:rPr>
              <a:t> заходів у мисливському господарстві</a:t>
            </a:r>
          </a:p>
        </p:txBody>
      </p:sp>
      <p:pic>
        <p:nvPicPr>
          <p:cNvPr id="2" name="Рисунок 1">
            <a:extLst>
              <a:ext uri="{FF2B5EF4-FFF2-40B4-BE49-F238E27FC236}">
                <a16:creationId xmlns:a16="http://schemas.microsoft.com/office/drawing/2014/main" id="{D2BBAD40-854D-87CC-A730-73CCB7B99BA0}"/>
              </a:ext>
            </a:extLst>
          </p:cNvPr>
          <p:cNvPicPr>
            <a:picLocks noChangeAspect="1"/>
          </p:cNvPicPr>
          <p:nvPr/>
        </p:nvPicPr>
        <p:blipFill>
          <a:blip r:embed="rId2"/>
          <a:stretch>
            <a:fillRect/>
          </a:stretch>
        </p:blipFill>
        <p:spPr>
          <a:xfrm>
            <a:off x="236084" y="4212772"/>
            <a:ext cx="3768381" cy="2507686"/>
          </a:xfrm>
          <a:prstGeom prst="rect">
            <a:avLst/>
          </a:prstGeom>
        </p:spPr>
      </p:pic>
      <p:pic>
        <p:nvPicPr>
          <p:cNvPr id="4" name="Рисунок 3">
            <a:extLst>
              <a:ext uri="{FF2B5EF4-FFF2-40B4-BE49-F238E27FC236}">
                <a16:creationId xmlns:a16="http://schemas.microsoft.com/office/drawing/2014/main" id="{4C324091-CD07-A6C9-981A-5565CCF721B3}"/>
              </a:ext>
            </a:extLst>
          </p:cNvPr>
          <p:cNvPicPr>
            <a:picLocks noChangeAspect="1"/>
          </p:cNvPicPr>
          <p:nvPr/>
        </p:nvPicPr>
        <p:blipFill>
          <a:blip r:embed="rId3"/>
          <a:stretch>
            <a:fillRect/>
          </a:stretch>
        </p:blipFill>
        <p:spPr>
          <a:xfrm>
            <a:off x="7402966" y="3962400"/>
            <a:ext cx="4552950" cy="2721038"/>
          </a:xfrm>
          <a:prstGeom prst="rect">
            <a:avLst/>
          </a:prstGeom>
        </p:spPr>
      </p:pic>
      <p:pic>
        <p:nvPicPr>
          <p:cNvPr id="6" name="Рисунок 5">
            <a:extLst>
              <a:ext uri="{FF2B5EF4-FFF2-40B4-BE49-F238E27FC236}">
                <a16:creationId xmlns:a16="http://schemas.microsoft.com/office/drawing/2014/main" id="{8A571790-DB10-7068-A251-80E55F928898}"/>
              </a:ext>
            </a:extLst>
          </p:cNvPr>
          <p:cNvPicPr>
            <a:picLocks noChangeAspect="1"/>
          </p:cNvPicPr>
          <p:nvPr/>
        </p:nvPicPr>
        <p:blipFill>
          <a:blip r:embed="rId4"/>
          <a:stretch>
            <a:fillRect/>
          </a:stretch>
        </p:blipFill>
        <p:spPr>
          <a:xfrm>
            <a:off x="8549786" y="60245"/>
            <a:ext cx="3406130" cy="2258412"/>
          </a:xfrm>
          <a:prstGeom prst="rect">
            <a:avLst/>
          </a:prstGeom>
        </p:spPr>
      </p:pic>
    </p:spTree>
    <p:extLst>
      <p:ext uri="{BB962C8B-B14F-4D97-AF65-F5344CB8AC3E}">
        <p14:creationId xmlns:p14="http://schemas.microsoft.com/office/powerpoint/2010/main" val="14196521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380</Words>
  <Application>Microsoft Office PowerPoint</Application>
  <PresentationFormat>Широкоэкранный</PresentationFormat>
  <Paragraphs>54</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forest.bio.dep@gmail.com</dc:creator>
  <cp:lastModifiedBy>forest.bio.dep@gmail.com</cp:lastModifiedBy>
  <cp:revision>2</cp:revision>
  <dcterms:created xsi:type="dcterms:W3CDTF">2024-01-18T08:35:23Z</dcterms:created>
  <dcterms:modified xsi:type="dcterms:W3CDTF">2024-01-18T08:58:55Z</dcterms:modified>
</cp:coreProperties>
</file>