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592"/>
    <a:srgbClr val="0F2741"/>
    <a:srgbClr val="001736"/>
    <a:srgbClr val="003374"/>
    <a:srgbClr val="173A8D"/>
    <a:srgbClr val="C9A093"/>
    <a:srgbClr val="F1F1F1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77" autoAdjust="0"/>
    <p:restoredTop sz="94660"/>
  </p:normalViewPr>
  <p:slideViewPr>
    <p:cSldViewPr snapToGrid="0">
      <p:cViewPr>
        <p:scale>
          <a:sx n="81" d="100"/>
          <a:sy n="81" d="100"/>
        </p:scale>
        <p:origin x="-816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586" y="243915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431" y="468924"/>
            <a:ext cx="8182707" cy="193430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АНТРОПОГЕННИЙ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 НА ҐРУНТОВИЙ ПОКРИВ. ОХОРОНА ТА РАЦІОНАЛЬНЕ ВИКОРИСТАННЯ ҐРУНТІВ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1" y="2535628"/>
            <a:ext cx="5860843" cy="43223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45" y="117231"/>
            <a:ext cx="8956432" cy="14771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Вітрова ерозія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(дефляція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 здування верхнього шару ґрунту вітром.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Вітрова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ерозія поширена у степовій,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пустельно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-степовій і пустельній зонах.</a:t>
            </a:r>
          </a:p>
          <a:p>
            <a:endParaRPr lang="uk-UA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52" y="1887415"/>
            <a:ext cx="6458220" cy="4314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0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645" y="504093"/>
            <a:ext cx="8944708" cy="5310554"/>
          </a:xfr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Посиленню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руйнівної дії вітрів сприяє рельєф із древніми балками стоку вздовж напрямку пануючих вітрів,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малогумусність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легкий гранулометричний склад ґрунтів, широке поширення ярих зернових і просапних культур, коли ґрунт значну частину року не прикритий рослинністю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Дефляцію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 легкого гранулометричного складу може викликати вітер зі швидкістю 3-4 м/с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Структурні 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ґрунти більш стійкі до вітрової ерозії, ніж розпилені.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993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4" y="1808366"/>
            <a:ext cx="5929066" cy="45572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088" y="351693"/>
            <a:ext cx="4723711" cy="180836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Вітрова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ерозія виявляється у вигляді пилових бур і повсякденної дефляції. Пилові бурі наносять велику шкоду господарству, руйнуючи ґрунт, виносячи до 15-20 см поверхневого шару. Повсякденна ерозія повільно, але постійно руйнує ґрунт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892"/>
            <a:ext cx="9300307" cy="691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537" y="715108"/>
            <a:ext cx="7839635" cy="977899"/>
          </a:xfr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Комплекс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протиерозійних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3369" y="3587261"/>
            <a:ext cx="4077679" cy="1189894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організаційно-господарські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1016" y="3587261"/>
            <a:ext cx="3950676" cy="1189894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агротехнічні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50124" y="5334000"/>
            <a:ext cx="4044462" cy="1301262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лісомеліоративні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599" y="422030"/>
            <a:ext cx="8627494" cy="633046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Організаційно-господарські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угідь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рівнинних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крутістю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9°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9-15°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ґрунтозахисні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сівозміни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вилучають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землеробства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посіви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астосовуються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сівозміни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просапні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ґрунтозахисними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Там, де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ерозія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смуги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чагарників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дерев.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Еродовані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відводять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ґрунтозахисні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лучно-пасовищні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сівозміни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сильно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еродовані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залісення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31" y="3774335"/>
            <a:ext cx="4286250" cy="28575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2" y="3774335"/>
            <a:ext cx="3686908" cy="277936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9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" y="-82062"/>
            <a:ext cx="9087797" cy="697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2308" y="4396154"/>
            <a:ext cx="4021014" cy="185114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Особливих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ярами. За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бульдозера яр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виположують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знімаючи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селективно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складуючи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гумусовий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шар.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Переміщають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прибровочної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яр. На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сплановану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повертають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гумусовий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82062"/>
            <a:ext cx="4023429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Агротехнічні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протиерозійні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ослаблення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поверхневого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стоку.</a:t>
            </a:r>
            <a:r>
              <a:rPr lang="uk-UA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Обробіток ґрунтів по горизонталі, «контурне» землеробство зменшують змив ґрунту на 50 %. </a:t>
            </a:r>
          </a:p>
        </p:txBody>
      </p:sp>
    </p:spTree>
    <p:extLst>
      <p:ext uri="{BB962C8B-B14F-4D97-AF65-F5344CB8AC3E}">
        <p14:creationId xmlns:p14="http://schemas.microsoft.com/office/powerpoint/2010/main" val="26974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" y="58619"/>
            <a:ext cx="9061937" cy="679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8619"/>
            <a:ext cx="4067907" cy="9847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 з водною ерозією використовують лісопосадки на прилеглих площах.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72709" y="5011506"/>
            <a:ext cx="45720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комплекс протиерозійних заходів приводить до регулювання снігового покриву, стоку талих і зливових вод, до переходу поверхневого стоку 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внутріґрунтовий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78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1026" cy="67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915"/>
            <a:ext cx="5076092" cy="1784177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дефляції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46184" y="4267200"/>
            <a:ext cx="2215661" cy="20280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організаційно-господарськ</a:t>
            </a:r>
            <a:r>
              <a:rPr lang="ru-RU" dirty="0" err="1"/>
              <a:t>і</a:t>
            </a:r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3165231" y="4267200"/>
            <a:ext cx="2297723" cy="20515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агротехнічні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07723" y="4267200"/>
            <a:ext cx="2368062" cy="21570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лісомеліоративні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046" y="243915"/>
            <a:ext cx="7105175" cy="987008"/>
          </a:xfrm>
        </p:spPr>
        <p:txBody>
          <a:bodyPr>
            <a:norm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Організаційно-господарські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60" y="1465729"/>
            <a:ext cx="3668632" cy="3797933"/>
          </a:xfr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детального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сильно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дефляції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доцільно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засіяти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травами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відвести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посадку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садово-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ягідних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насаджень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вітрової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ерозії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ґрунтозахисні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сівозміни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смугове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землеробство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1" y="1047853"/>
            <a:ext cx="3633185" cy="24077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25" y="3567366"/>
            <a:ext cx="3856892" cy="288894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Левая фигурная скобка 3"/>
          <p:cNvSpPr/>
          <p:nvPr/>
        </p:nvSpPr>
        <p:spPr>
          <a:xfrm>
            <a:off x="6904892" y="2251749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325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2" y="388928"/>
            <a:ext cx="9636370" cy="648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232" y="243915"/>
            <a:ext cx="6477989" cy="977899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786" y="5040963"/>
            <a:ext cx="4572000" cy="175432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На землях, </a:t>
            </a:r>
            <a:r>
              <a:rPr lang="ru-RU" dirty="0" err="1"/>
              <a:t>підданих</a:t>
            </a:r>
            <a:r>
              <a:rPr lang="ru-RU" dirty="0"/>
              <a:t> </a:t>
            </a:r>
            <a:r>
              <a:rPr lang="ru-RU" dirty="0" err="1"/>
              <a:t>вітровій</a:t>
            </a:r>
            <a:r>
              <a:rPr lang="ru-RU" dirty="0"/>
              <a:t> </a:t>
            </a:r>
            <a:r>
              <a:rPr lang="ru-RU" dirty="0" err="1"/>
              <a:t>ерозії</a:t>
            </a:r>
            <a:r>
              <a:rPr lang="ru-RU" dirty="0"/>
              <a:t>, </a:t>
            </a:r>
            <a:r>
              <a:rPr lang="ru-RU" dirty="0" err="1"/>
              <a:t>чисті</a:t>
            </a:r>
            <a:r>
              <a:rPr lang="ru-RU" dirty="0"/>
              <a:t> пари </a:t>
            </a:r>
            <a:r>
              <a:rPr lang="ru-RU" dirty="0" err="1"/>
              <a:t>заміняють</a:t>
            </a:r>
            <a:r>
              <a:rPr lang="ru-RU" dirty="0"/>
              <a:t> </a:t>
            </a:r>
            <a:r>
              <a:rPr lang="ru-RU" dirty="0" err="1" smtClean="0"/>
              <a:t>зайнятими</a:t>
            </a:r>
            <a:r>
              <a:rPr lang="ru-RU" dirty="0" smtClean="0"/>
              <a:t>, </a:t>
            </a:r>
            <a:r>
              <a:rPr lang="ru-RU" dirty="0" err="1"/>
              <a:t>сидеральними</a:t>
            </a:r>
            <a:r>
              <a:rPr lang="ru-RU" dirty="0"/>
              <a:t> і </a:t>
            </a:r>
            <a:r>
              <a:rPr lang="ru-RU" dirty="0" err="1"/>
              <a:t>кулісними</a:t>
            </a:r>
            <a:r>
              <a:rPr lang="ru-RU" dirty="0"/>
              <a:t>. </a:t>
            </a:r>
            <a:r>
              <a:rPr lang="ru-RU" dirty="0" err="1"/>
              <a:t>Куліси</a:t>
            </a:r>
            <a:r>
              <a:rPr lang="ru-RU" dirty="0"/>
              <a:t> з </a:t>
            </a:r>
            <a:r>
              <a:rPr lang="ru-RU" dirty="0" err="1"/>
              <a:t>високостебельних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охороняють</a:t>
            </a:r>
            <a:r>
              <a:rPr lang="ru-RU" dirty="0"/>
              <a:t> </a:t>
            </a:r>
            <a:r>
              <a:rPr lang="ru-RU" dirty="0" err="1"/>
              <a:t>ґрунт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видування</a:t>
            </a:r>
            <a:r>
              <a:rPr lang="ru-RU" dirty="0"/>
              <a:t> </a:t>
            </a:r>
            <a:r>
              <a:rPr lang="ru-RU" dirty="0" err="1"/>
              <a:t>навесні</a:t>
            </a:r>
            <a:r>
              <a:rPr lang="ru-RU" dirty="0"/>
              <a:t> і </a:t>
            </a:r>
            <a:r>
              <a:rPr lang="ru-RU" dirty="0" err="1"/>
              <a:t>влітку</a:t>
            </a:r>
            <a:r>
              <a:rPr lang="ru-RU" dirty="0"/>
              <a:t>, а </a:t>
            </a:r>
            <a:r>
              <a:rPr lang="ru-RU" dirty="0" err="1"/>
              <a:t>взимку</a:t>
            </a:r>
            <a:r>
              <a:rPr lang="ru-RU" dirty="0"/>
              <a:t>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снігозатриманню</a:t>
            </a:r>
            <a:r>
              <a:rPr lang="ru-RU" dirty="0"/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82862" y="3655968"/>
            <a:ext cx="2661138" cy="3139321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Важлива роль у підвищенні протиерозійної стійкості належить структуроутворенню. Для оструктурювання ґрунтів застосовують полімери-структуроутворювачі. Особливо ефективні вони на легких ґрунтах.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3786" y="1453661"/>
            <a:ext cx="3856892" cy="2379785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err="1">
                <a:solidFill>
                  <a:schemeClr val="tx1"/>
                </a:solidFill>
              </a:rPr>
              <a:t>Передбачають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безполицевий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обробіток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ґрунту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дозволяє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зберегти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поверхні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полів</a:t>
            </a:r>
            <a:r>
              <a:rPr lang="ru-RU" dirty="0">
                <a:solidFill>
                  <a:schemeClr val="tx1"/>
                </a:solidFill>
              </a:rPr>
              <a:t> до 85 % </a:t>
            </a:r>
            <a:r>
              <a:rPr lang="ru-RU" dirty="0" err="1">
                <a:solidFill>
                  <a:schemeClr val="tx1"/>
                </a:solidFill>
              </a:rPr>
              <a:t>стерні</a:t>
            </a:r>
            <a:r>
              <a:rPr lang="ru-RU" dirty="0">
                <a:solidFill>
                  <a:schemeClr val="tx1"/>
                </a:solidFill>
              </a:rPr>
              <a:t> й </a:t>
            </a:r>
            <a:r>
              <a:rPr lang="ru-RU" dirty="0" err="1">
                <a:solidFill>
                  <a:schemeClr val="tx1"/>
                </a:solidFill>
              </a:rPr>
              <a:t>інших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рослинних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залишків</a:t>
            </a:r>
            <a:r>
              <a:rPr lang="ru-RU" dirty="0">
                <a:solidFill>
                  <a:schemeClr val="tx1"/>
                </a:solidFill>
              </a:rPr>
              <a:t>. У зимовий час стерня </a:t>
            </a:r>
            <a:r>
              <a:rPr lang="ru-RU" dirty="0" err="1">
                <a:solidFill>
                  <a:schemeClr val="tx1"/>
                </a:solidFill>
              </a:rPr>
              <a:t>захищає</a:t>
            </a:r>
            <a:r>
              <a:rPr lang="ru-RU" dirty="0">
                <a:solidFill>
                  <a:schemeClr val="tx1"/>
                </a:solidFill>
              </a:rPr>
              <a:t> поле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дефляції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сприяє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рівномірному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розподілу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снігу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більш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швидкому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розвитку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сходів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їхній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стійкості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впливу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вітру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7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9108" y="140677"/>
            <a:ext cx="3716217" cy="949569"/>
          </a:xfrm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теми: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094" y="1277815"/>
            <a:ext cx="8433288" cy="5004655"/>
          </a:xfr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Завдання охорони ґрунтів.</a:t>
            </a:r>
          </a:p>
          <a:p>
            <a:pPr marL="0" indent="0">
              <a:buNone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Охорона ґрунтів від ерозії та дефляції</a:t>
            </a:r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Охорона ґрунтів від переущільнення.</a:t>
            </a:r>
          </a:p>
          <a:p>
            <a:pPr marL="0" indent="0">
              <a:buNone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Виведення ґрунтів з діючих екосистем та рекультивація порушених ландшафтів.</a:t>
            </a:r>
          </a:p>
          <a:p>
            <a:pPr marL="0" indent="0">
              <a:buNone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Захист ґрунтів від </a:t>
            </a:r>
            <a:r>
              <a:rPr lang="uk-UA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девегетації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дегуміфікації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водного і хімічного режиму </a:t>
            </a:r>
            <a:r>
              <a:rPr lang="uk-UA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едафотопів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Забруднення ґрунтів та захист від нього.</a:t>
            </a:r>
          </a:p>
          <a:p>
            <a:pPr marL="0" indent="0">
              <a:buNone/>
            </a:pP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Моніторинг ґрунтів.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02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6277" y="243915"/>
            <a:ext cx="5463944" cy="977899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Лісомеліорація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320" y="1155993"/>
            <a:ext cx="3047311" cy="43421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Лісомеліорація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важлива ланка в боротьбі з дефляцією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 лісосмуг на полях роблять з урахуванням напрямку активних ерозійних вітрів і при ретельному обліку характеру рельєфу і ґрунтового покриву. Смуги розташовують у вигляді кліток. Лісосмуги не тільки захищають ґрунт від ерозії, але й створюють більш сприятливий мікроклімат і забезпечують збільшення врожаю на 3-4 ц/га.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27" y="1704975"/>
            <a:ext cx="5457825" cy="37528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6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Охорона ґрунтів від переущільнення</a:t>
            </a:r>
            <a:r>
              <a:rPr lang="uk-UA" b="1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015" y="1148863"/>
            <a:ext cx="2637692" cy="209843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обробіток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перезволоженому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переущільнюють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біопродуктивність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3168" y="983859"/>
            <a:ext cx="3024554" cy="53553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переущільнення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обробітку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Переущільнена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водоупор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сповільнює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потоки води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оглеєння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анаеробна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мікрофлора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аміак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сірководень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метан.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7013" y="2827725"/>
            <a:ext cx="2625969" cy="40010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боротьби з переущільненням ґрунтів варто використовувати плуги з ґрунтопоглиблювачами, використовувати легші сільськогосподарські машини, зменшувати кількість проходів техніки по полю, здійснювати травосіяння, використовувати органічні добрива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6" y="4196863"/>
            <a:ext cx="2910342" cy="19367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4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Виведення ґрунтів з діючих екосистем та рекультивація порушених ландшафтів.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567" y="1289883"/>
            <a:ext cx="3832756" cy="3411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ландшафту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видобуток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копалин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способом.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покриви,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гідрологічний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гідрохімічний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98" y="1009651"/>
            <a:ext cx="4083190" cy="2736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26" y="3220915"/>
            <a:ext cx="3550628" cy="2662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3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2845"/>
            <a:ext cx="4572000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Підземний видобуток корисних копалин також призводить до порушення ландшафту, тому що згодом розвиваються просадні явища, змінюються рельєф і гідрологічний режим території. Супутниками шахт є терикони, розмивання і розпилення яких погіршує властивості навколишніх ґрунтів і водотоків.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2587283"/>
            <a:ext cx="5623678" cy="38803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41630" y="1615537"/>
            <a:ext cx="395067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 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відчудження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ґрунтово-рослинних екосистем з біосфери мусить бути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зупинине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 зведене до мінімуму, а вже порушені ландшафти потребують активної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рекультивації.</a:t>
            </a:r>
          </a:p>
        </p:txBody>
      </p:sp>
    </p:spTree>
    <p:extLst>
      <p:ext uri="{BB962C8B-B14F-4D97-AF65-F5344CB8AC3E}">
        <p14:creationId xmlns:p14="http://schemas.microsoft.com/office/powerpoint/2010/main" val="40069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422031"/>
            <a:ext cx="7869891" cy="55673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Рекультивація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система прийомів відновлення й оптимізації порушених ландшафтів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3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953" y="2233248"/>
            <a:ext cx="3856893" cy="18698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i="1" dirty="0" smtClean="0"/>
          </a:p>
          <a:p>
            <a:pPr algn="ctr"/>
            <a:r>
              <a:rPr lang="uk-UA" i="1" dirty="0" smtClean="0"/>
              <a:t>Перший </a:t>
            </a:r>
            <a:r>
              <a:rPr lang="uk-UA" i="1" dirty="0"/>
              <a:t>етап</a:t>
            </a:r>
            <a:r>
              <a:rPr lang="uk-UA" dirty="0"/>
              <a:t> – підготовчий. Проводиться обстеження порушеної території, визначається напрямок рекультивації, складається техніко-економічне обґрунтування і проект рекультивації.</a:t>
            </a:r>
          </a:p>
          <a:p>
            <a:pPr algn="ctr"/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47844" y="2233247"/>
            <a:ext cx="4161693" cy="1834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i="1" dirty="0"/>
              <a:t>Другий етап</a:t>
            </a:r>
            <a:r>
              <a:rPr lang="uk-UA" dirty="0"/>
              <a:t> – гірничотехнічна рекультивація. Цей етап може включати хімічну меліорацію. Гірничотехнічну рекультивацію виконують підприємства, що ведуть розробку корисних копалин.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5999" y="4560277"/>
            <a:ext cx="4407877" cy="20749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err="1"/>
              <a:t>Третій</a:t>
            </a:r>
            <a:r>
              <a:rPr lang="ru-RU" i="1" dirty="0"/>
              <a:t> </a:t>
            </a:r>
            <a:r>
              <a:rPr lang="ru-RU" i="1" dirty="0" err="1"/>
              <a:t>етап</a:t>
            </a:r>
            <a:r>
              <a:rPr lang="ru-RU" dirty="0"/>
              <a:t> – </a:t>
            </a:r>
            <a:r>
              <a:rPr lang="ru-RU" dirty="0" err="1"/>
              <a:t>біологічна</a:t>
            </a:r>
            <a:r>
              <a:rPr lang="ru-RU" dirty="0"/>
              <a:t> </a:t>
            </a:r>
            <a:r>
              <a:rPr lang="ru-RU" dirty="0" err="1"/>
              <a:t>рекультивація</a:t>
            </a:r>
            <a:r>
              <a:rPr lang="ru-RU" dirty="0"/>
              <a:t>. Вона </a:t>
            </a:r>
            <a:r>
              <a:rPr lang="ru-RU" dirty="0" err="1"/>
              <a:t>спрямована</a:t>
            </a:r>
            <a:r>
              <a:rPr lang="ru-RU" dirty="0"/>
              <a:t> на </a:t>
            </a:r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err="1"/>
              <a:t>родючості</a:t>
            </a:r>
            <a:r>
              <a:rPr lang="ru-RU" dirty="0"/>
              <a:t> </a:t>
            </a:r>
            <a:r>
              <a:rPr lang="ru-RU" dirty="0" err="1"/>
              <a:t>підготовлених</a:t>
            </a:r>
            <a:r>
              <a:rPr lang="ru-RU" dirty="0"/>
              <a:t>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гірничотехнічної</a:t>
            </a:r>
            <a:r>
              <a:rPr lang="ru-RU" dirty="0"/>
              <a:t> </a:t>
            </a:r>
            <a:r>
              <a:rPr lang="ru-RU" dirty="0" err="1"/>
              <a:t>рекультивації</a:t>
            </a:r>
            <a:r>
              <a:rPr lang="ru-RU" dirty="0"/>
              <a:t> земель і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у </a:t>
            </a:r>
            <a:r>
              <a:rPr lang="ru-RU" dirty="0" err="1"/>
              <a:t>повноцінні</a:t>
            </a:r>
            <a:r>
              <a:rPr lang="ru-RU" dirty="0"/>
              <a:t> </a:t>
            </a:r>
            <a:r>
              <a:rPr lang="ru-RU" dirty="0" err="1"/>
              <a:t>лісові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сільськогосподарські</a:t>
            </a:r>
            <a:r>
              <a:rPr lang="ru-RU" dirty="0"/>
              <a:t> </a:t>
            </a:r>
            <a:r>
              <a:rPr lang="ru-RU" dirty="0" err="1"/>
              <a:t>угіддя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22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321" y="352037"/>
            <a:ext cx="4840941" cy="4677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областях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родючих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нетоксичних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рекультивацію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вапнування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розпушування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глибини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см; </a:t>
            </a: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3.внесення добрив; </a:t>
            </a: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4.посів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злаково-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бобової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суміші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32" y="3502268"/>
            <a:ext cx="4022481" cy="288404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7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Захист ґрунтів від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девегетації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дегуміфікації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1015" y="962689"/>
            <a:ext cx="4572000" cy="92333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err="1"/>
              <a:t>Девегетацією</a:t>
            </a:r>
            <a:r>
              <a:rPr lang="ru-RU" b="1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втрата</a:t>
            </a:r>
            <a:r>
              <a:rPr lang="ru-RU" dirty="0"/>
              <a:t> </a:t>
            </a:r>
            <a:r>
              <a:rPr lang="ru-RU" dirty="0" err="1"/>
              <a:t>ґрунтами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природного </a:t>
            </a:r>
            <a:r>
              <a:rPr lang="ru-RU" dirty="0" err="1"/>
              <a:t>лісового</a:t>
            </a:r>
            <a:r>
              <a:rPr lang="ru-RU" dirty="0"/>
              <a:t>, </a:t>
            </a:r>
            <a:r>
              <a:rPr lang="ru-RU" dirty="0" err="1"/>
              <a:t>кущового</a:t>
            </a:r>
            <a:r>
              <a:rPr lang="ru-RU" dirty="0"/>
              <a:t> та </a:t>
            </a:r>
            <a:r>
              <a:rPr lang="ru-RU" dirty="0" err="1"/>
              <a:t>трав’янистого</a:t>
            </a:r>
            <a:r>
              <a:rPr lang="ru-RU" dirty="0"/>
              <a:t> </a:t>
            </a:r>
            <a:r>
              <a:rPr lang="ru-RU" dirty="0" err="1"/>
              <a:t>покриву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54061" y="3310823"/>
            <a:ext cx="4349261" cy="2862322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err="1"/>
              <a:t>Девегетація</a:t>
            </a:r>
            <a:r>
              <a:rPr lang="uk-UA" dirty="0"/>
              <a:t> – це явище, яке призводить до поступового </a:t>
            </a:r>
            <a:r>
              <a:rPr lang="uk-UA" dirty="0" err="1"/>
              <a:t>знеживлення</a:t>
            </a:r>
            <a:r>
              <a:rPr lang="uk-UA" dirty="0"/>
              <a:t> </a:t>
            </a:r>
            <a:r>
              <a:rPr lang="uk-UA" dirty="0" err="1"/>
              <a:t>едафотопу</a:t>
            </a:r>
            <a:r>
              <a:rPr lang="uk-UA" dirty="0"/>
              <a:t>, до пониження його </a:t>
            </a:r>
            <a:r>
              <a:rPr lang="uk-UA" dirty="0" err="1"/>
              <a:t>біопродуктивності</a:t>
            </a:r>
            <a:r>
              <a:rPr lang="uk-UA" dirty="0"/>
              <a:t> та втрати екологічних функцій. Ґрунти з штучно збідненим рослинним покривом втрачають кореневу біомасу, відповідно і запаси цінних мінеральних та органічних речовин, втрачають свої біоенергетичні ресурси, стають стерильними, безструктурними, легко </a:t>
            </a:r>
            <a:r>
              <a:rPr lang="uk-UA" dirty="0" err="1"/>
              <a:t>еродуються</a:t>
            </a:r>
            <a:r>
              <a:rPr lang="uk-UA" dirty="0"/>
              <a:t>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2" y="2524123"/>
            <a:ext cx="4900247" cy="350017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3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846" y="243915"/>
            <a:ext cx="7562375" cy="68220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 з </a:t>
            </a:r>
            <a:r>
              <a:rPr lang="uk-UA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девегетацією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необхідно забезпечувати: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4" name="Овал 3"/>
          <p:cNvSpPr/>
          <p:nvPr/>
        </p:nvSpPr>
        <p:spPr>
          <a:xfrm>
            <a:off x="128954" y="1207476"/>
            <a:ext cx="2614246" cy="24735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пасовищному господарстві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оптимальне навантаження поголів’я худоби, підсіви та підживлення трав, впровадження системи загонів та огорож</a:t>
            </a:r>
            <a:r>
              <a:rPr lang="uk-UA" sz="1200" dirty="0"/>
              <a:t>;</a:t>
            </a:r>
          </a:p>
          <a:p>
            <a:pPr algn="ctr"/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3153508" y="1090245"/>
            <a:ext cx="2813538" cy="2590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польових сівозмінах –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 частки багаторічних трав, регулярність внесення органічних добрив, обробіток полів з урахуванням особливостей рельєфу;</a:t>
            </a:r>
          </a:p>
        </p:txBody>
      </p:sp>
      <p:sp>
        <p:nvSpPr>
          <p:cNvPr id="6" name="Овал 5"/>
          <p:cNvSpPr/>
          <p:nvPr/>
        </p:nvSpPr>
        <p:spPr>
          <a:xfrm>
            <a:off x="6318738" y="1078524"/>
            <a:ext cx="2590800" cy="260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лісовому господарстві –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швидке відновлення і збереження лісової рослинності</a:t>
            </a: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" name="Овал 6"/>
          <p:cNvSpPr/>
          <p:nvPr/>
        </p:nvSpPr>
        <p:spPr>
          <a:xfrm>
            <a:off x="1383323" y="3681046"/>
            <a:ext cx="2965939" cy="28252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гірських та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схилових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ландшафтах –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лісоплодових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насаджень і терас;</a:t>
            </a:r>
          </a:p>
        </p:txBody>
      </p:sp>
      <p:sp>
        <p:nvSpPr>
          <p:cNvPr id="8" name="Овал 7"/>
          <p:cNvSpPr/>
          <p:nvPr/>
        </p:nvSpPr>
        <p:spPr>
          <a:xfrm>
            <a:off x="5052646" y="3587262"/>
            <a:ext cx="2954216" cy="2883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дорожному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міському господарствах 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деревонасадження, парки, сквери, сади, трав’янистий дерновий покрив у дворах, на вулицях та узбіччях доріг.</a:t>
            </a:r>
          </a:p>
        </p:txBody>
      </p:sp>
    </p:spTree>
    <p:extLst>
      <p:ext uri="{BB962C8B-B14F-4D97-AF65-F5344CB8AC3E}">
        <p14:creationId xmlns:p14="http://schemas.microsoft.com/office/powerpoint/2010/main" val="86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62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339969"/>
            <a:ext cx="7455876" cy="15474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девегетація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початковою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стадією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дегуміфікації</a:t>
            </a:r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зменшується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(основною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причиною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дегуміфікації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оранка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Дегуміфікація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запасів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гумусу на 30-40 %.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Вона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причиною ґрунтовтоми і виснаження </a:t>
            </a: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едафотопів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085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Порушення водного і хімічного режиму </a:t>
            </a:r>
            <a:r>
              <a:rPr lang="uk-UA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едафотопів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b="1" dirty="0"/>
              <a:t/>
            </a:r>
            <a:br>
              <a:rPr lang="uk-UA" b="1" dirty="0"/>
            </a:b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862" y="785446"/>
            <a:ext cx="8264769" cy="5591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/>
              <a:t>                      </a:t>
            </a:r>
            <a:r>
              <a:rPr lang="ru-RU" b="1" dirty="0" err="1" smtClean="0">
                <a:solidFill>
                  <a:schemeClr val="bg1"/>
                </a:solidFill>
              </a:rPr>
              <a:t>Опустелювання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ґрунтів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46" y="1348151"/>
            <a:ext cx="2790092" cy="12778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u="sng" dirty="0" err="1"/>
              <a:t>Волога</a:t>
            </a:r>
            <a:r>
              <a:rPr lang="ru-RU" u="sng" dirty="0"/>
              <a:t> </a:t>
            </a:r>
            <a:r>
              <a:rPr lang="ru-RU" dirty="0"/>
              <a:t>є </a:t>
            </a:r>
            <a:r>
              <a:rPr lang="ru-RU" dirty="0" err="1"/>
              <a:t>найважливішим</a:t>
            </a:r>
            <a:r>
              <a:rPr lang="ru-RU" dirty="0"/>
              <a:t> фактором </a:t>
            </a:r>
            <a:r>
              <a:rPr lang="ru-RU" dirty="0" err="1"/>
              <a:t>ґрунтової</a:t>
            </a:r>
            <a:r>
              <a:rPr lang="ru-RU" dirty="0"/>
              <a:t> </a:t>
            </a:r>
            <a:r>
              <a:rPr lang="ru-RU" dirty="0" err="1"/>
              <a:t>родючості</a:t>
            </a:r>
            <a:r>
              <a:rPr lang="ru-RU" dirty="0"/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877" y="4243753"/>
            <a:ext cx="3692769" cy="22273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До 40-45 %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суші</a:t>
            </a:r>
            <a:r>
              <a:rPr lang="ru-RU" dirty="0"/>
              <a:t> не </a:t>
            </a:r>
            <a:r>
              <a:rPr lang="ru-RU" dirty="0" err="1"/>
              <a:t>забезпечені</a:t>
            </a:r>
            <a:r>
              <a:rPr lang="ru-RU" dirty="0"/>
              <a:t> </a:t>
            </a:r>
            <a:r>
              <a:rPr lang="ru-RU" dirty="0" err="1"/>
              <a:t>регулярним</a:t>
            </a:r>
            <a:r>
              <a:rPr lang="ru-RU" dirty="0"/>
              <a:t> </a:t>
            </a:r>
            <a:r>
              <a:rPr lang="ru-RU" dirty="0" err="1"/>
              <a:t>атмосферним</a:t>
            </a:r>
            <a:r>
              <a:rPr lang="ru-RU" dirty="0"/>
              <a:t> </a:t>
            </a:r>
            <a:r>
              <a:rPr lang="ru-RU" dirty="0" err="1"/>
              <a:t>зволоженням</a:t>
            </a:r>
            <a:r>
              <a:rPr lang="ru-RU" dirty="0"/>
              <a:t> і </a:t>
            </a:r>
            <a:r>
              <a:rPr lang="ru-RU" dirty="0" err="1"/>
              <a:t>представлені</a:t>
            </a:r>
            <a:r>
              <a:rPr lang="ru-RU" dirty="0"/>
              <a:t> </a:t>
            </a:r>
            <a:r>
              <a:rPr lang="ru-RU" dirty="0" err="1"/>
              <a:t>пустелями</a:t>
            </a:r>
            <a:r>
              <a:rPr lang="ru-RU" dirty="0"/>
              <a:t> і </a:t>
            </a:r>
            <a:r>
              <a:rPr lang="ru-RU" dirty="0" err="1"/>
              <a:t>посушливими</a:t>
            </a:r>
            <a:r>
              <a:rPr lang="ru-RU" dirty="0"/>
              <a:t> степами. </a:t>
            </a:r>
            <a:r>
              <a:rPr lang="ru-RU" dirty="0" err="1"/>
              <a:t>Ще</a:t>
            </a:r>
            <a:r>
              <a:rPr lang="ru-RU" dirty="0"/>
              <a:t> 10-15 %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суші</a:t>
            </a:r>
            <a:r>
              <a:rPr lang="ru-RU" dirty="0"/>
              <a:t> </a:t>
            </a:r>
            <a:r>
              <a:rPr lang="ru-RU" dirty="0" err="1"/>
              <a:t>піддаються</a:t>
            </a:r>
            <a:r>
              <a:rPr lang="ru-RU" dirty="0"/>
              <a:t> </a:t>
            </a:r>
            <a:r>
              <a:rPr lang="ru-RU" dirty="0" err="1"/>
              <a:t>опустелюванню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помилкових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650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825" y="2816780"/>
            <a:ext cx="4676175" cy="36309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062" y="243916"/>
            <a:ext cx="7656159" cy="658762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Завдання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523" y="902677"/>
            <a:ext cx="5509846" cy="2907323"/>
          </a:xfrm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компонентами дуже тонко збалансованих природних екосистем і знаходячись у динамічній рівновазі з усіма іншими складовими біосфери, в умовах інтенсивного використання, ґрунти часто втрачають свою природну родючість, деградують чи навіть цілком руйнуються. </a:t>
            </a:r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Дві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третини усіх сучасних орних ґрунтів піддаються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деґрадаційним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процесам, а щорічні безповоротні втрати орних ґрунтів світу сягають 6-7 млн.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га.</a:t>
            </a:r>
          </a:p>
          <a:p>
            <a:pPr marL="0" indent="0">
              <a:buNone/>
            </a:pP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3571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215" y="0"/>
            <a:ext cx="8475785" cy="37162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Зупинити </a:t>
            </a:r>
            <a:r>
              <a:rPr lang="uk-UA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опустелювання</a:t>
            </a:r>
            <a:r>
              <a:rPr lang="uk-UA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територій </a:t>
            </a:r>
            <a:r>
              <a:rPr lang="uk-UA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</a:t>
            </a:r>
            <a:r>
              <a:rPr lang="uk-UA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створюючи </a:t>
            </a:r>
            <a:r>
              <a:rPr lang="uk-UA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лісозахисні смуги; </a:t>
            </a: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насаджуючи ліси;</a:t>
            </a: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здійснюючи </a:t>
            </a:r>
            <a:r>
              <a:rPr lang="uk-UA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фітомеліорацію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регулюючи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поголів’я худоби згідно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біопродуктивності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угідь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підтримуючи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структуру </a:t>
            </a:r>
            <a:r>
              <a:rPr lang="uk-UA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едафотопів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здійснюючи снігозатримання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застосовуючи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безполицевий обробіток з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періодичним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глибоким розпушенням верхніх горизонтів ґрунту.</a:t>
            </a:r>
          </a:p>
          <a:p>
            <a:endParaRPr lang="uk-UA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3" y="3352801"/>
            <a:ext cx="6775937" cy="33879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40"/>
            <a:ext cx="9147259" cy="633046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засолення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осолонцювання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злитизації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66031" y="119575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293077" y="1652954"/>
            <a:ext cx="3505200" cy="1815882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 причинами деградації зрошуваних ґрунтів служать бездренажне зрошення, великі втрати води на фільтрацію, будівництво зрошувальних каналів без гідроізоляції, перевищення зрошувальних норм, неконтрольована подача води, поливи мінералізованою водою.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14645" y="3774832"/>
            <a:ext cx="2977661" cy="2031325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err="1"/>
              <a:t>Найтоксичнішим</a:t>
            </a:r>
            <a:r>
              <a:rPr lang="ru-RU" sz="1400" dirty="0"/>
              <a:t> є </a:t>
            </a:r>
            <a:r>
              <a:rPr lang="ru-RU" sz="1400" dirty="0" err="1"/>
              <a:t>содове</a:t>
            </a:r>
            <a:r>
              <a:rPr lang="ru-RU" sz="1400" dirty="0"/>
              <a:t> </a:t>
            </a:r>
            <a:r>
              <a:rPr lang="ru-RU" sz="1400" dirty="0" err="1"/>
              <a:t>засолення</a:t>
            </a:r>
            <a:r>
              <a:rPr lang="ru-RU" sz="1400" dirty="0"/>
              <a:t>. </a:t>
            </a:r>
            <a:r>
              <a:rPr lang="ru-RU" sz="1400" dirty="0" err="1"/>
              <a:t>Воно</a:t>
            </a:r>
            <a:r>
              <a:rPr lang="ru-RU" sz="1400" dirty="0"/>
              <a:t> </a:t>
            </a:r>
            <a:r>
              <a:rPr lang="ru-RU" sz="1400" dirty="0" err="1"/>
              <a:t>викликає</a:t>
            </a:r>
            <a:r>
              <a:rPr lang="ru-RU" sz="1400" dirty="0"/>
              <a:t> </a:t>
            </a:r>
            <a:r>
              <a:rPr lang="ru-RU" sz="1400" dirty="0" err="1"/>
              <a:t>різку</a:t>
            </a:r>
            <a:r>
              <a:rPr lang="ru-RU" sz="1400" dirty="0"/>
              <a:t> </a:t>
            </a:r>
            <a:r>
              <a:rPr lang="ru-RU" sz="1400" dirty="0" err="1"/>
              <a:t>зміну</a:t>
            </a:r>
            <a:r>
              <a:rPr lang="ru-RU" sz="1400" dirty="0"/>
              <a:t> </a:t>
            </a:r>
            <a:r>
              <a:rPr lang="ru-RU" sz="1400" dirty="0" err="1"/>
              <a:t>реакції</a:t>
            </a:r>
            <a:r>
              <a:rPr lang="ru-RU" sz="1400" dirty="0"/>
              <a:t> </a:t>
            </a:r>
            <a:r>
              <a:rPr lang="ru-RU" sz="1400" dirty="0" err="1"/>
              <a:t>ґрунтового</a:t>
            </a:r>
            <a:r>
              <a:rPr lang="ru-RU" sz="1400" dirty="0"/>
              <a:t> </a:t>
            </a:r>
            <a:r>
              <a:rPr lang="ru-RU" sz="1400" dirty="0" err="1"/>
              <a:t>розчину</a:t>
            </a:r>
            <a:r>
              <a:rPr lang="ru-RU" sz="1400" dirty="0"/>
              <a:t> (рН 9-11), складу </a:t>
            </a:r>
            <a:r>
              <a:rPr lang="ru-RU" sz="1400" dirty="0" err="1"/>
              <a:t>поглинених</a:t>
            </a:r>
            <a:r>
              <a:rPr lang="ru-RU" sz="1400" dirty="0"/>
              <a:t> </a:t>
            </a:r>
            <a:r>
              <a:rPr lang="ru-RU" sz="1400" dirty="0" err="1"/>
              <a:t>катіонів</a:t>
            </a:r>
            <a:r>
              <a:rPr lang="ru-RU" sz="1400" dirty="0"/>
              <a:t>, приводить до </a:t>
            </a:r>
            <a:r>
              <a:rPr lang="ru-RU" sz="1400" dirty="0" err="1"/>
              <a:t>пептизації</a:t>
            </a:r>
            <a:r>
              <a:rPr lang="ru-RU" sz="1400" dirty="0"/>
              <a:t> </a:t>
            </a:r>
            <a:r>
              <a:rPr lang="ru-RU" sz="1400" dirty="0" err="1"/>
              <a:t>колоїдів</a:t>
            </a:r>
            <a:r>
              <a:rPr lang="ru-RU" sz="1400" dirty="0"/>
              <a:t>, </a:t>
            </a:r>
            <a:r>
              <a:rPr lang="ru-RU" sz="1400" dirty="0" err="1"/>
              <a:t>підвищує</a:t>
            </a:r>
            <a:r>
              <a:rPr lang="ru-RU" sz="1400" dirty="0"/>
              <a:t> </a:t>
            </a:r>
            <a:r>
              <a:rPr lang="ru-RU" sz="1400" dirty="0" err="1"/>
              <a:t>мобільність</a:t>
            </a:r>
            <a:r>
              <a:rPr lang="ru-RU" sz="1400" dirty="0"/>
              <a:t> </a:t>
            </a:r>
            <a:r>
              <a:rPr lang="ru-RU" sz="1400" dirty="0" err="1"/>
              <a:t>органічної</a:t>
            </a:r>
            <a:r>
              <a:rPr lang="ru-RU" sz="1400" dirty="0"/>
              <a:t> </a:t>
            </a:r>
            <a:r>
              <a:rPr lang="ru-RU" sz="1400" dirty="0" err="1"/>
              <a:t>речовини</a:t>
            </a:r>
            <a:r>
              <a:rPr lang="ru-RU" sz="1400" dirty="0"/>
              <a:t>, </a:t>
            </a:r>
            <a:r>
              <a:rPr lang="ru-RU" sz="1400" dirty="0" err="1"/>
              <a:t>погіршує</a:t>
            </a:r>
            <a:r>
              <a:rPr lang="ru-RU" sz="1400" dirty="0"/>
              <a:t> водно-</a:t>
            </a:r>
            <a:r>
              <a:rPr lang="ru-RU" sz="1400" dirty="0" err="1"/>
              <a:t>фізичні</a:t>
            </a:r>
            <a:r>
              <a:rPr lang="ru-RU" sz="1400" dirty="0"/>
              <a:t> </a:t>
            </a:r>
            <a:r>
              <a:rPr lang="ru-RU" sz="1400" dirty="0" err="1"/>
              <a:t>властивості</a:t>
            </a:r>
            <a:r>
              <a:rPr lang="ru-RU" sz="1400" dirty="0"/>
              <a:t> </a:t>
            </a:r>
            <a:r>
              <a:rPr lang="ru-RU" sz="1400" dirty="0" err="1"/>
              <a:t>ґрунту</a:t>
            </a:r>
            <a:r>
              <a:rPr lang="ru-RU" sz="1400" dirty="0"/>
              <a:t>, </a:t>
            </a:r>
            <a:r>
              <a:rPr lang="ru-RU" sz="1400" dirty="0" err="1"/>
              <a:t>насамперед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структурний</a:t>
            </a:r>
            <a:r>
              <a:rPr lang="ru-RU" sz="1400" dirty="0"/>
              <a:t> стан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9293" y="105508"/>
            <a:ext cx="4443046" cy="6247864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 ґрунтів від содового засолення і злитості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бажані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uk-UA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хімічна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меліорація (внесення гіпсу</a:t>
            </a:r>
            <a:r>
              <a:rPr lang="uk-UA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Tx/>
              <a:buChar char="-"/>
            </a:pPr>
            <a:r>
              <a:rPr lang="uk-UA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 кислих і </a:t>
            </a:r>
            <a:r>
              <a:rPr lang="uk-UA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сірковмісних добрив ;</a:t>
            </a:r>
          </a:p>
          <a:p>
            <a:pPr marL="342900" indent="-342900">
              <a:buFontTx/>
              <a:buChar char="-"/>
            </a:pPr>
            <a:r>
              <a:rPr lang="uk-UA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сівозміну багаторічних трав. </a:t>
            </a:r>
            <a:endParaRPr lang="uk-UA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зрошення повинен виключати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перезволоження і пересушення ґрунтів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Необхідно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 технологічних норм, здійснювати моніторинг водно-сольового режиму зрошувальних ґрунтів, їх структурного і гумусного стану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запобігання їх деградації та підтримки високої родючості.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6315"/>
            <a:ext cx="4381500" cy="42862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7440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переосушення</a:t>
            </a:r>
            <a:endParaRPr lang="uk-UA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954" y="2825261"/>
            <a:ext cx="5242415" cy="1418494"/>
          </a:xfr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виконанні осушувальних робіт хибно орієнтуватись лише на відведення надлишкові води. Необхідно встановити і забезпечити оптимальний рівень залягання ґрунтових вод на полях і пасовищах, при якому відбуватиметься підґрунтове зволоження рослин в сухі бездощові періоди.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0290" y="1375175"/>
            <a:ext cx="5334000" cy="83099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Переосушування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необдуманих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меліоративних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недотриманні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1322" y="4732329"/>
            <a:ext cx="4572000" cy="1323439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проектуванні сітки осушувальних каналів необхідно створювати водомірні пости і шлюзи, які дозволятимуть керувати рівнем ґрунтових вод, їх відтоком та попереджати небезпеку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переосушення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ґрунтів.</a:t>
            </a:r>
          </a:p>
        </p:txBody>
      </p:sp>
    </p:spTree>
    <p:extLst>
      <p:ext uri="{BB962C8B-B14F-4D97-AF65-F5344CB8AC3E}">
        <p14:creationId xmlns:p14="http://schemas.microsoft.com/office/powerpoint/2010/main" val="3228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367"/>
            <a:ext cx="9144000" cy="66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Забруднення ґрунтів та захист від нього.</a:t>
            </a:r>
            <a:r>
              <a:rPr lang="uk-UA" dirty="0">
                <a:solidFill>
                  <a:schemeClr val="bg1"/>
                </a:solidFill>
              </a:rPr>
              <a:t/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0109" y="3053862"/>
            <a:ext cx="4278922" cy="89095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Основою </a:t>
            </a:r>
            <a:r>
              <a:rPr lang="uk-UA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оцінки рівня забруднення ґрунтів є фонова концентрація речовини у ґрунтах регіону – </a:t>
            </a:r>
            <a:r>
              <a:rPr lang="uk-UA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геохімічний фон.</a:t>
            </a: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510" y="1630290"/>
            <a:ext cx="38217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ґрунтів характерне 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механічне, хімічне і біологічне забруднення</a:t>
            </a:r>
            <a:r>
              <a:rPr lang="uk-UA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59570" y="4774867"/>
            <a:ext cx="41265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Геохімічний фон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середній вміст хімічного елемента у ґрунтах. Це регіональна чи локальна характеристика ґрунтів та гірських порід.</a:t>
            </a:r>
          </a:p>
        </p:txBody>
      </p:sp>
    </p:spTree>
    <p:extLst>
      <p:ext uri="{BB962C8B-B14F-4D97-AF65-F5344CB8AC3E}">
        <p14:creationId xmlns:p14="http://schemas.microsoft.com/office/powerpoint/2010/main" val="21473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3137064"/>
            <a:ext cx="8531043" cy="309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9293" y="106128"/>
            <a:ext cx="3810000" cy="11935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Ділянка в межах якої вміст хімічного елемента відрізняється від геохімічного фону, називається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геохімічна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аномалія.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8553" y="1331077"/>
            <a:ext cx="429064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Геохімічна аномалія, в межах якої вміст елемента сягає концентрації, яка негативно впливає на здоров’я людини, називається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зоною забруднення.</a:t>
            </a:r>
          </a:p>
        </p:txBody>
      </p:sp>
    </p:spTree>
    <p:extLst>
      <p:ext uri="{BB962C8B-B14F-4D97-AF65-F5344CB8AC3E}">
        <p14:creationId xmlns:p14="http://schemas.microsoft.com/office/powerpoint/2010/main" val="2434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447" y="126686"/>
            <a:ext cx="7839635" cy="645690"/>
          </a:xfrm>
        </p:spPr>
        <p:txBody>
          <a:bodyPr>
            <a:norm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добрив і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385" y="3949478"/>
            <a:ext cx="2954216" cy="17467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ріст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генеративних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чутливість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азот особливо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нітратній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сорбується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легко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мігрує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води.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754" y="1156791"/>
            <a:ext cx="36810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добрив.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Необдуманність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полях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катастрофічні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29907" y="3880336"/>
            <a:ext cx="3376247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Аміачні сполуки азоту також здатні забруднювати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ґрунти.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монійний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азот перешкоджає хлоруванню води, якщо його концентрація перевищує 1 мг/л. До того ж,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окиснюючись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нітратів, амонійний азот зв’язує кисень, що приводить до кисневого голодування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гідробіонтів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псування води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688123" y="2972673"/>
            <a:ext cx="586154" cy="90766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низ 7"/>
          <p:cNvSpPr/>
          <p:nvPr/>
        </p:nvSpPr>
        <p:spPr>
          <a:xfrm rot="18821596">
            <a:off x="3446585" y="2719754"/>
            <a:ext cx="668215" cy="146538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889605"/>
            <a:ext cx="4044461" cy="29907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974" y="339968"/>
            <a:ext cx="3184226" cy="33996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отрутохімікати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бур’янами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гербіциди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грибковими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хворобами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фунгіциди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шкідниками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зооциди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інсектициди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широко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30 %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врожаю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хлоровані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ефіри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карбамати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сечовини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20" y="345396"/>
            <a:ext cx="4634199" cy="30894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15" y="3909097"/>
            <a:ext cx="3615104" cy="242766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09097"/>
            <a:ext cx="4545298" cy="25567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49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123" y="710082"/>
            <a:ext cx="44196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ґрунтів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надлишку добрив має ряд спільних рис з охороною ґрунтів від надлишку пестицидів. Розробка нових довгостроково діючих гранульованих форм добрив, застосування комплексних форм, використання правильної технології їх внесення, дотримання правил збереження і транспортування – все це охороняє ґрунт від надлишку агрохімікатів.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53352" y="3115599"/>
            <a:ext cx="3798277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Мінімалізувати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хімічне втручання можливо лише шляхом «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біологізації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землеробства, яке передбачає екологічний підхід організації виробництва сільськогосподарської продукції.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Людство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відмовитись від застосування легкорозчинних мінеральних добрив (особливо азотних) та хімічних засобів боротьби з бур’янами, шкідниками та хворобами рослин, замінивши його стимулюванням біологічної активності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едафотопу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екосистеми в цілому.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2" y="3352800"/>
            <a:ext cx="4487739" cy="293076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61" y="502408"/>
            <a:ext cx="3587261" cy="24774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0986" y="243916"/>
            <a:ext cx="7949236" cy="68220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8</a:t>
            </a:r>
            <a:r>
              <a:rPr lang="uk-UA" b="1" dirty="0"/>
              <a:t>. Моніторинг ґрунтів.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9539" y="4243754"/>
            <a:ext cx="6564922" cy="1200329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Ґрунтовий моніторинг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діагностика, прогноз і управління станом ґрунтів або контроль заради керування розширеним відтворенням їх родючості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35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30" y="2134402"/>
            <a:ext cx="5193608" cy="3456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причинами втрати ґрунтової родючості є такі:</a:t>
            </a:r>
            <a:b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54" y="5696020"/>
            <a:ext cx="4337538" cy="927519"/>
          </a:xfrm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забруднення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хімічне отруєння ґрунтів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1002213"/>
            <a:ext cx="4572000" cy="1477328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патологія ґрунтового профілю та генетичних горизонтів (ерозія і дефляція, переущільнення поверхневих горизонтів,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відчудження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ґрунту з функціонуючих екосистем);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1354" y="4390183"/>
            <a:ext cx="4443046" cy="1200329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порушення біоенергетичного режиму ґрунтів та екосистем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девеґетація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дегуміфікація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ґрунтів, ґрунтовтома та виснаження);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2754923"/>
            <a:ext cx="4572000" cy="1200329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порушення водного і хімічного режимів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едафотопів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опустелювання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зсуви, селі, вторинне засолення, природна і вторинна кислотність,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переосушення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2207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99138" y="222739"/>
            <a:ext cx="4700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Найважливішими завданнями ґрунтового моніторингу є: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676" y="1254369"/>
            <a:ext cx="2567353" cy="1066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/>
              <a:t>–</a:t>
            </a:r>
            <a:r>
              <a:rPr lang="uk-UA" sz="1400" b="1" dirty="0"/>
              <a:t> </a:t>
            </a:r>
            <a:r>
              <a:rPr lang="uk-UA" sz="1400" dirty="0"/>
              <a:t>оцінка середньорічних втрат ґрунту внаслідок водної, іригаційної і вітрової ерозій;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676" y="2637692"/>
            <a:ext cx="2743200" cy="10902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100" dirty="0"/>
              <a:t>–</a:t>
            </a:r>
            <a:r>
              <a:rPr lang="uk-UA" sz="1100" b="1" dirty="0"/>
              <a:t> </a:t>
            </a:r>
            <a:r>
              <a:rPr lang="uk-UA" sz="1100" dirty="0"/>
              <a:t>виявлення регіонів з дефіцитним балансом головних елементів живлення рослин, виявлення й оцінка швидкості втрат гумусу, азоту, і фосфору; контроль за вмістом елементів живлення рослин;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1015" y="4032739"/>
            <a:ext cx="2672861" cy="11957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100" dirty="0"/>
              <a:t>–</a:t>
            </a:r>
            <a:r>
              <a:rPr lang="uk-UA" sz="1100" b="1" dirty="0"/>
              <a:t> </a:t>
            </a:r>
            <a:r>
              <a:rPr lang="uk-UA" sz="1100" dirty="0"/>
              <a:t>контроль за зміною кислотності і лужності ґрунтів, особливо в районах, де застосовуються високі дози мінеральних добрив, а також при іригації, використанні промислових відходів;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1015" y="5591909"/>
            <a:ext cx="2672861" cy="11723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100" dirty="0"/>
              <a:t>–</a:t>
            </a:r>
            <a:r>
              <a:rPr lang="uk-UA" sz="1100" b="1" dirty="0"/>
              <a:t> </a:t>
            </a:r>
            <a:r>
              <a:rPr lang="uk-UA" sz="1100" dirty="0"/>
              <a:t>контроль за зміною сольового режиму зрошуваних </a:t>
            </a:r>
            <a:r>
              <a:rPr lang="uk-UA" sz="1100" dirty="0" err="1"/>
              <a:t>едафотопів</a:t>
            </a:r>
            <a:r>
              <a:rPr lang="uk-UA" sz="1100" dirty="0"/>
              <a:t> та ґрунтів, що удобрюються;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65628" y="1195751"/>
            <a:ext cx="2332894" cy="11254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100" dirty="0"/>
              <a:t>–</a:t>
            </a:r>
            <a:r>
              <a:rPr lang="uk-UA" sz="1100" b="1" dirty="0"/>
              <a:t> </a:t>
            </a:r>
            <a:r>
              <a:rPr lang="uk-UA" sz="1100" dirty="0"/>
              <a:t>контроль за забрудненням ґрунтів важкими металами внаслідок глобального осідання;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65627" y="2637692"/>
            <a:ext cx="2332895" cy="11723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–</a:t>
            </a:r>
            <a:r>
              <a:rPr lang="ru-RU" sz="1100" b="1" dirty="0"/>
              <a:t> </a:t>
            </a:r>
            <a:r>
              <a:rPr lang="ru-RU" sz="1100" dirty="0"/>
              <a:t>контроль за </a:t>
            </a:r>
            <a:r>
              <a:rPr lang="ru-RU" sz="1100" dirty="0" err="1"/>
              <a:t>локальним</a:t>
            </a:r>
            <a:r>
              <a:rPr lang="ru-RU" sz="1100" dirty="0"/>
              <a:t> </a:t>
            </a:r>
            <a:r>
              <a:rPr lang="ru-RU" sz="1100" dirty="0" err="1"/>
              <a:t>забрудненням</a:t>
            </a:r>
            <a:r>
              <a:rPr lang="ru-RU" sz="1100" dirty="0"/>
              <a:t> </a:t>
            </a:r>
            <a:r>
              <a:rPr lang="ru-RU" sz="1100" dirty="0" err="1"/>
              <a:t>ґрунтів</a:t>
            </a:r>
            <a:r>
              <a:rPr lang="ru-RU" sz="1100" dirty="0"/>
              <a:t> </a:t>
            </a:r>
            <a:r>
              <a:rPr lang="ru-RU" sz="1100" dirty="0" err="1"/>
              <a:t>важкими</a:t>
            </a:r>
            <a:r>
              <a:rPr lang="ru-RU" sz="1100" dirty="0"/>
              <a:t> </a:t>
            </a:r>
            <a:r>
              <a:rPr lang="ru-RU" sz="1100" dirty="0" err="1"/>
              <a:t>металами</a:t>
            </a:r>
            <a:r>
              <a:rPr lang="ru-RU" sz="1100" dirty="0"/>
              <a:t> в </a:t>
            </a:r>
            <a:r>
              <a:rPr lang="ru-RU" sz="1100" dirty="0" err="1"/>
              <a:t>зоні</a:t>
            </a:r>
            <a:r>
              <a:rPr lang="ru-RU" sz="1100" dirty="0"/>
              <a:t> </a:t>
            </a:r>
            <a:r>
              <a:rPr lang="ru-RU" sz="1100" dirty="0" err="1"/>
              <a:t>впливу</a:t>
            </a:r>
            <a:r>
              <a:rPr lang="ru-RU" sz="1100" dirty="0"/>
              <a:t> </a:t>
            </a:r>
            <a:r>
              <a:rPr lang="ru-RU" sz="1100" dirty="0" err="1"/>
              <a:t>промислових</a:t>
            </a:r>
            <a:r>
              <a:rPr lang="ru-RU" sz="1100" dirty="0"/>
              <a:t> </a:t>
            </a:r>
            <a:r>
              <a:rPr lang="ru-RU" sz="1100" dirty="0" err="1"/>
              <a:t>підприємств</a:t>
            </a:r>
            <a:r>
              <a:rPr lang="ru-RU" sz="1100" dirty="0"/>
              <a:t> і </a:t>
            </a:r>
            <a:r>
              <a:rPr lang="ru-RU" sz="1100" dirty="0" err="1"/>
              <a:t>транспортних</a:t>
            </a:r>
            <a:r>
              <a:rPr lang="ru-RU" sz="1100" dirty="0"/>
              <a:t> </a:t>
            </a:r>
            <a:r>
              <a:rPr lang="ru-RU" sz="1100" dirty="0" err="1"/>
              <a:t>магістралей</a:t>
            </a:r>
            <a:endParaRPr lang="uk-UA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65628" y="4032740"/>
            <a:ext cx="2332894" cy="11136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100" dirty="0"/>
              <a:t>–</a:t>
            </a:r>
            <a:r>
              <a:rPr lang="uk-UA" sz="1100" b="1" dirty="0"/>
              <a:t> </a:t>
            </a:r>
            <a:r>
              <a:rPr lang="uk-UA" sz="1100" dirty="0"/>
              <a:t>довгостроковий і сезонний (за фазами розвитку рослин) контроль за вологістю, температурою, структурним станом, водно-фізичними властивостями ґрунтів;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65627" y="5498125"/>
            <a:ext cx="2332895" cy="11781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–</a:t>
            </a:r>
            <a:r>
              <a:rPr lang="ru-RU" sz="1100" b="1" dirty="0"/>
              <a:t> </a:t>
            </a:r>
            <a:r>
              <a:rPr lang="ru-RU" sz="1100" dirty="0" err="1"/>
              <a:t>інспекторський</a:t>
            </a:r>
            <a:r>
              <a:rPr lang="ru-RU" sz="1100" dirty="0"/>
              <a:t> контроль за </a:t>
            </a:r>
            <a:r>
              <a:rPr lang="ru-RU" sz="1100" dirty="0" err="1"/>
              <a:t>розмірами</a:t>
            </a:r>
            <a:r>
              <a:rPr lang="ru-RU" sz="1100" dirty="0"/>
              <a:t> і </a:t>
            </a:r>
            <a:r>
              <a:rPr lang="ru-RU" sz="1100" dirty="0" err="1"/>
              <a:t>правильністю</a:t>
            </a:r>
            <a:r>
              <a:rPr lang="ru-RU" sz="1100" dirty="0"/>
              <a:t> </a:t>
            </a:r>
            <a:r>
              <a:rPr lang="ru-RU" sz="1100" dirty="0" err="1"/>
              <a:t>відчуження</a:t>
            </a:r>
            <a:r>
              <a:rPr lang="ru-RU" sz="1100" dirty="0"/>
              <a:t> </a:t>
            </a:r>
            <a:r>
              <a:rPr lang="ru-RU" sz="1100" dirty="0" err="1"/>
              <a:t>орнопридатних</a:t>
            </a:r>
            <a:r>
              <a:rPr lang="ru-RU" sz="1100" dirty="0"/>
              <a:t> </a:t>
            </a:r>
            <a:r>
              <a:rPr lang="ru-RU" sz="1100" dirty="0" err="1"/>
              <a:t>ґрунтів</a:t>
            </a:r>
            <a:r>
              <a:rPr lang="ru-RU" sz="1100" dirty="0"/>
              <a:t> для </a:t>
            </a:r>
            <a:r>
              <a:rPr lang="ru-RU" sz="1100" dirty="0" err="1"/>
              <a:t>промислових</a:t>
            </a:r>
            <a:r>
              <a:rPr lang="ru-RU" sz="1100" dirty="0"/>
              <a:t> і </a:t>
            </a:r>
            <a:r>
              <a:rPr lang="ru-RU" sz="1100" dirty="0" err="1"/>
              <a:t>комунальних</a:t>
            </a:r>
            <a:r>
              <a:rPr lang="ru-RU" sz="1100" dirty="0"/>
              <a:t> </a:t>
            </a:r>
            <a:r>
              <a:rPr lang="ru-RU" sz="1100" dirty="0" err="1"/>
              <a:t>цілей</a:t>
            </a:r>
            <a:endParaRPr lang="uk-UA" sz="1100" dirty="0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1" y="1758458"/>
            <a:ext cx="3657599" cy="471267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122" y="586154"/>
            <a:ext cx="56739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Складовою ґрунтового моніторинг є </a:t>
            </a:r>
            <a:r>
              <a:rPr lang="uk-UA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ґрунтово-екологічний моніторинг</a:t>
            </a:r>
            <a:r>
              <a:rPr lang="uk-UA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Ґрунтово-екологічний моніторинг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система спостережень за станом ґрунтів. Ґрунтово-екологічний моніторинг здійснюється на глобальному, регіональному, національному і локальному рівнях.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1" y="2967627"/>
            <a:ext cx="8088922" cy="374614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4370" y="3361618"/>
            <a:ext cx="221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стану ґрунтового покриву</a:t>
            </a:r>
            <a:endParaRPr lang="uk-UA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17255" y="3453952"/>
            <a:ext cx="2252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стану ґрунтів</a:t>
            </a:r>
            <a:endParaRPr lang="uk-UA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3453950"/>
            <a:ext cx="2807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забруднення ґрунтів</a:t>
            </a:r>
            <a:endParaRPr lang="uk-UA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62201" y="24088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Ґрунтово-екологічний моніторинг здійснюється у таких трьох напрямках:</a:t>
            </a:r>
          </a:p>
        </p:txBody>
      </p:sp>
    </p:spTree>
    <p:extLst>
      <p:ext uri="{BB962C8B-B14F-4D97-AF65-F5344CB8AC3E}">
        <p14:creationId xmlns:p14="http://schemas.microsoft.com/office/powerpoint/2010/main" val="32425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 rot="21361347">
            <a:off x="897057" y="651238"/>
            <a:ext cx="304800" cy="340549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3916"/>
            <a:ext cx="8043021" cy="811162"/>
          </a:xfrm>
        </p:spPr>
        <p:txBody>
          <a:bodyPr>
            <a:normAutofit fontScale="90000"/>
          </a:bodyPr>
          <a:lstStyle/>
          <a:p>
            <a:r>
              <a:rPr lang="uk-UA" sz="36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uk-UA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ґрунтовово</a:t>
            </a:r>
            <a:r>
              <a:rPr lang="uk-UA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-екологічного моніторингу полягає у: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b="1" dirty="0">
                <a:solidFill>
                  <a:schemeClr val="accent6">
                    <a:lumMod val="50000"/>
                  </a:schemeClr>
                </a:solidFill>
              </a:rPr>
            </a:br>
            <a:endParaRPr lang="uk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307" y="4091353"/>
            <a:ext cx="3763106" cy="167640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контролі за станом ґрунтів (вологість, фізико-хімічні властивості, контроль дотримання гранично допустимих концентрацій).</a:t>
            </a: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783303"/>
            <a:ext cx="320040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виявленні негативних змін стану і властивостей ґрунтів (втрати в результаті ерозії, забруднення тощо);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219200" y="644769"/>
            <a:ext cx="304800" cy="11385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44" y="1674961"/>
            <a:ext cx="4673825" cy="261734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9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92" y="150131"/>
            <a:ext cx="7386529" cy="916670"/>
          </a:xfr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проведення 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 забруднення ґрунтів потрібно знати такі вихідні умови: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6524" y="1400265"/>
            <a:ext cx="3716214" cy="4308872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фізико-хімічні властивості ґрунтів;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хімічні властивості забруднюючих речовин;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 знаходження забруднюючих речовин у викидах і скидах;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механізм перетворення забруднюючих речовин в ґрунті;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 знаходження забруднюючих речовин в ґрунті;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вплив фізико-хімічних властивостей ґрунту на стан забруднюючих речовин;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темпи накопичення забруднюючих речовин в ґрунті;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вплив кліматичних факторів на накопичення забруднюючих речовин;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геоморфологічних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83" y="1952604"/>
            <a:ext cx="5663647" cy="377997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9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062" y="140677"/>
            <a:ext cx="7620989" cy="83233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під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проведення моніторингу забруднення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ґрунтів:</a:t>
            </a:r>
            <a:r>
              <a:rPr lang="uk-UA" sz="2000" dirty="0"/>
              <a:t/>
            </a:r>
            <a:br>
              <a:rPr lang="uk-UA" sz="2000" dirty="0"/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1969" y="1453663"/>
            <a:ext cx="7115908" cy="4700952"/>
          </a:xfr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вивчають фізико-хімічні властивості ґрунтів;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аналізують вплив кліматичних факторів на ґрунтоутворення і властивості ґрунтів;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досліджують основні напрямки впливу на ґрунти;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вивчають основні джерела забруднення ґрунтів й основні забруднюючі речовини;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досліджують темпи накопичення і шляхи перетворення речовин у ґрунті;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аналізують зміни, які відбуваються у ґрунті в результаті забруднення;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вивчають стійкість ґрунтів до забруднення;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прогнозують можливі зміни ґрунтів;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розробляють заходи, що спрямовані на збереження і покращення стану ґрунтів.</a:t>
            </a:r>
          </a:p>
          <a:p>
            <a:pPr marL="0" indent="0">
              <a:buNone/>
            </a:pPr>
            <a:r>
              <a:rPr lang="uk-UA" dirty="0"/>
              <a:t> 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4645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616" y="2670593"/>
            <a:ext cx="6179051" cy="1115961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увагу!</a:t>
            </a:r>
            <a:endParaRPr lang="uk-UA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656" y="-107778"/>
            <a:ext cx="7839635" cy="977899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 програми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угоди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23" y="2681107"/>
            <a:ext cx="4146792" cy="3110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9969" y="1213006"/>
            <a:ext cx="4411054" cy="267765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1972 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у Стокгольмі прийняті Декларація і План дій з охорони навколишнього середовища, включаючи ґрунт;</a:t>
            </a:r>
          </a:p>
          <a:p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1977 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у Найробі прийнятий Всесвітній план дій по боротьбі з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опустелюванням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481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08" y="592017"/>
            <a:ext cx="5134705" cy="5134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275" endPos="40000" dist="1016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843" y="726831"/>
            <a:ext cx="3903095" cy="597767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МРОП прийнята Всесвітня конвенція з охорони природи, до якої приєдналася більшість країн світу;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1982 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ФАО прийнята Всесвітня ґрунтова хартія, а в 1983 р. ЮНЕП прийняла Основи світової ґрунтової політики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541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863" y="140786"/>
            <a:ext cx="518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ерозії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дефляції</a:t>
            </a:r>
            <a:endParaRPr lang="uk-UA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" y="1371600"/>
            <a:ext cx="3165231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Ерозія ґрунтів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найбільш розповсюджений процес руйнування ґрунтового покриву, що включає винос, перенос і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перевідкладення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ґрунтової маси.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52093" y="5920668"/>
            <a:ext cx="521676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головного фактора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ерозію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вітрову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39" y="1169878"/>
            <a:ext cx="6096000" cy="4572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2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0"/>
            <a:ext cx="3927231" cy="161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Водна ерозія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змивання ґрунту поверхневими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водами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(дощовими чи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талими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518" y="1113692"/>
            <a:ext cx="2946006" cy="4438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4" y="1439703"/>
            <a:ext cx="5394813" cy="4112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59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ерозія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родючої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несприятливими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явищами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38554" y="1863969"/>
            <a:ext cx="11723" cy="3733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38554" y="1863969"/>
            <a:ext cx="3868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50277" y="3387969"/>
            <a:ext cx="3634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38554" y="5586046"/>
            <a:ext cx="3634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13691" y="1735015"/>
            <a:ext cx="4290647" cy="79717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втратою</a:t>
            </a: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талих</a:t>
            </a: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дощових</a:t>
            </a: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</a:t>
            </a:r>
            <a:endParaRPr lang="uk-UA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25415" y="3141784"/>
            <a:ext cx="4443047" cy="66821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err="1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зменшенням</a:t>
            </a:r>
            <a:r>
              <a:rPr lang="ru-RU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запасів</a:t>
            </a:r>
            <a:r>
              <a:rPr lang="ru-RU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води в </a:t>
            </a:r>
            <a:r>
              <a:rPr lang="ru-RU" b="1" cap="all" dirty="0" err="1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ґрунті</a:t>
            </a:r>
            <a:endParaRPr lang="uk-UA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01969" y="5307623"/>
            <a:ext cx="4607170" cy="55684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err="1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розчленовуванням</a:t>
            </a:r>
            <a:r>
              <a:rPr lang="ru-RU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полів</a:t>
            </a:r>
            <a:endParaRPr lang="uk-UA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62000" y="4501662"/>
            <a:ext cx="3634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125415" y="4044462"/>
            <a:ext cx="4607170" cy="84406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1400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замуленням рік, ставків, водойм і водоймищ, зрошувальних і дренажних систем</a:t>
            </a:r>
            <a:r>
              <a:rPr lang="uk-U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7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32325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32325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995</TotalTime>
  <Words>2238</Words>
  <Application>Microsoft Office PowerPoint</Application>
  <PresentationFormat>Экран (4:3)</PresentationFormat>
  <Paragraphs>188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Office Theme</vt:lpstr>
      <vt:lpstr>АНТРОПОГЕННИЙ ВПЛИВ НА ҐРУНТОВИЙ ПОКРИВ. ОХОРОНА ТА РАЦІОНАЛЬНЕ ВИКОРИСТАННЯ ҐРУНТІВ </vt:lpstr>
      <vt:lpstr>       Питання теми:</vt:lpstr>
      <vt:lpstr>         1. Завдання охорони ґрунтів</vt:lpstr>
      <vt:lpstr>Основними причинами втрати ґрунтової родючості є такі: </vt:lpstr>
      <vt:lpstr>   Міжнародні програми і угоди</vt:lpstr>
      <vt:lpstr>Презентация PowerPoint</vt:lpstr>
      <vt:lpstr>Презентация PowerPoint</vt:lpstr>
      <vt:lpstr>Презентация PowerPoint</vt:lpstr>
      <vt:lpstr>Водна ерозія, крім втрати найбільш родючої частини ґрунту, супроводжується такими несприятливими явищами:</vt:lpstr>
      <vt:lpstr>Презентация PowerPoint</vt:lpstr>
      <vt:lpstr>Презентация PowerPoint</vt:lpstr>
      <vt:lpstr>Презентация PowerPoint</vt:lpstr>
      <vt:lpstr>         Комплекс протиерозійних заходів </vt:lpstr>
      <vt:lpstr>Презентация PowerPoint</vt:lpstr>
      <vt:lpstr>Презентация PowerPoint</vt:lpstr>
      <vt:lpstr>Презентация PowerPoint</vt:lpstr>
      <vt:lpstr>Комплекс заходів щодо запобігання й ослаблення дефляції ґрунтів: </vt:lpstr>
      <vt:lpstr>Організаційно-господарські заходи </vt:lpstr>
      <vt:lpstr>Агротехнічні заходи </vt:lpstr>
      <vt:lpstr>Лісомеліорація</vt:lpstr>
      <vt:lpstr>3. Охорона ґрунтів від переущільнення. </vt:lpstr>
      <vt:lpstr>4. Виведення ґрунтів з діючих екосистем та рекультивація порушених ландшафтів. </vt:lpstr>
      <vt:lpstr>Презентация PowerPoint</vt:lpstr>
      <vt:lpstr>Презентация PowerPoint</vt:lpstr>
      <vt:lpstr>Презентация PowerPoint</vt:lpstr>
      <vt:lpstr>5. Захист ґрунтів від девегетації та дегуміфікації. </vt:lpstr>
      <vt:lpstr> Для боротьби з девегетацією необхідно забезпечувати: </vt:lpstr>
      <vt:lpstr>Презентация PowerPoint</vt:lpstr>
      <vt:lpstr>6. Порушення водного і хімічного режиму едафотопів. </vt:lpstr>
      <vt:lpstr>Презентация PowerPoint</vt:lpstr>
      <vt:lpstr>Захист ґрунтів від процесів вторинного засолення, осолонцювання і злитизації. </vt:lpstr>
      <vt:lpstr>Презентация PowerPoint</vt:lpstr>
      <vt:lpstr>Охорона ґрунтів від переосушення</vt:lpstr>
      <vt:lpstr>7. Забруднення ґрунтів та захист від нього. </vt:lpstr>
      <vt:lpstr>Презентация PowerPoint</vt:lpstr>
      <vt:lpstr>Охорона ґрунтів від мінеральних добрив і пестицидів. </vt:lpstr>
      <vt:lpstr>Презентация PowerPoint</vt:lpstr>
      <vt:lpstr>Презентация PowerPoint</vt:lpstr>
      <vt:lpstr> 8. Моніторинг ґрунтів. </vt:lpstr>
      <vt:lpstr>Презентация PowerPoint</vt:lpstr>
      <vt:lpstr>Презентация PowerPoint</vt:lpstr>
      <vt:lpstr>Мета ґрунтовово-екологічного моніторингу полягає у: </vt:lpstr>
      <vt:lpstr> Для проведення моніторингу забруднення ґрунтів потрібно знати такі вихідні умови: </vt:lpstr>
      <vt:lpstr> Заходи під час проведення моніторингу забруднення ґрунтів: </vt:lpstr>
      <vt:lpstr>Дякую за увагу!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126</cp:revision>
  <dcterms:created xsi:type="dcterms:W3CDTF">2016-11-18T14:12:19Z</dcterms:created>
  <dcterms:modified xsi:type="dcterms:W3CDTF">2018-04-20T11:23:43Z</dcterms:modified>
</cp:coreProperties>
</file>