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15" r:id="rId3"/>
    <p:sldId id="316" r:id="rId4"/>
    <p:sldId id="317" r:id="rId5"/>
    <p:sldId id="318" r:id="rId6"/>
    <p:sldId id="307" r:id="rId7"/>
    <p:sldId id="286" r:id="rId8"/>
    <p:sldId id="266" r:id="rId9"/>
    <p:sldId id="309" r:id="rId10"/>
    <p:sldId id="273" r:id="rId11"/>
    <p:sldId id="258" r:id="rId12"/>
    <p:sldId id="310" r:id="rId13"/>
    <p:sldId id="274" r:id="rId14"/>
    <p:sldId id="294" r:id="rId15"/>
    <p:sldId id="311" r:id="rId16"/>
    <p:sldId id="313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1FFCC-537F-4427-A69D-C0EF11D4EE48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9E8D6-F3C1-47DB-BF63-0C64AABB716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389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FAA299-ABC1-4A57-8155-F438DAEBC42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2BE13E8-910C-4963-BD0C-9EFC5512893C}" type="slidenum">
              <a:t>15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B63DE1B-39B6-4B6D-8B28-CEA1BE00437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CA7E106-A718-4548-982A-38F9372700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5BC58-0F7F-439E-B33C-36FA2E88146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E0DAD8D-0C9A-405F-B76A-4CC871EE3B47}" type="slidenum">
              <a:t>16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111E7B3-F80A-489F-ADA1-38E4AF8A2A6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C0AB65E-CF83-46B3-86DB-EC0ABAA7E3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x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8E088-707B-41E7-84AC-32DE6D2F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1D3AF9A-201E-45C0-A959-B0FAA1D84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BFF433-23CD-4673-AC53-DEAEA824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AAE229-73EF-4FB0-82F3-B2E9304A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A716A-7059-4996-9348-3D36AE5D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648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7C9B1-62DE-4D92-B3DD-FB4DB9C1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4347EFB-C6BA-4F29-B966-638526139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1E6EB7-ACCD-430B-BCDF-0EF126B5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AC40E4-BF0E-493C-9E28-68363A26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C8FBB0-85B9-4AF7-A88B-A6A31850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75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D223115-0E17-4F7E-A9DD-7527EFA6E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D41861-FA10-4398-9ECA-9564D8D50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A8CCFC-DAF9-47A8-8A43-1032E1A6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63DC32-4AFB-411C-A2B8-F93FA378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1155E6-F44E-42BA-9810-15D4C6DD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582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444D0-BAFD-42BD-B0EE-E79C8EA3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FD282-F6D9-4847-AE78-60753389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E67A18-B390-4D62-9731-85747103D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CF44D6-69C2-4CE6-9C8A-A3A270C7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1D2F7D-51BA-4106-AAF0-BB1CA475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71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58951-DC23-4A28-AA87-B7E5572F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DD9EEB-191F-48FD-9AE5-1403A99F9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3509A-06E8-455F-AAC1-B1F35D44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874FE7-5603-4A6D-B955-C8D06F6B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D7D8EE-2271-4037-9399-BA839EAE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92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8D2BB-5DC4-4CCD-B4EE-453EBB6E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BABAC3-9CC0-45E1-AC75-37B1E540D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E033F8F-75A0-4F13-9907-74DFC4908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198798-EEDA-4072-9EAF-05E9F13E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640DD51-77A4-4838-80B7-0738E83F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4A80074-3488-424D-8CE6-E0D61627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393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598CC-C06B-4AFE-A854-C887310A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42D0EE2-B27C-41F9-896C-EB10111E1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A83984-685F-440C-AFCF-0A25769C1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90FAC23-47D1-42DC-AE2D-EAB2837D6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23CA379-2F22-480E-A82E-295AEE90C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F42FD1-DE21-4FC3-9653-A8C31D2F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66FB544-B881-4ACD-8F54-06885B173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95711AF-EA57-4B92-BA64-16247AB1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811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91A59-4CD0-474A-93F7-278CDD80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E1AA4DA-AFCE-4014-AE06-56F23B7A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C631482-CC08-4DF7-A3EC-3FFDF596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8DB3348-AAB0-42B5-9409-0FBE3552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345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74621EF-DB3C-45AE-A49A-E45B829E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EC70E15-3BD5-4B36-8B2C-CDB66392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A4DD71D-E85A-46CF-AFE2-381C974D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09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60E96-70B6-4DB4-9B98-E10D5A85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1553F9-D7B6-4DDF-B2AF-0B050260F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C782CFC-436A-4868-9DA5-FCD2D8AA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137658-D8F0-4842-AF3E-A808BD6D8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996F53-AAA9-4878-9176-96527F20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FAC7B5C-1BC6-4ABB-9837-B6FEBE85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57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6855B-31C7-4980-AAC8-436CFA2B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A3CF78D-EB12-4B32-B4CD-A5DAC9FD0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D627A7C-2645-4295-B12B-AF15FE7FF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104662-85A4-4450-98AA-A2AFFDC1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D7B30-34B6-4A20-9B42-E02CEC00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906578-45A0-4A68-9D7F-72DBD407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13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CC4328D-0139-4D36-954E-3F253839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029E261-FAB1-4C65-9D72-B49F59853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25AB79-3407-4124-8AD0-C59570439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1F81-FD51-4ADA-8EBC-366A02E396CF}" type="datetimeFigureOut">
              <a:rPr lang="uk-UA" smtClean="0"/>
              <a:t>07.05.2025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D45528-4691-45AB-BEDE-F86D8E925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9250C5-17E1-42F1-9982-50C770460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A2EB-C14C-4465-A825-0E39A8BC38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6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A7C23-D13A-407A-B5BA-4D8B1749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32" y="673731"/>
            <a:ext cx="5388733" cy="30107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en-US" sz="3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uk-UA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b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теоретично-ху</a:t>
            </a: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дожніх принципів постмодернізму в літературному процесі к. ХХ – </a:t>
            </a:r>
            <a:r>
              <a:rPr lang="uk-UA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</a:t>
            </a: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ХХІ ст.</a:t>
            </a:r>
            <a:endParaRPr lang="en-US" sz="3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054F20-0866-4969-9D6F-7B54F75C6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19" y="4099034"/>
            <a:ext cx="10785191" cy="219677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симулякризації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дійсності в культурі і літературі постмодернізму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принцип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сюжетотворення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жанрі альтернативної історії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іронії в постмодерній прозі.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Пастиш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«чорний гумор».</a:t>
            </a:r>
          </a:p>
          <a:p>
            <a:pPr marL="571500" indent="-457200">
              <a:buFont typeface="+mj-lt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C70A9670-37E8-4CB2-81EA-A3B9989C3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56" y="128307"/>
            <a:ext cx="5099754" cy="3300693"/>
          </a:xfrm>
        </p:spPr>
      </p:pic>
    </p:spTree>
    <p:extLst>
      <p:ext uri="{BB962C8B-B14F-4D97-AF65-F5344CB8AC3E}">
        <p14:creationId xmlns:p14="http://schemas.microsoft.com/office/powerpoint/2010/main" val="298443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1B530-85DE-4C8B-8906-8457B282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Пастиш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кукл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9AE159F-E0EF-4192-9C2A-0D08084AC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CE71561-89A8-44D3-9090-396D057E0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29962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Пастиш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стилізації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наслідуванні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жанрово-стильової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манери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семантичних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очних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еклектичної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значеннєвих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жанрово-стильових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536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3BCB327-B07F-4303-80ED-E4FC12FE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2036"/>
            <a:ext cx="5865812" cy="776976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Роман-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пастиш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Мішеля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Турньє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7BD027C-1DD0-4B26-A729-EE7A3370C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883" y="1258957"/>
            <a:ext cx="7068866" cy="52876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Історія Робінзона Крузо осмислена в руслі сучасного ставлення до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неєвропейців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опиняються у Європі.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Відтворюється вплив свідомості мігранта на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тип свідомості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Розглянуто 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екзистенційні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саму себе;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дикунства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цивілізованості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848ECD77-26A4-40AF-8881-72F3547D7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43" y="510988"/>
            <a:ext cx="3711469" cy="5680819"/>
          </a:xfrm>
        </p:spPr>
      </p:pic>
    </p:spTree>
    <p:extLst>
      <p:ext uri="{BB962C8B-B14F-4D97-AF65-F5344CB8AC3E}">
        <p14:creationId xmlns:p14="http://schemas.microsoft.com/office/powerpoint/2010/main" val="227921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F8FEE-BFE7-4B9B-BAE4-68531304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376518"/>
            <a:ext cx="6586491" cy="14253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Пастиш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Голдінга </a:t>
            </a:r>
            <a:b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«Володар мух»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68B84A-7556-4324-A044-1832519B1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017059"/>
            <a:ext cx="6586489" cy="467957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 романі переосмислюється класична робінзонада.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ркастично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висміює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ілософську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платформу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вітництва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демонструє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інку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безлюдному острові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 досліджує витоки моральної деградації людства. У ньому «…немає ніякого щасливого кінця. Рятувальники, які забирають хлопчиків з острова, є з того світу, де регрес стався у гігантських масштабах — у масштабах атомної війни. Біди людські тут показані так, що ніщо не може ні пом'якшити їх, ні полегшити. Каїн — не просто наш далекий родич: він сучасна людина, і його вбивчі імпульси оснащені безмежною силою руйнування».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AE986E3-61B4-4493-9C16-2F8079D7E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75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114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7E222-7A08-4644-A020-ED305FC7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0588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FED65E-C8E4-44B2-8078-09D1AE505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29" y="2307102"/>
            <a:ext cx="6586491" cy="39167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сміхової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моральний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деконструктивному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формуванню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світосприйняття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чорного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епатаж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алогізм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абстракція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трагіфарс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колаж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перфоменс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карнавалізація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театралізація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комікс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пастиш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глузування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F4FD9E7A-AD30-4F12-897B-4DC6B1FDB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2" y="301625"/>
            <a:ext cx="4048238" cy="6070555"/>
          </a:xfrm>
        </p:spPr>
      </p:pic>
    </p:spTree>
    <p:extLst>
      <p:ext uri="{BB962C8B-B14F-4D97-AF65-F5344CB8AC3E}">
        <p14:creationId xmlns:p14="http://schemas.microsoft.com/office/powerpoint/2010/main" val="175941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17E2C-7AC6-4EF1-A2FF-518099DD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5" y="328130"/>
            <a:ext cx="7530145" cy="908999"/>
          </a:xfrm>
        </p:spPr>
        <p:txBody>
          <a:bodyPr>
            <a:normAutofit fontScale="90000"/>
          </a:bodyPr>
          <a:lstStyle/>
          <a:p>
            <a:r>
              <a:rPr lang="uk-UA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чорного гумору»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Black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Humor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Writers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997B81A-5FA4-4226-9043-B41A0C7CE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75" y="2556497"/>
            <a:ext cx="2581010" cy="411914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D9258FA-3C65-4C5E-BD1A-1E0F7BA57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931" y="1590261"/>
            <a:ext cx="6690453" cy="49396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Програмні твори</a:t>
            </a:r>
            <a:r>
              <a:rPr lang="uk-UA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«Викликається лот 49»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Т.Пінчон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«Сніданок для чемпіонів»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К.Воннегут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«Друга оболонка»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Д.Хоукс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«Повертайтеся, доктор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Калігарі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Д.Бартелмі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Специфіка художнього світобачення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обумовлена абсурдизмом, нігілізмом, цинізмом і скепсисом у ставленні до суспільних, ідеологічних, політичних конструктів та інституцій (армії, держави, релігії, демократії, свободи, «американського способу життя»), внаслідок чого відбувається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десакралізація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останніх.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орний гумор виступає «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тропом безсилля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»: «блазнювання – моя реакція на проблеми, яким я не в змозі дати раду»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К.Воннегут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UA" sz="2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AA4757-DEA4-42DB-B6C3-5B109023C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326" y="289924"/>
            <a:ext cx="2506743" cy="37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2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F43D3-53C6-4D79-A914-40352BA95C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1519" y="188260"/>
            <a:ext cx="7968728" cy="1091902"/>
          </a:xfrm>
        </p:spPr>
        <p:txBody>
          <a:bodyPr anchor="t">
            <a:normAutofit/>
          </a:bodyPr>
          <a:lstStyle/>
          <a:p>
            <a:pPr lvl="0"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новороманісти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Объект 5">
            <a:extLst>
              <a:ext uri="{FF2B5EF4-FFF2-40B4-BE49-F238E27FC236}">
                <a16:creationId xmlns:a16="http://schemas.microsoft.com/office/drawing/2014/main" id="{74337B99-1383-4AC3-8520-1E86D8A146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98348" y="1280162"/>
            <a:ext cx="3462133" cy="43282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B87B274-CAA7-43D5-AD82-6C3B3BBAC4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" y="1548360"/>
            <a:ext cx="6739666" cy="4548239"/>
          </a:xfrm>
        </p:spPr>
        <p:txBody>
          <a:bodyPr/>
          <a:lstStyle/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Ерік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Шевійяр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(1964) — автор 15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романів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нонсенс,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умовностями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абсурд,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ставить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фальшиві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Туманність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краба»,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вухо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Хоробрий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кравчик».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4774A-6605-4DE0-8A33-836C0491AD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8640" y="548640"/>
            <a:ext cx="5783760" cy="5852160"/>
          </a:xfrm>
        </p:spPr>
        <p:txBody>
          <a:bodyPr lIns="0" tIns="0" rIns="0" bIns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itchFamily="18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переступає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глузду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пародіює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західноєвропейської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затвердила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неочікуваного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сюрпризу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впізнаються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веде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зсередини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403538-8A94-4E32-89CC-08B77087A5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23992" y="3969140"/>
            <a:ext cx="1078263" cy="589529"/>
          </a:xfrm>
        </p:spPr>
        <p:txBody>
          <a:bodyPr lIns="0" tIns="0" rIns="0" bIns="0"/>
          <a:lstStyle/>
          <a:p>
            <a:endParaRPr lang="ru-RU" sz="2800" dirty="0"/>
          </a:p>
        </p:txBody>
      </p:sp>
      <p:pic>
        <p:nvPicPr>
          <p:cNvPr id="4" name="Місце для зображення 3">
            <a:extLst>
              <a:ext uri="{FF2B5EF4-FFF2-40B4-BE49-F238E27FC236}">
                <a16:creationId xmlns:a16="http://schemas.microsoft.com/office/drawing/2014/main" id="{451F96FA-2555-4C30-978B-4F911FCBCF4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42447" y="2453209"/>
            <a:ext cx="2811600" cy="4210920"/>
          </a:xfrm>
        </p:spPr>
      </p:pic>
      <p:pic>
        <p:nvPicPr>
          <p:cNvPr id="5" name="Місце для зображення 4">
            <a:extLst>
              <a:ext uri="{FF2B5EF4-FFF2-40B4-BE49-F238E27FC236}">
                <a16:creationId xmlns:a16="http://schemas.microsoft.com/office/drawing/2014/main" id="{C0442C2E-6FB4-4D25-8D52-A9119E50939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564094" y="240694"/>
            <a:ext cx="2468880" cy="386747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5592E-32B9-447A-A930-21C05A3F5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295836"/>
            <a:ext cx="6586491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(Ж. </a:t>
            </a:r>
            <a:r>
              <a:rPr lang="uk-UA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Бодрійяр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56022E-EC98-4CB3-AB9B-7662BD00A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3670" y="1680882"/>
            <a:ext cx="6871447" cy="5177118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постмодерністів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трачає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вирізняється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заперечує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феномен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парадоксальний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утратив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схожість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оригіналом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подібності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співвідноситься з жодною реальністю, але він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являє собою реальність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позбавлена ідентичності.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письменниками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маскування відсутності дійсності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 descr="Изображение выглядит как текст, человек, мужчина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F7C92081-8285-47D2-51CD-EE7F04FE0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9"/>
            <a:ext cx="3289576" cy="4943352"/>
          </a:xfr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7E53B5F-FD26-8867-2B7D-D2F29EDB3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34" y="2280178"/>
            <a:ext cx="2899996" cy="44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9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CAC3C-E45A-43AF-98BA-AE6A842D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311432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endParaRPr lang="en-US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6B88F4-FEFA-40E8-BD8E-DC6C573B7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1917279"/>
            <a:ext cx="6586489" cy="433345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чистий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маскування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викривлення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маскування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en-US" sz="2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будь-якого</a:t>
            </a:r>
            <a:r>
              <a:rPr lang="en-US" sz="2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en-US" sz="25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5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реальністю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Сучасність є тотальною симуляцією: влада лише симулює владу, в той час як опозиція </a:t>
            </a:r>
            <a:r>
              <a:rPr lang="uk-U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симулює </a:t>
            </a:r>
            <a:r>
              <a:rPr lang="uk-UA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спротив їй; інформація не генерує сенс, а лише </a:t>
            </a:r>
            <a:r>
              <a:rPr lang="uk-UA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імітує</a:t>
            </a:r>
            <a:r>
              <a:rPr lang="uk-UA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симулює його; ефективна комунікація підміняється симуляцією спілкування.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1592A60-BBF8-404F-A297-8AE410447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2583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2E8EB-1A98-480E-8922-65963C79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0306"/>
            <a:ext cx="5655141" cy="295835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73FEB33-78D2-45F7-AE74-09D50A015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30306"/>
            <a:ext cx="3711388" cy="583130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689038-39FC-4C65-A6D8-67BEE7699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059" y="941294"/>
            <a:ext cx="6946059" cy="545950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поступово набуває автономного статусу, відриваючись від реального: “Це віддзеркалення фундаментальної реальності. Він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маскує і спотворює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фундаментальну реальність. Він маскує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фундаментальної реальності. Він уже не має стосунку до жодної реальності: він є своїм власним чистим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симулякром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Бодріяр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наводить численні приклади того, як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симуляційні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керувати такими різноманітними галузями сучасного життя, як засоби масової інформації, мода, мистецтво, архітектура, дизайн та політика.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рівні популярної культури приклад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штучна, змодельована комп’ютером реальність у фільмі “Матриця”. Естетичне задоволення в наш час все більше залежить від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симуляційних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63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4A74E-2CEC-4456-BF15-74D9F56B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12" y="283766"/>
            <a:ext cx="5439988" cy="874059"/>
          </a:xfrm>
        </p:spPr>
        <p:txBody>
          <a:bodyPr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функція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Бодрійяром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B2D9F7E-601A-4324-B332-E27B0A7F3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44" y="283766"/>
            <a:ext cx="5032374" cy="629046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3179A29-E1FF-4844-BF5B-E5D8731F8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024" y="1586753"/>
            <a:ext cx="6629120" cy="52712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Діснейленд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досконала модель цілої складної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імітування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«Його зробили схожим на дитячий світ, аби змусити нас повірити, що повсюди за його межами, у «реальному світі», усе «по-дорослому», та приховати те, що всюди залишилася тільки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 інфантильність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«Діснейленд подають як країну фантазій, щоби створити враження, начебто все інше є реальним, хоча насправді весь Лос-Анджелес і решта США вже не є реалією, 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гіперреальною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імітацією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Наразі питання стоїть не в оманливій подачі дійсності, а у приховуванні того, що дійсне вже не є дійсним».</a:t>
            </a:r>
          </a:p>
        </p:txBody>
      </p:sp>
    </p:spTree>
    <p:extLst>
      <p:ext uri="{BB962C8B-B14F-4D97-AF65-F5344CB8AC3E}">
        <p14:creationId xmlns:p14="http://schemas.microsoft.com/office/powerpoint/2010/main" val="313268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B711A-9CFD-48EE-9840-8463FEF7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94129"/>
            <a:ext cx="6586491" cy="162709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основа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сюжетотворення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романі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Дж.Барнса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«Англія, Англія»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0ABEC5-8E32-432A-9587-0A06D0F83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111188"/>
            <a:ext cx="6867981" cy="441063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Роман «Англія, Англія»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сатирична утопія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захопливим сюжетом.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Містить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іронічне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обігрування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стереотипів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міфів про Англію і англійців.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Барнс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переростає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постмодерніську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проблематику, а й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образну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систему.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Намалювавши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бодріярівський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образ (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полишає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переключається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сумну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сіру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справжню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героїня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змушена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втіхи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71AC0CA-F287-416A-A8E5-460E69151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9648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0272C-E013-421D-B2BF-84886941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69" y="104503"/>
            <a:ext cx="7289349" cy="1227908"/>
          </a:xfrm>
        </p:spPr>
        <p:txBody>
          <a:bodyPr>
            <a:normAutofit fontScale="90000"/>
          </a:bodyPr>
          <a:lstStyle/>
          <a:p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Симулякр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принцип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сюжетотворення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жанрі альтернативної історії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8F6898-FCFF-41C6-A35E-0E7E79E9B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882" y="1616764"/>
            <a:ext cx="5605964" cy="502800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льтернативна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жанр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припускає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змінений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хід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результат. 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Джеймс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Морроу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«Пліт Титаніка»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Макоулі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«Дуже британська історія»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Стівен Кінг 11/22/63</a:t>
            </a: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4452103-4179-9099-AAA2-CE97F6E5E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32" y="104503"/>
            <a:ext cx="2322797" cy="343482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82611B-23F9-43EE-8BE3-DAF87B2D8D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t="5882" r="18838" b="5620"/>
          <a:stretch/>
        </p:blipFill>
        <p:spPr>
          <a:xfrm>
            <a:off x="9247503" y="845245"/>
            <a:ext cx="2542128" cy="37410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F223CB-EBE6-4DC9-8EB6-3A0BA2FCB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44" y="3577776"/>
            <a:ext cx="2183973" cy="32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3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09720-02C5-4D79-B8F6-14959D5E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1258"/>
            <a:ext cx="4748212" cy="861012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Постмодерна іронія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C06E1-B8EC-4F39-8350-37CB67BD1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307" y="1277256"/>
            <a:ext cx="6293222" cy="512354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Іронію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постмодерна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радикальну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іронію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скептичну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підриває</a:t>
            </a:r>
            <a:r>
              <a:rPr lang="ru-RU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характер </a:t>
            </a:r>
            <a:r>
              <a:rPr lang="ru-RU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постмодерну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того,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іронія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провокаційного</a:t>
            </a:r>
            <a:r>
              <a:rPr lang="ru-RU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жесту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сформованого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стилю </a:t>
            </a:r>
            <a:r>
              <a:rPr lang="ru-RU" sz="24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  <a:endParaRPr lang="ru-RU" sz="24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Найважливіша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риса -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сумнів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постмодерну -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висміювання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неприйнятних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естетичного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реалізму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модернізму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6867EAD-075E-A7CD-9B09-8A3460155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93" y="1041588"/>
            <a:ext cx="4762500" cy="4762500"/>
          </a:xfrm>
        </p:spPr>
      </p:pic>
    </p:spTree>
    <p:extLst>
      <p:ext uri="{BB962C8B-B14F-4D97-AF65-F5344CB8AC3E}">
        <p14:creationId xmlns:p14="http://schemas.microsoft.com/office/powerpoint/2010/main" val="294507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AA376-743E-44E5-B759-813619C9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6125788" cy="87406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 Е.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Єлінек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іронія, соціальна сатира, пародія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9CA1A9-C45F-42F5-BAE7-3B5B278B3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2" y="25731"/>
            <a:ext cx="2457844" cy="336083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F44CB43-2C20-428B-BA39-BD35D3A04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323" y="1048871"/>
            <a:ext cx="6837536" cy="559046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пародією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масову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рекламу.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пародія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міфів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У романах 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Хіть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“, «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Жадібність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доводить,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владною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структурою, а сексуальна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жорстокість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прийнятим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стереотипом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арактерним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шокуюче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неемоційний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викладу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жорстокості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езжалісний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жорстокістю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приниженням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люди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діляться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мисливців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жертв, а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кліше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розваги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просочуючись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паралізують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E146AB2-FD15-4F73-9BF3-911952ED6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t="20822" r="14018" b="21372"/>
          <a:stretch/>
        </p:blipFill>
        <p:spPr>
          <a:xfrm>
            <a:off x="7240434" y="68165"/>
            <a:ext cx="2379350" cy="33184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7A3E2A-3D7A-4B69-B2E0-741DA4BBB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49" y="3471434"/>
            <a:ext cx="4488586" cy="30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99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1328</Words>
  <Application>Microsoft Office PowerPoint</Application>
  <PresentationFormat>Широкий екран</PresentationFormat>
  <Paragraphs>66</Paragraphs>
  <Slides>16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Лекція № 6  Реалізація теоретично-художніх принципів постмодернізму в літературному процесі к. ХХ – поч. ХХІ ст.</vt:lpstr>
      <vt:lpstr>Симулякр (Ж. Бодрійяр)</vt:lpstr>
      <vt:lpstr>Перетворення образу на симулякр</vt:lpstr>
      <vt:lpstr>Презентація PowerPoint</vt:lpstr>
      <vt:lpstr>Соціальна функція симулякру за Бодрійяром</vt:lpstr>
      <vt:lpstr>Симулякр як основа сюжетотворення у романі  Дж.Барнса «Англія, Англія»</vt:lpstr>
      <vt:lpstr>Симулякр – принцип сюжетотворення в жанрі альтернативної історії</vt:lpstr>
      <vt:lpstr>Постмодерна іронія</vt:lpstr>
      <vt:lpstr>Романи Е. Єлінек: іронія, соціальна сатира, пародія</vt:lpstr>
      <vt:lpstr>Пастиш</vt:lpstr>
      <vt:lpstr>Роман-пастиш Мішеля Турньє</vt:lpstr>
      <vt:lpstr>Пастиш В. Голдінга  «Володар мух»</vt:lpstr>
      <vt:lpstr>Чорний гумор</vt:lpstr>
      <vt:lpstr>«Школа чорного гумору» (англ. Black Humor Writers)  </vt:lpstr>
      <vt:lpstr>Французькі «нові новороманісти»</vt:lpstr>
      <vt:lpstr>  Автор переступає закони здорового глузду і звертається до «бібліотечної пам'яті читача», яку пародіює.   Людина західноєвропейської цивілізації зі школи затвердила певні кліше і стереотипи, на яких розбудовує міф власної культури.  За рахунок породження нових асоціацій, розриву нормальних логічних зв'язків, в результаті ефекту неочікуваного сюрпризу ідентичність втрачає свої межі.      Жанрові кліше і топоси впізнаються, в той самий момент їхні закони порушуються, що веде до руйнування законів жанру зсередини.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Яна Кравченко</dc:creator>
  <cp:lastModifiedBy>Яна Кравченко</cp:lastModifiedBy>
  <cp:revision>49</cp:revision>
  <dcterms:created xsi:type="dcterms:W3CDTF">2025-03-25T16:05:22Z</dcterms:created>
  <dcterms:modified xsi:type="dcterms:W3CDTF">2025-05-07T17:24:52Z</dcterms:modified>
</cp:coreProperties>
</file>