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</p:sldMasterIdLst>
  <p:sldIdLst>
    <p:sldId id="25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6A0E5-C150-4EAE-8C6D-73BBF16EF01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49123-2381-419C-B2AF-97F2B3FA09E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59B9C-2F8C-4CB8-9C89-5C742282AEF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B109D-EDE8-4FBF-A6BF-A314876187C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161455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FA7DE-4F37-42B1-8129-2A727EDFC1E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9808-997B-4F49-9266-5EB9BB830C7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F8526-0759-44E6-8A09-0819E642227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E815B-4055-4032-A4AA-7B372C1E646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6469B-3F52-4A28-90E5-40BC8B3CA58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FFBD8-E453-4BC8-BEE2-AC8A3FDC7F7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916D979-ADFE-4BB1-A7C8-FC91EA9DA0C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28860" y="2714620"/>
            <a:ext cx="6472254" cy="385765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sz="6000" b="1" i="1" dirty="0" smtClean="0">
                <a:solidFill>
                  <a:srgbClr val="C00000"/>
                </a:solidFill>
                <a:latin typeface="Georgia" pitchFamily="18" charset="0"/>
              </a:rPr>
              <a:t>Кримінальні процесуальні документи</a:t>
            </a:r>
            <a:endParaRPr lang="ru-RU" sz="60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026" name="Picture 2" descr="D:\Картинки\Картинки 1\Без названи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03952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0"/>
            <a:ext cx="4114800" cy="1143000"/>
          </a:xfrm>
        </p:spPr>
        <p:txBody>
          <a:bodyPr/>
          <a:lstStyle/>
          <a:p>
            <a:r>
              <a:rPr lang="uk-UA" sz="6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Вирок</a:t>
            </a:r>
            <a:r>
              <a:rPr lang="uk-UA" sz="6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28992" cy="195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2428860" y="1785926"/>
            <a:ext cx="6429420" cy="46434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це рішення суду першої чи апеляційної інстанції, в якому за результатами судового розгляду вирішується питання про винуватість або невинуватість обвинуваченого у вчиненні кримінального правопорушення і про призначення йому покарання або звільнення від покарання чи від його відбування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руглая лента лицом вверх 2"/>
          <p:cNvSpPr/>
          <p:nvPr/>
        </p:nvSpPr>
        <p:spPr>
          <a:xfrm>
            <a:off x="928662" y="428604"/>
            <a:ext cx="7572428" cy="1285884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Види вироків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500306"/>
            <a:ext cx="350046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Виправдувальний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86380" y="2500306"/>
            <a:ext cx="350046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Обвинувальний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1000100" y="1643050"/>
            <a:ext cx="714380" cy="857256"/>
          </a:xfrm>
          <a:prstGeom prst="curv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7500958" y="1643050"/>
            <a:ext cx="714380" cy="857256"/>
          </a:xfrm>
          <a:prstGeom prst="curved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429000"/>
            <a:ext cx="671517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25" cy="1143000"/>
          </a:xfrm>
        </p:spPr>
        <p:txBody>
          <a:bodyPr/>
          <a:lstStyle/>
          <a:p>
            <a:pPr algn="r"/>
            <a:r>
              <a:rPr lang="uk-UA" smtClean="0">
                <a:latin typeface="Arial Black" pitchFamily="34" charset="0"/>
              </a:rPr>
              <a:t>Вимоги до апеляційної скарги</a:t>
            </a:r>
          </a:p>
        </p:txBody>
      </p:sp>
      <p:pic>
        <p:nvPicPr>
          <p:cNvPr id="17411" name="Picture 2" descr="C:\Users\User\Desktop\Адвокатура лекції презент\Адвокатура картинки\іпаиі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813"/>
            <a:ext cx="2500313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14688" y="1285875"/>
            <a:ext cx="3357562" cy="1000125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latin typeface="Georgia" pitchFamily="18" charset="0"/>
              </a:rPr>
              <a:t>Апеляційна скарга подається в письмовій формі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2500313" y="1571625"/>
            <a:ext cx="714375" cy="428625"/>
          </a:xfrm>
          <a:prstGeom prst="lef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286000" y="2428875"/>
            <a:ext cx="5929313" cy="100012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uk-UA" sz="2000" b="1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uk-UA" sz="2000" b="1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В апеляційній скарзі зазначаються:</a:t>
            </a:r>
            <a:endParaRPr lang="uk-UA" sz="1100" b="1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3" y="3643313"/>
            <a:ext cx="2500312" cy="92868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найменування суду апеляційної інстанції</a:t>
            </a:r>
            <a:endParaRPr lang="ru-RU" b="1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500" y="3429000"/>
            <a:ext cx="3286125" cy="23574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1600"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прізвище, ім’я та по батькові (найменування), місце проживання (перебування) особи, яка подає апеляційну скаргу, а також номер засобу зв’язку, адреса електронної пошти, якщо такі є</a:t>
            </a:r>
            <a:endParaRPr lang="ru-RU" sz="1600" b="1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6500" y="3571875"/>
            <a:ext cx="2857500" cy="12144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судове рішення, яке оскаржується, і назва суду, який його ухвалив</a:t>
            </a:r>
            <a:endParaRPr lang="ru-RU" b="1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57938" y="5072063"/>
            <a:ext cx="2571750" cy="14287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вимоги особи, яка подає апеляційну скаргу, та їх обґрунтування </a:t>
            </a:r>
            <a:endParaRPr lang="ru-RU" b="1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313" y="4857750"/>
            <a:ext cx="2571750" cy="164306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клопотання особи, яка подає апеляційну скаргу, про дослідження доказів</a:t>
            </a:r>
            <a:endParaRPr lang="ru-RU" b="1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43250" y="5929313"/>
            <a:ext cx="2714625" cy="71437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перелік матеріалів, які додаються </a:t>
            </a:r>
            <a:endParaRPr lang="ru-RU" b="1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4" name="Стрелка углом вверх 13"/>
          <p:cNvSpPr/>
          <p:nvPr/>
        </p:nvSpPr>
        <p:spPr>
          <a:xfrm flipH="1" flipV="1">
            <a:off x="1071563" y="2928938"/>
            <a:ext cx="1198562" cy="714375"/>
          </a:xfrm>
          <a:prstGeom prst="bentUp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углом вверх 14"/>
          <p:cNvSpPr/>
          <p:nvPr/>
        </p:nvSpPr>
        <p:spPr>
          <a:xfrm flipV="1">
            <a:off x="8215313" y="2786063"/>
            <a:ext cx="642937" cy="714375"/>
          </a:xfrm>
          <a:prstGeom prst="bentUp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b="1" dirty="0" smtClean="0">
                <a:latin typeface="Georgia" pitchFamily="18" charset="0"/>
              </a:rPr>
              <a:t/>
            </a:r>
            <a:br>
              <a:rPr lang="uk-UA" b="1" dirty="0" smtClean="0">
                <a:latin typeface="Georgia" pitchFamily="18" charset="0"/>
              </a:rPr>
            </a:br>
            <a:r>
              <a:rPr lang="uk-UA" b="1" dirty="0" smtClean="0">
                <a:solidFill>
                  <a:srgbClr val="FFC000"/>
                </a:solidFill>
                <a:latin typeface="Georgia" pitchFamily="18" charset="0"/>
              </a:rPr>
              <a:t>ОСНОВНІ </a:t>
            </a:r>
            <a:r>
              <a:rPr lang="uk-UA" b="1" dirty="0" smtClean="0">
                <a:solidFill>
                  <a:srgbClr val="FFC000"/>
                </a:solidFill>
                <a:latin typeface="Georgia" pitchFamily="18" charset="0"/>
              </a:rPr>
              <a:t>ДЖЕРЕЛА 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142984"/>
            <a:ext cx="8715436" cy="55007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-6299200" algn="l"/>
                <a:tab pos="-6096000" algn="l"/>
                <a:tab pos="-5892800" algn="l"/>
                <a:tab pos="-5689600" algn="l"/>
                <a:tab pos="-5486400" algn="l"/>
                <a:tab pos="-5283200" algn="l"/>
                <a:tab pos="-5080000" algn="l"/>
                <a:tab pos="-4876800" algn="l"/>
                <a:tab pos="-4673600" algn="l"/>
                <a:tab pos="-4470400" algn="l"/>
                <a:tab pos="-4267200" algn="l"/>
                <a:tab pos="-4064000" algn="l"/>
                <a:tab pos="-3860800" algn="l"/>
                <a:tab pos="-3657600" algn="l"/>
                <a:tab pos="-3454400" algn="l"/>
                <a:tab pos="-3251200" algn="l"/>
                <a:tab pos="-3048000" algn="l"/>
                <a:tab pos="-2844800" algn="l"/>
                <a:tab pos="-2641600" algn="l"/>
                <a:tab pos="-2438400" algn="l"/>
                <a:tab pos="-2235200" algn="l"/>
                <a:tab pos="-2032000" algn="l"/>
                <a:tab pos="-1828800" algn="l"/>
                <a:tab pos="-1625600" algn="l"/>
                <a:tab pos="-1422400" algn="l"/>
                <a:tab pos="-1219200" algn="l"/>
                <a:tab pos="-1016000" algn="l"/>
                <a:tab pos="-812800" algn="l"/>
                <a:tab pos="-609600" algn="l"/>
                <a:tab pos="-406400" algn="l"/>
                <a:tab pos="-203200" algn="l"/>
                <a:tab pos="571500" algn="l"/>
              </a:tabLst>
            </a:pPr>
            <a:r>
              <a:rPr lang="uk-UA" dirty="0" smtClean="0">
                <a:solidFill>
                  <a:schemeClr val="tx1"/>
                </a:solidFill>
                <a:latin typeface="Georgia" pitchFamily="18" charset="0"/>
                <a:ea typeface="MS Mincho" pitchFamily="49" charset="-128"/>
                <a:cs typeface="Times New Roman" pitchFamily="18" charset="0"/>
              </a:rPr>
              <a:t>Конституція України від 28 червня 1996 р. URL: http://zakon2.rada.gov.ua/laws/show/254%D0%BA/96-%D0%B2%D1%80.</a:t>
            </a:r>
            <a:endParaRPr lang="ru-RU" sz="105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-6299200" algn="l"/>
                <a:tab pos="-6096000" algn="l"/>
                <a:tab pos="-5892800" algn="l"/>
                <a:tab pos="-5689600" algn="l"/>
                <a:tab pos="-5486400" algn="l"/>
                <a:tab pos="-5283200" algn="l"/>
                <a:tab pos="-5080000" algn="l"/>
                <a:tab pos="-4876800" algn="l"/>
                <a:tab pos="-4673600" algn="l"/>
                <a:tab pos="-4470400" algn="l"/>
                <a:tab pos="-4267200" algn="l"/>
                <a:tab pos="-4064000" algn="l"/>
                <a:tab pos="-3860800" algn="l"/>
                <a:tab pos="-3657600" algn="l"/>
                <a:tab pos="-3454400" algn="l"/>
                <a:tab pos="-3251200" algn="l"/>
                <a:tab pos="-3048000" algn="l"/>
                <a:tab pos="-2844800" algn="l"/>
                <a:tab pos="-2641600" algn="l"/>
                <a:tab pos="-2438400" algn="l"/>
                <a:tab pos="-2235200" algn="l"/>
                <a:tab pos="-2032000" algn="l"/>
                <a:tab pos="-1828800" algn="l"/>
                <a:tab pos="-1625600" algn="l"/>
                <a:tab pos="-1422400" algn="l"/>
                <a:tab pos="-1219200" algn="l"/>
                <a:tab pos="-1016000" algn="l"/>
                <a:tab pos="-812800" algn="l"/>
                <a:tab pos="-609600" algn="l"/>
                <a:tab pos="-406400" algn="l"/>
                <a:tab pos="-203200" algn="l"/>
                <a:tab pos="571500" algn="l"/>
              </a:tabLst>
            </a:pPr>
            <a:r>
              <a:rPr lang="uk-UA" dirty="0" smtClean="0">
                <a:solidFill>
                  <a:schemeClr val="tx1"/>
                </a:solidFill>
                <a:latin typeface="Georgia" pitchFamily="18" charset="0"/>
                <a:ea typeface="MS Mincho" pitchFamily="49" charset="-128"/>
                <a:cs typeface="Times New Roman" pitchFamily="18" charset="0"/>
              </a:rPr>
              <a:t>Кримінальний процесуальний кодекс України від 13.04.2012 року. URL: http://zakon3.rada.gov.ua/laws/show/4651-173. </a:t>
            </a:r>
            <a:endParaRPr lang="uk-UA" sz="280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-6299200" algn="l"/>
                <a:tab pos="-6096000" algn="l"/>
                <a:tab pos="-5892800" algn="l"/>
                <a:tab pos="-5689600" algn="l"/>
                <a:tab pos="-5486400" algn="l"/>
                <a:tab pos="-5283200" algn="l"/>
                <a:tab pos="-5080000" algn="l"/>
                <a:tab pos="-4876800" algn="l"/>
                <a:tab pos="-4673600" algn="l"/>
                <a:tab pos="-4470400" algn="l"/>
                <a:tab pos="-4267200" algn="l"/>
                <a:tab pos="-4064000" algn="l"/>
                <a:tab pos="-3860800" algn="l"/>
                <a:tab pos="-3657600" algn="l"/>
                <a:tab pos="-3454400" algn="l"/>
                <a:tab pos="-3251200" algn="l"/>
                <a:tab pos="-3048000" algn="l"/>
                <a:tab pos="-2844800" algn="l"/>
                <a:tab pos="-2641600" algn="l"/>
                <a:tab pos="-2438400" algn="l"/>
                <a:tab pos="-2235200" algn="l"/>
                <a:tab pos="-2032000" algn="l"/>
                <a:tab pos="-1828800" algn="l"/>
                <a:tab pos="-1625600" algn="l"/>
                <a:tab pos="-1422400" algn="l"/>
                <a:tab pos="-1219200" algn="l"/>
                <a:tab pos="-1016000" algn="l"/>
                <a:tab pos="-812800" algn="l"/>
                <a:tab pos="-609600" algn="l"/>
                <a:tab pos="-406400" algn="l"/>
                <a:tab pos="-203200" algn="l"/>
                <a:tab pos="571500" algn="l"/>
              </a:tabLst>
            </a:pPr>
            <a:r>
              <a:rPr lang="uk-UA" dirty="0" smtClean="0">
                <a:solidFill>
                  <a:schemeClr val="tx1"/>
                </a:solidFill>
                <a:latin typeface="Georgia" pitchFamily="18" charset="0"/>
                <a:ea typeface="MS Mincho" pitchFamily="49" charset="-128"/>
                <a:cs typeface="Times New Roman" pitchFamily="18" charset="0"/>
              </a:rPr>
              <a:t>Свобода Є.Ю. Участь спеціаліста-криміналіста під час проведення окремих слідчих (розшукових) дій: навчальний посібник. Вінниця : ТОВ «</a:t>
            </a:r>
            <a:r>
              <a:rPr lang="uk-UA" dirty="0" err="1" smtClean="0">
                <a:solidFill>
                  <a:schemeClr val="tx1"/>
                </a:solidFill>
                <a:latin typeface="Georgia" pitchFamily="18" charset="0"/>
                <a:ea typeface="MS Mincho" pitchFamily="49" charset="-128"/>
                <a:cs typeface="Times New Roman" pitchFamily="18" charset="0"/>
              </a:rPr>
              <a:t>Нілан-ЛТД</a:t>
            </a:r>
            <a:r>
              <a:rPr lang="uk-UA" dirty="0" smtClean="0">
                <a:solidFill>
                  <a:schemeClr val="tx1"/>
                </a:solidFill>
                <a:latin typeface="Georgia" pitchFamily="18" charset="0"/>
                <a:ea typeface="MS Mincho" pitchFamily="49" charset="-128"/>
                <a:cs typeface="Times New Roman" pitchFamily="18" charset="0"/>
              </a:rPr>
              <a:t>», 2018. 432 с.</a:t>
            </a:r>
            <a:endParaRPr lang="ru-RU" sz="105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-6299200" algn="l"/>
                <a:tab pos="-6096000" algn="l"/>
                <a:tab pos="-5892800" algn="l"/>
                <a:tab pos="-5689600" algn="l"/>
                <a:tab pos="-5486400" algn="l"/>
                <a:tab pos="-5283200" algn="l"/>
                <a:tab pos="-5080000" algn="l"/>
                <a:tab pos="-4876800" algn="l"/>
                <a:tab pos="-4673600" algn="l"/>
                <a:tab pos="-4470400" algn="l"/>
                <a:tab pos="-4267200" algn="l"/>
                <a:tab pos="-4064000" algn="l"/>
                <a:tab pos="-3860800" algn="l"/>
                <a:tab pos="-3657600" algn="l"/>
                <a:tab pos="-3454400" algn="l"/>
                <a:tab pos="-3251200" algn="l"/>
                <a:tab pos="-3048000" algn="l"/>
                <a:tab pos="-2844800" algn="l"/>
                <a:tab pos="-2641600" algn="l"/>
                <a:tab pos="-2438400" algn="l"/>
                <a:tab pos="-2235200" algn="l"/>
                <a:tab pos="-2032000" algn="l"/>
                <a:tab pos="-1828800" algn="l"/>
                <a:tab pos="-1625600" algn="l"/>
                <a:tab pos="-1422400" algn="l"/>
                <a:tab pos="-1219200" algn="l"/>
                <a:tab pos="-1016000" algn="l"/>
                <a:tab pos="-812800" algn="l"/>
                <a:tab pos="-609600" algn="l"/>
                <a:tab pos="-406400" algn="l"/>
                <a:tab pos="-203200" algn="l"/>
                <a:tab pos="571500" algn="l"/>
              </a:tabLst>
            </a:pPr>
            <a:r>
              <a:rPr lang="uk-UA" dirty="0" smtClean="0">
                <a:solidFill>
                  <a:schemeClr val="tx1"/>
                </a:solidFill>
                <a:latin typeface="Georgia" pitchFamily="18" charset="0"/>
                <a:ea typeface="MS Mincho" pitchFamily="49" charset="-128"/>
                <a:cs typeface="Times New Roman" pitchFamily="18" charset="0"/>
              </a:rPr>
              <a:t>Дрозд В. Г. Правове регулювання досудового розслідування: проблеми теорії та практики: монографія. </a:t>
            </a:r>
            <a:r>
              <a:rPr lang="uk-UA" dirty="0" err="1" smtClean="0">
                <a:solidFill>
                  <a:schemeClr val="tx1"/>
                </a:solidFill>
                <a:latin typeface="Georgia" pitchFamily="18" charset="0"/>
                <a:ea typeface="MS Mincho" pitchFamily="49" charset="-128"/>
                <a:cs typeface="Times New Roman" pitchFamily="18" charset="0"/>
              </a:rPr>
              <a:t>Одесса</a:t>
            </a:r>
            <a:r>
              <a:rPr lang="uk-UA" dirty="0" smtClean="0">
                <a:solidFill>
                  <a:schemeClr val="tx1"/>
                </a:solidFill>
                <a:latin typeface="Georgia" pitchFamily="18" charset="0"/>
                <a:ea typeface="MS Mincho" pitchFamily="49" charset="-128"/>
                <a:cs typeface="Times New Roman" pitchFamily="18" charset="0"/>
              </a:rPr>
              <a:t> : Видавничий дім «</a:t>
            </a:r>
            <a:r>
              <a:rPr lang="uk-UA" dirty="0" err="1" smtClean="0">
                <a:solidFill>
                  <a:schemeClr val="tx1"/>
                </a:solidFill>
                <a:latin typeface="Georgia" pitchFamily="18" charset="0"/>
                <a:ea typeface="MS Mincho" pitchFamily="49" charset="-128"/>
                <a:cs typeface="Times New Roman" pitchFamily="18" charset="0"/>
              </a:rPr>
              <a:t>Гельветика</a:t>
            </a:r>
            <a:r>
              <a:rPr lang="uk-UA" dirty="0" smtClean="0">
                <a:solidFill>
                  <a:schemeClr val="tx1"/>
                </a:solidFill>
                <a:latin typeface="Georgia" pitchFamily="18" charset="0"/>
                <a:ea typeface="MS Mincho" pitchFamily="49" charset="-128"/>
                <a:cs typeface="Times New Roman" pitchFamily="18" charset="0"/>
              </a:rPr>
              <a:t>», 2018. 448 c.</a:t>
            </a:r>
            <a:endParaRPr lang="ru-RU" sz="105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-6299200" algn="l"/>
                <a:tab pos="-6096000" algn="l"/>
                <a:tab pos="-5892800" algn="l"/>
                <a:tab pos="-5689600" algn="l"/>
                <a:tab pos="-5486400" algn="l"/>
                <a:tab pos="-5283200" algn="l"/>
                <a:tab pos="-5080000" algn="l"/>
                <a:tab pos="-4876800" algn="l"/>
                <a:tab pos="-4673600" algn="l"/>
                <a:tab pos="-4470400" algn="l"/>
                <a:tab pos="-4267200" algn="l"/>
                <a:tab pos="-4064000" algn="l"/>
                <a:tab pos="-3860800" algn="l"/>
                <a:tab pos="-3657600" algn="l"/>
                <a:tab pos="-3454400" algn="l"/>
                <a:tab pos="-3251200" algn="l"/>
                <a:tab pos="-3048000" algn="l"/>
                <a:tab pos="-2844800" algn="l"/>
                <a:tab pos="-2641600" algn="l"/>
                <a:tab pos="-2438400" algn="l"/>
                <a:tab pos="-2235200" algn="l"/>
                <a:tab pos="-2032000" algn="l"/>
                <a:tab pos="-1828800" algn="l"/>
                <a:tab pos="-1625600" algn="l"/>
                <a:tab pos="-1422400" algn="l"/>
                <a:tab pos="-1219200" algn="l"/>
                <a:tab pos="-1016000" algn="l"/>
                <a:tab pos="-812800" algn="l"/>
                <a:tab pos="-609600" algn="l"/>
                <a:tab pos="-406400" algn="l"/>
                <a:tab pos="-203200" algn="l"/>
                <a:tab pos="571500" algn="l"/>
              </a:tabLst>
            </a:pPr>
            <a:r>
              <a:rPr lang="uk-UA" dirty="0" err="1" smtClean="0">
                <a:solidFill>
                  <a:schemeClr val="tx1"/>
                </a:solidFill>
                <a:latin typeface="Georgia" pitchFamily="18" charset="0"/>
                <a:ea typeface="MS Mincho" pitchFamily="49" charset="-128"/>
                <a:cs typeface="Times New Roman" pitchFamily="18" charset="0"/>
              </a:rPr>
              <a:t>Зейкан</a:t>
            </a:r>
            <a:r>
              <a:rPr lang="uk-UA" dirty="0" smtClean="0">
                <a:solidFill>
                  <a:schemeClr val="tx1"/>
                </a:solidFill>
                <a:latin typeface="Georgia" pitchFamily="18" charset="0"/>
                <a:ea typeface="MS Mincho" pitchFamily="49" charset="-128"/>
                <a:cs typeface="Times New Roman" pitchFamily="18" charset="0"/>
              </a:rPr>
              <a:t> Я. П., Лисак О. М., </a:t>
            </a:r>
            <a:r>
              <a:rPr lang="uk-UA" dirty="0" err="1" smtClean="0">
                <a:solidFill>
                  <a:schemeClr val="tx1"/>
                </a:solidFill>
                <a:latin typeface="Georgia" pitchFamily="18" charset="0"/>
                <a:ea typeface="MS Mincho" pitchFamily="49" charset="-128"/>
                <a:cs typeface="Times New Roman" pitchFamily="18" charset="0"/>
              </a:rPr>
              <a:t>Барсук</a:t>
            </a:r>
            <a:r>
              <a:rPr lang="uk-UA" dirty="0" smtClean="0">
                <a:solidFill>
                  <a:schemeClr val="tx1"/>
                </a:solidFill>
                <a:latin typeface="Georgia" pitchFamily="18" charset="0"/>
                <a:ea typeface="MS Mincho" pitchFamily="49" charset="-128"/>
                <a:cs typeface="Times New Roman" pitchFamily="18" charset="0"/>
              </a:rPr>
              <a:t> В. М. Вступна і заключна промова у кримінальному процесі. Київ : Видавництво «Право», 2021. 202 с.</a:t>
            </a:r>
            <a:endParaRPr lang="ru-RU" sz="105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-6299200" algn="l"/>
                <a:tab pos="-6096000" algn="l"/>
                <a:tab pos="-5892800" algn="l"/>
                <a:tab pos="-5689600" algn="l"/>
                <a:tab pos="-5486400" algn="l"/>
                <a:tab pos="-5283200" algn="l"/>
                <a:tab pos="-5080000" algn="l"/>
                <a:tab pos="-4876800" algn="l"/>
                <a:tab pos="-4673600" algn="l"/>
                <a:tab pos="-4470400" algn="l"/>
                <a:tab pos="-4267200" algn="l"/>
                <a:tab pos="-4064000" algn="l"/>
                <a:tab pos="-3860800" algn="l"/>
                <a:tab pos="-3657600" algn="l"/>
                <a:tab pos="-3454400" algn="l"/>
                <a:tab pos="-3251200" algn="l"/>
                <a:tab pos="-3048000" algn="l"/>
                <a:tab pos="-2844800" algn="l"/>
                <a:tab pos="-2641600" algn="l"/>
                <a:tab pos="-2438400" algn="l"/>
                <a:tab pos="-2235200" algn="l"/>
                <a:tab pos="-2032000" algn="l"/>
                <a:tab pos="-1828800" algn="l"/>
                <a:tab pos="-1625600" algn="l"/>
                <a:tab pos="-1422400" algn="l"/>
                <a:tab pos="-1219200" algn="l"/>
                <a:tab pos="-1016000" algn="l"/>
                <a:tab pos="-812800" algn="l"/>
                <a:tab pos="-609600" algn="l"/>
                <a:tab pos="-406400" algn="l"/>
                <a:tab pos="-203200" algn="l"/>
                <a:tab pos="571500" algn="l"/>
              </a:tabLst>
            </a:pPr>
            <a:r>
              <a:rPr lang="uk-UA" dirty="0" err="1" smtClean="0">
                <a:solidFill>
                  <a:schemeClr val="tx1"/>
                </a:solidFill>
                <a:latin typeface="Georgia" pitchFamily="18" charset="0"/>
                <a:ea typeface="MS Mincho" pitchFamily="49" charset="-128"/>
                <a:cs typeface="Times New Roman" pitchFamily="18" charset="0"/>
              </a:rPr>
              <a:t>Коротюк</a:t>
            </a:r>
            <a:r>
              <a:rPr lang="uk-UA" dirty="0" smtClean="0">
                <a:solidFill>
                  <a:schemeClr val="tx1"/>
                </a:solidFill>
                <a:latin typeface="Georgia" pitchFamily="18" charset="0"/>
                <a:ea typeface="MS Mincho" pitchFamily="49" charset="-128"/>
                <a:cs typeface="Times New Roman" pitchFamily="18" charset="0"/>
              </a:rPr>
              <a:t> М. Г., </a:t>
            </a:r>
            <a:r>
              <a:rPr lang="uk-UA" dirty="0" err="1" smtClean="0">
                <a:solidFill>
                  <a:schemeClr val="tx1"/>
                </a:solidFill>
                <a:latin typeface="Georgia" pitchFamily="18" charset="0"/>
                <a:ea typeface="MS Mincho" pitchFamily="49" charset="-128"/>
                <a:cs typeface="Times New Roman" pitchFamily="18" charset="0"/>
              </a:rPr>
              <a:t>Косань</a:t>
            </a:r>
            <a:r>
              <a:rPr lang="uk-UA" dirty="0" smtClean="0">
                <a:solidFill>
                  <a:schemeClr val="tx1"/>
                </a:solidFill>
                <a:latin typeface="Georgia" pitchFamily="18" charset="0"/>
                <a:ea typeface="MS Mincho" pitchFamily="49" charset="-128"/>
                <a:cs typeface="Times New Roman" pitchFamily="18" charset="0"/>
              </a:rPr>
              <a:t> О. О., Лисенко С. М. Захист у кримінальному процесі. Досудове розслідування: Зразки заяв, скарг, клопотань. Київ : Видавництво «Право», 2021. 426 с.</a:t>
            </a:r>
            <a:endParaRPr lang="uk-UA" sz="280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 err="1" smtClean="0">
                <a:solidFill>
                  <a:schemeClr val="tx1"/>
                </a:solidFill>
                <a:latin typeface="Georgia" pitchFamily="18" charset="0"/>
                <a:ea typeface="MS Mincho" pitchFamily="49" charset="-128"/>
                <a:cs typeface="Times New Roman" pitchFamily="18" charset="0"/>
              </a:rPr>
              <a:t>Торбас</a:t>
            </a:r>
            <a:r>
              <a:rPr lang="uk-UA" dirty="0" smtClean="0">
                <a:solidFill>
                  <a:schemeClr val="tx1"/>
                </a:solidFill>
                <a:latin typeface="Georgia" pitchFamily="18" charset="0"/>
                <a:ea typeface="MS Mincho" pitchFamily="49" charset="-128"/>
                <a:cs typeface="Times New Roman" pitchFamily="18" charset="0"/>
              </a:rPr>
              <a:t> О.О. Розсуд у кримінальному процесі України: теоретичне обґрунтування та практика реалізації: монографія. Одеса: Юридична література, 2020. 284 с.</a:t>
            </a:r>
            <a:endParaRPr lang="uk-UA" sz="280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071934" y="642918"/>
            <a:ext cx="1000132" cy="50006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>
            <a:off x="1214414" y="214290"/>
            <a:ext cx="7215238" cy="100013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Georgia" pitchFamily="18" charset="0"/>
              </a:rPr>
              <a:t>Мета дисципліни 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1214422"/>
            <a:ext cx="8501122" cy="37147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r>
              <a:rPr lang="uk-UA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Georgia" pitchFamily="18" charset="0"/>
              </a:rPr>
              <a:t>поглиблене вивчення сучасних теоретичних, законодавчих і практичних проблем, пов’язаних із застосуванням кримінального процесуального законодавства при прийнятті рішень у кримінальному провадженні та при складанні процесуальних документів</a:t>
            </a:r>
            <a:endParaRPr lang="ru-RU" sz="2800" dirty="0">
              <a:solidFill>
                <a:schemeClr val="tx2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pic>
        <p:nvPicPr>
          <p:cNvPr id="2050" name="Picture 2" descr="D:\Картинки\Картинки 1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357694"/>
            <a:ext cx="4429124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00398" y="2357430"/>
            <a:ext cx="5643602" cy="3714776"/>
          </a:xfrm>
          <a:prstGeom prst="foldedCorner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є 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формування теоретичних знань, умінь і компетентностей для проведення процесуальних дій, прийняття процесуальних рішень у кримінальному провадженні, та їх оформлення у процесуальних документах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929190" y="285728"/>
            <a:ext cx="3357586" cy="11430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Georgia" pitchFamily="18" charset="0"/>
              </a:rPr>
              <a:t>Завдання дисципліни 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 rot="5400000">
            <a:off x="4857752" y="1428736"/>
            <a:ext cx="1000132" cy="714380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Картинки\Картинки 1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3643306" cy="4684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4643470" cy="1428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2000" b="1" dirty="0" smtClean="0">
              <a:solidFill>
                <a:srgbClr val="FF0000"/>
              </a:solidFill>
              <a:latin typeface="Georgia" pitchFamily="18" charset="0"/>
              <a:ea typeface="MS Mincho" pitchFamily="49" charset="-128"/>
              <a:cs typeface="Times New Roman" pitchFamily="18" charset="0"/>
            </a:endParaRPr>
          </a:p>
          <a:p>
            <a:pPr lvl="0" algn="ctr"/>
            <a:r>
              <a:rPr lang="uk-UA" sz="2400" b="1" dirty="0" smtClean="0">
                <a:solidFill>
                  <a:srgbClr val="FF0000"/>
                </a:solidFill>
                <a:latin typeface="Georgia" pitchFamily="18" charset="0"/>
                <a:ea typeface="MS Mincho" pitchFamily="49" charset="-128"/>
                <a:cs typeface="Times New Roman" pitchFamily="18" charset="0"/>
              </a:rPr>
              <a:t>У </a:t>
            </a:r>
            <a:r>
              <a:rPr lang="uk-UA" sz="2400" b="1" dirty="0" smtClean="0">
                <a:solidFill>
                  <a:srgbClr val="FF0000"/>
                </a:solidFill>
                <a:latin typeface="Georgia" pitchFamily="18" charset="0"/>
                <a:ea typeface="MS Mincho" pitchFamily="49" charset="-128"/>
                <a:cs typeface="Times New Roman" pitchFamily="18" charset="0"/>
              </a:rPr>
              <a:t>результаті вивчення дисципліни здобувач повинен знати:</a:t>
            </a:r>
            <a:endParaRPr lang="ru-RU" sz="1200" b="1" dirty="0" smtClean="0">
              <a:solidFill>
                <a:srgbClr val="FF0000"/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714348" y="2000240"/>
            <a:ext cx="7715304" cy="4214842"/>
          </a:xfrm>
          <a:prstGeom prst="horizontalScroll">
            <a:avLst/>
          </a:prstGeom>
          <a:ln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tx1"/>
                </a:solidFill>
                <a:latin typeface="Georgia" pitchFamily="18" charset="0"/>
                <a:ea typeface="MS Mincho" pitchFamily="49" charset="-128"/>
                <a:cs typeface="Times New Roman" pitchFamily="18" charset="0"/>
              </a:rPr>
              <a:t>основні положення теорії кримінального процесу; </a:t>
            </a:r>
            <a:endParaRPr lang="ru-RU" sz="120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tx1"/>
                </a:solidFill>
                <a:latin typeface="Georgia" pitchFamily="18" charset="0"/>
                <a:ea typeface="MS Mincho" pitchFamily="49" charset="-128"/>
                <a:cs typeface="Times New Roman" pitchFamily="18" charset="0"/>
              </a:rPr>
              <a:t>чинне кримінальне процесуальне законодавство України;</a:t>
            </a:r>
            <a:endParaRPr lang="ru-RU" sz="120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tx1"/>
                </a:solidFill>
                <a:latin typeface="Georgia" pitchFamily="18" charset="0"/>
                <a:ea typeface="MS Mincho" pitchFamily="49" charset="-128"/>
                <a:cs typeface="Times New Roman" pitchFamily="18" charset="0"/>
              </a:rPr>
              <a:t>основні положення щодо складання та оформлення кримінальних процесуальних документів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5214942" y="928670"/>
            <a:ext cx="2214578" cy="1571636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Документи</a:t>
            </a:r>
            <a:endParaRPr lang="uk-UA" sz="4400" dirty="0">
              <a:solidFill>
                <a:schemeClr val="accent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285728"/>
            <a:ext cx="3143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Прямоугольник 3"/>
          <p:cNvSpPr>
            <a:spLocks noChangeArrowheads="1"/>
          </p:cNvSpPr>
          <p:nvPr/>
        </p:nvSpPr>
        <p:spPr bwMode="auto">
          <a:xfrm>
            <a:off x="0" y="3143248"/>
            <a:ext cx="9144000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170A74"/>
                </a:solidFill>
                <a:latin typeface="Georgia" pitchFamily="18" charset="0"/>
              </a:rPr>
              <a:t> </a:t>
            </a:r>
            <a:r>
              <a:rPr lang="uk-UA" sz="2400" b="1" dirty="0">
                <a:solidFill>
                  <a:srgbClr val="170A74"/>
                </a:solidFill>
                <a:latin typeface="Georgia" pitchFamily="18" charset="0"/>
              </a:rPr>
              <a:t>спеціальне створений з метою збереження інформації матеріальний об’єкт, який містить зафіксовані за допомогою письмових знаків, звуку, зображення тощо відомості, що мають значення для встановлення обставин кримінального правопорушення і можуть бути використані як доказ факту чи обставин, які підлягають доказуванню під час кримінального провадження </a:t>
            </a:r>
            <a:endParaRPr lang="uk-UA" b="1" dirty="0">
              <a:solidFill>
                <a:srgbClr val="170A74"/>
              </a:solidFill>
              <a:latin typeface="Georgia" pitchFamily="18" charset="0"/>
            </a:endParaRPr>
          </a:p>
        </p:txBody>
      </p:sp>
      <p:sp>
        <p:nvSpPr>
          <p:cNvPr id="5" name="Половина рамки 4"/>
          <p:cNvSpPr/>
          <p:nvPr/>
        </p:nvSpPr>
        <p:spPr>
          <a:xfrm>
            <a:off x="1214438" y="1571625"/>
            <a:ext cx="2643187" cy="142875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uk-UA" sz="48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Документи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7688" y="1285860"/>
            <a:ext cx="4572000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матеріали фотозйомки, звукозапису, відеозапису та інші носії інформації (у тому числі електронні)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1428750"/>
            <a:ext cx="2928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Прямоугольник 4"/>
          <p:cNvSpPr>
            <a:spLocks noChangeArrowheads="1"/>
          </p:cNvSpPr>
          <p:nvPr/>
        </p:nvSpPr>
        <p:spPr bwMode="auto">
          <a:xfrm>
            <a:off x="4286250" y="2714621"/>
            <a:ext cx="4643438" cy="132343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Garamond" pitchFamily="18" charset="0"/>
              </a:rPr>
              <a:t> складені в порядку та випадках, передбачених КПК, протоколи про хід і результати проведення процесуальних дій та додатки до них</a:t>
            </a:r>
          </a:p>
        </p:txBody>
      </p:sp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3357563"/>
            <a:ext cx="29289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8" y="4286250"/>
            <a:ext cx="3857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Штриховая стрелка вправо 7"/>
          <p:cNvSpPr/>
          <p:nvPr/>
        </p:nvSpPr>
        <p:spPr>
          <a:xfrm>
            <a:off x="3429000" y="1714500"/>
            <a:ext cx="928688" cy="3571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Выноска со стрелкой влево 8"/>
          <p:cNvSpPr/>
          <p:nvPr/>
        </p:nvSpPr>
        <p:spPr>
          <a:xfrm>
            <a:off x="3143250" y="3643313"/>
            <a:ext cx="1143000" cy="28575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Двойная стрелка влево/вверх 9"/>
          <p:cNvSpPr/>
          <p:nvPr/>
        </p:nvSpPr>
        <p:spPr>
          <a:xfrm>
            <a:off x="8215313" y="4143375"/>
            <a:ext cx="571500" cy="17145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400" dirty="0" smtClean="0">
                <a:solidFill>
                  <a:srgbClr val="FFFF00"/>
                </a:solidFill>
                <a:latin typeface="Impact" pitchFamily="34" charset="0"/>
              </a:rPr>
              <a:t>Документи</a:t>
            </a:r>
            <a:endParaRPr lang="uk-UA" sz="44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50" y="1928813"/>
            <a:ext cx="40719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висновки ревізій та акти перевірок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00563" y="4000500"/>
            <a:ext cx="4357687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uk-UA" sz="2000" b="1" dirty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матеріали, в яких зафіксовано фактичні дані про протиправні діяння окремих осіб та груп осіб, зібрані оперативними підрозділами з дотриманням вимог ЗУ «Про оперативно-розшукову діяльність». </a:t>
            </a:r>
            <a:endParaRPr lang="uk-UA" b="1" dirty="0">
              <a:solidFill>
                <a:schemeClr val="accent4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1714500"/>
            <a:ext cx="29289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3357563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Штриховая стрелка вправо 6"/>
          <p:cNvSpPr/>
          <p:nvPr/>
        </p:nvSpPr>
        <p:spPr>
          <a:xfrm>
            <a:off x="4286250" y="2286000"/>
            <a:ext cx="1428750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 rot="10800000">
            <a:off x="3286125" y="4643438"/>
            <a:ext cx="1285875" cy="48418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400" dirty="0" smtClean="0">
                <a:solidFill>
                  <a:srgbClr val="FFC000"/>
                </a:solidFill>
                <a:latin typeface="Impact" pitchFamily="34" charset="0"/>
              </a:rPr>
              <a:t>Висновок експерта</a:t>
            </a:r>
            <a:endParaRPr lang="uk-UA" sz="4400" dirty="0">
              <a:solidFill>
                <a:srgbClr val="FFC000"/>
              </a:solidFill>
              <a:latin typeface="Impact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928688"/>
            <a:ext cx="3000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Прямоугольник 3"/>
          <p:cNvSpPr>
            <a:spLocks noChangeArrowheads="1"/>
          </p:cNvSpPr>
          <p:nvPr/>
        </p:nvSpPr>
        <p:spPr bwMode="auto">
          <a:xfrm>
            <a:off x="285750" y="1928813"/>
            <a:ext cx="47148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Franklin Gothic Book" pitchFamily="34" charset="0"/>
              </a:rPr>
              <a:t> </a:t>
            </a:r>
            <a:r>
              <a:rPr lang="uk-UA" sz="2400" b="1" i="1">
                <a:solidFill>
                  <a:srgbClr val="660066"/>
                </a:solidFill>
                <a:latin typeface="Constantia" pitchFamily="18" charset="0"/>
              </a:rPr>
              <a:t>докладний опис проведених експертом досліджень і зроблені за їх результатами висновки, а також обгрунтовані відповіді на запитання, поставлені особою, яка залучила експерта, або слідчим суддею чи судом, що доручив проведення експертизи під час кримінального провадження </a:t>
            </a:r>
            <a:endParaRPr lang="uk-UA" b="1" i="1">
              <a:solidFill>
                <a:srgbClr val="660066"/>
              </a:solidFill>
              <a:latin typeface="Constantia" pitchFamily="18" charset="0"/>
            </a:endParaRPr>
          </a:p>
        </p:txBody>
      </p:sp>
      <p:sp>
        <p:nvSpPr>
          <p:cNvPr id="6" name="Двойная стрелка влево/вверх 5"/>
          <p:cNvSpPr/>
          <p:nvPr/>
        </p:nvSpPr>
        <p:spPr>
          <a:xfrm>
            <a:off x="5072063" y="3571875"/>
            <a:ext cx="3071812" cy="17145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85636"/>
            <a:ext cx="9143999" cy="6286636"/>
            <a:chOff x="788" y="495"/>
            <a:chExt cx="10528" cy="7914"/>
          </a:xfrm>
        </p:grpSpPr>
        <p:sp>
          <p:nvSpPr>
            <p:cNvPr id="5123" name="AutoShape 3"/>
            <p:cNvSpPr>
              <a:spLocks noChangeArrowheads="1"/>
            </p:cNvSpPr>
            <p:nvPr/>
          </p:nvSpPr>
          <p:spPr bwMode="auto">
            <a:xfrm>
              <a:off x="3654" y="495"/>
              <a:ext cx="5394" cy="1448"/>
            </a:xfrm>
            <a:prstGeom prst="beve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4800" b="1" i="0" u="none" strike="noStrike" normalizeH="0" baseline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Monotype Corsiva" pitchFamily="66" charset="0"/>
                  <a:cs typeface="Arial" pitchFamily="34" charset="0"/>
                </a:rPr>
                <a:t>підозра</a:t>
              </a:r>
              <a:endPara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8273" y="1943"/>
              <a:ext cx="1264" cy="339"/>
            </a:xfrm>
            <a:prstGeom prst="downArrow">
              <a:avLst>
                <a:gd name="adj1" fmla="val 28481"/>
                <a:gd name="adj2" fmla="val 4926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2133" y="2432"/>
              <a:ext cx="8898" cy="206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це обґрунтоване припущення слідчого та/або прокурора про причетність особи до вчинення кримінального правопорушення, яке формалізоване у повідомленні про підозру, та має бути перевірено для спростування або підтвердження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126" name="AutoShape 6"/>
            <p:cNvCxnSpPr>
              <a:cxnSpLocks noChangeShapeType="1"/>
            </p:cNvCxnSpPr>
            <p:nvPr/>
          </p:nvCxnSpPr>
          <p:spPr bwMode="auto">
            <a:xfrm flipH="1">
              <a:off x="1331" y="1236"/>
              <a:ext cx="2323" cy="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27" name="AutoShape 7"/>
            <p:cNvCxnSpPr>
              <a:cxnSpLocks noChangeShapeType="1"/>
            </p:cNvCxnSpPr>
            <p:nvPr/>
          </p:nvCxnSpPr>
          <p:spPr bwMode="auto">
            <a:xfrm>
              <a:off x="1331" y="1250"/>
              <a:ext cx="0" cy="395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5128" name="Oval 8"/>
            <p:cNvSpPr>
              <a:spLocks noChangeArrowheads="1"/>
            </p:cNvSpPr>
            <p:nvPr/>
          </p:nvSpPr>
          <p:spPr bwMode="auto">
            <a:xfrm>
              <a:off x="788" y="4985"/>
              <a:ext cx="5747" cy="111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Повідомлення про підозру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9" name="AutoShape 9"/>
            <p:cNvSpPr>
              <a:spLocks noChangeArrowheads="1"/>
            </p:cNvSpPr>
            <p:nvPr/>
          </p:nvSpPr>
          <p:spPr bwMode="auto">
            <a:xfrm>
              <a:off x="4591" y="6495"/>
              <a:ext cx="6725" cy="191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це процесуальна діяльність, зміст якої полягає у складанні слідчим або прокурором письмового повідомлення про підозру та його врученні особі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130" name="AutoShape 10"/>
            <p:cNvCxnSpPr>
              <a:cxnSpLocks noChangeShapeType="1"/>
            </p:cNvCxnSpPr>
            <p:nvPr/>
          </p:nvCxnSpPr>
          <p:spPr bwMode="auto">
            <a:xfrm>
              <a:off x="2921" y="6099"/>
              <a:ext cx="1562" cy="106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61</Template>
  <TotalTime>16</TotalTime>
  <Words>449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Custom Design</vt:lpstr>
      <vt:lpstr>Diseño predeterminado</vt:lpstr>
      <vt:lpstr>Кримінальні процесуальні документи</vt:lpstr>
      <vt:lpstr>Слайд 2</vt:lpstr>
      <vt:lpstr>Слайд 3</vt:lpstr>
      <vt:lpstr>Слайд 4</vt:lpstr>
      <vt:lpstr>Документи</vt:lpstr>
      <vt:lpstr>Документи</vt:lpstr>
      <vt:lpstr>Документи</vt:lpstr>
      <vt:lpstr>Висновок експерта</vt:lpstr>
      <vt:lpstr>Слайд 9</vt:lpstr>
      <vt:lpstr>Вирок </vt:lpstr>
      <vt:lpstr>Слайд 11</vt:lpstr>
      <vt:lpstr>Вимоги до апеляційної скарги</vt:lpstr>
      <vt:lpstr> ОСНОВНІ ДЖЕРЕЛА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Кримінальні процесуальні документи</dc:title>
  <dc:creator>User</dc:creator>
  <cp:lastModifiedBy>User</cp:lastModifiedBy>
  <cp:revision>3</cp:revision>
  <dcterms:created xsi:type="dcterms:W3CDTF">2021-11-07T09:30:09Z</dcterms:created>
  <dcterms:modified xsi:type="dcterms:W3CDTF">2021-11-07T09:57:16Z</dcterms:modified>
</cp:coreProperties>
</file>