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2" r:id="rId2"/>
    <p:sldId id="275" r:id="rId3"/>
    <p:sldId id="256" r:id="rId4"/>
    <p:sldId id="277" r:id="rId5"/>
    <p:sldId id="276" r:id="rId6"/>
    <p:sldId id="330" r:id="rId7"/>
    <p:sldId id="323" r:id="rId8"/>
    <p:sldId id="327" r:id="rId9"/>
    <p:sldId id="328" r:id="rId10"/>
    <p:sldId id="325" r:id="rId11"/>
    <p:sldId id="326" r:id="rId12"/>
    <p:sldId id="288" r:id="rId13"/>
    <p:sldId id="289" r:id="rId14"/>
    <p:sldId id="278" r:id="rId15"/>
    <p:sldId id="329" r:id="rId16"/>
    <p:sldId id="317" r:id="rId17"/>
    <p:sldId id="318" r:id="rId18"/>
    <p:sldId id="321" r:id="rId19"/>
    <p:sldId id="290" r:id="rId20"/>
    <p:sldId id="280" r:id="rId21"/>
    <p:sldId id="279" r:id="rId22"/>
    <p:sldId id="261" r:id="rId23"/>
    <p:sldId id="293" r:id="rId24"/>
    <p:sldId id="265" r:id="rId25"/>
    <p:sldId id="260" r:id="rId26"/>
    <p:sldId id="269" r:id="rId27"/>
    <p:sldId id="262" r:id="rId28"/>
    <p:sldId id="291" r:id="rId29"/>
    <p:sldId id="26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1A0A-EEE5-4BEB-BEB1-F584446E3C59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55A7-6C92-41EF-8DCE-5F23C806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1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eeceb033e34518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eeceb033e34518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eeceb033e34518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2eeceb033e34518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eeceb033e34518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2eeceb033e34518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B4B32-9EC4-41A4-8C2B-F05096F0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59776C-C57A-4983-A57B-A541B19EC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18F15-F438-4A2F-9670-6839798C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D8998-66A6-4D5A-81AC-CA94CDEA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3A227-4AD7-4230-801A-B84E9AA2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1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E4D0E-BCED-4553-8C29-8C659F48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D1FCAC-3B65-4DF3-89F9-E195C856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29224-6298-472B-A92C-9B77B21E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39FF-F742-44D6-872E-984897E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BABA5-997E-4B9C-97ED-1272B680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7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CCFA31-F950-4906-A5EC-E80B66A1E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0729-3414-4172-B28B-E5702BF9E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DC96F-2A6F-4299-91C9-2ACA5D16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3FA08-5EEB-47ED-BEBC-CD088FEB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A7210-1768-4DFE-9BE9-26DADC77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6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532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89556-965B-4D3F-B214-EBBFB665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D7231-CCD8-4649-9420-6A94AE14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3EFAF-4F07-4FF5-8898-B3585B79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D9C11-729B-471E-9791-73E02D88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EC3B5-5CD2-435B-B286-C1D7E1BF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DB20-A9B7-42B9-8E20-24EB617E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F42C8-5E14-44D3-8994-1DB132FE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D6C6F-3621-45C1-A417-D330C768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AFBDA-A3CB-4A09-BE62-47DE1CD6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871BC-240F-4345-9063-97407705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43DB4-7E78-46A1-B04D-43E4D5AA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3DE0D-E559-4105-AA4A-687209CE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7B6145-9104-4077-BCE5-A1AD9D5D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581742-4BDB-4DF5-90B8-B82DAE5C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0E1818-1D1F-44B6-9BA8-D5FE0F6B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7D89D-04A9-4FC1-A2C7-8A54EDB3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2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A35FA-5A22-48A8-8023-6775DB2F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7B732-A6D4-4ABC-8B60-ED38C9C0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BA160-F8A8-4F74-A96C-9CB912DE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E6D5C1-1D54-4C2A-9308-8931D6DC9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BE439-32E2-44EA-8A42-1A089D2B0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AA151-E2CA-4129-B4F0-E22414CA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C9EBB-91A9-4188-A995-2D911BF9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16BC53-3D75-4EA1-AAEB-AB57C63E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7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AE16-0B04-4929-87E5-0E2DB945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A4D1BF-0DCD-494E-A161-DB7A3CC8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A98672-E839-4240-BF6A-48773449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6B3DBF-5368-4FD3-BEEC-4962F22C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5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DDBBF5-9BF2-47C3-9386-63D8E3C9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6E5507-DCED-469F-A321-46B771C8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26AA61-590E-402D-A421-B4CE34AF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2C8D8-42E4-4476-8854-A57BC24C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B5C4A-CD70-4A0A-96A3-108FBE51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2AC973-E1F5-4F67-A993-0BC555A7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52F04-4032-4815-9D3B-B9B709DD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8583D-E862-4535-AE8B-83B4B3C7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8B9D3-4EB6-45B1-AB3A-E6CB43D4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7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C1452-60EA-4C95-A546-D9488E77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8700E9-C4A1-462A-BEFE-7A7EC4175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EDE3E2-CA25-4434-8CC1-19784816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95E27-BDF3-4909-A601-AC0FD88F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DC67C3-C67E-486F-91DD-D6A073C3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D1C53-7EB8-4ECF-9059-90852ACB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5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F39C2-3A02-44B2-B734-9C6E7B87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10CBC-5ACB-41F5-8DB8-57AB6105C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A9C24-D228-418C-8D82-F285BBEB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0D6B-1497-4DCB-80CB-6ED8A6DA617E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E63D1-D62A-4894-A838-CCCF4AE4A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24C2E-912A-42F0-B8F9-379451B09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A0C0-C66F-43B9-B115-7E4FC8C4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ebp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571B9D-9722-4785-B795-0E38429C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15939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ДІЇ ВИКЛАДАЧІВ ТА ДЕКАНАТІВ ПРИ ВИЯВЛЕННІ У ЗДОБУВАЧІВ ВИЩОЇ ОСВІТИ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ПЕРШИХ СИМПТОМІВ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студента, 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самоізоляція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студента ( температура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деканат,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приїзду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 № 6,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самоізоляцію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особи,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особи (температура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ізолюють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самоізоляцію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тесту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епідеміологічного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Декани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щоденному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 правил,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захворіти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мити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спиртовим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людних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маски у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корпусах та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гуртожитках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чіпати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респіраторної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прикривати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рот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чихання</a:t>
            </a:r>
            <a:r>
              <a:rPr lang="ru-RU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кашлю);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паспортом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кодом (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B1E7B8-5F7D-434C-8F73-61ECA380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31" y="1292601"/>
            <a:ext cx="7611537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A04BC-8AF1-4878-91F9-E797EF8C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0" y="1941257"/>
            <a:ext cx="6916115" cy="4582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46CCA-5EA0-4827-AAC2-17960DFE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31" y="1036255"/>
            <a:ext cx="4163006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19C14F-60C8-4706-BFB7-DEF2C35B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29" y="4874670"/>
            <a:ext cx="1802229" cy="1802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085B9-681E-4573-89F8-4716DE4B4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>
          <a:xfrm>
            <a:off x="1023815" y="339850"/>
            <a:ext cx="4187436" cy="1967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AA833-4324-4416-A27B-8041DD989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16" y="20319"/>
            <a:ext cx="3506190" cy="3011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48F7F-AE44-47CE-8B20-68CA8DB11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9" y="2659471"/>
            <a:ext cx="4467342" cy="21018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595BF6-9145-4DC9-860F-55571C235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60" y="3064673"/>
            <a:ext cx="4396755" cy="36199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C4F24E-AD4C-4952-A00D-CCAD6A39798C}"/>
              </a:ext>
            </a:extLst>
          </p:cNvPr>
          <p:cNvSpPr/>
          <p:nvPr/>
        </p:nvSpPr>
        <p:spPr>
          <a:xfrm>
            <a:off x="5955260" y="3105834"/>
            <a:ext cx="29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вигравай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23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4ADB7E-226B-49A0-8655-9598E49F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4" y="4854758"/>
            <a:ext cx="4774256" cy="1538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6DFEF-DE33-41C4-B52E-B8E13E25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7" y="2545355"/>
            <a:ext cx="8004017" cy="18993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DD764-5760-4824-AF40-CCFCEB1F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4" y="256424"/>
            <a:ext cx="8314410" cy="22341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2F0636-F116-4612-89B6-9CA014359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27" y="4702415"/>
            <a:ext cx="2205036" cy="207663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BAA460-A836-4077-A9E1-3C308B32B6C5}"/>
              </a:ext>
            </a:extLst>
          </p:cNvPr>
          <p:cNvSpPr/>
          <p:nvPr/>
        </p:nvSpPr>
        <p:spPr>
          <a:xfrm>
            <a:off x="6703685" y="5351505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1,00 грн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F12022-CB15-4C3A-A6C2-4FC0BD16281A}"/>
              </a:ext>
            </a:extLst>
          </p:cNvPr>
          <p:cNvSpPr/>
          <p:nvPr/>
        </p:nvSpPr>
        <p:spPr>
          <a:xfrm>
            <a:off x="7020744" y="6086299"/>
            <a:ext cx="20301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0,99 грн</a:t>
            </a:r>
            <a:endParaRPr lang="ru-RU" sz="3500" dirty="0">
              <a:latin typeface="Bahnschrift SemiLight" panose="020B0502040204020203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6D5C0B4-1647-41C1-AE56-12386405D635}"/>
              </a:ext>
            </a:extLst>
          </p:cNvPr>
          <p:cNvCxnSpPr/>
          <p:nvPr/>
        </p:nvCxnSpPr>
        <p:spPr>
          <a:xfrm>
            <a:off x="6845844" y="5465741"/>
            <a:ext cx="1450868" cy="70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FC7B61-75FA-4E18-A4C4-7B88994438B8}"/>
              </a:ext>
            </a:extLst>
          </p:cNvPr>
          <p:cNvSpPr/>
          <p:nvPr/>
        </p:nvSpPr>
        <p:spPr>
          <a:xfrm>
            <a:off x="8035812" y="332618"/>
            <a:ext cx="4444691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cap="none" spc="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Обмеженяя</a:t>
            </a:r>
            <a:r>
              <a:rPr lang="ru-RU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 часу – мало </a:t>
            </a:r>
          </a:p>
          <a:p>
            <a:pPr algn="ctr"/>
            <a:r>
              <a:rPr lang="ru-RU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часу для </a:t>
            </a:r>
            <a:r>
              <a:rPr lang="ru-RU" sz="1500" cap="none" spc="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прийняття</a:t>
            </a:r>
            <a:r>
              <a:rPr lang="ru-RU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500" cap="none" spc="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рішень</a:t>
            </a:r>
            <a:r>
              <a:rPr lang="ru-RU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1500" cap="none" spc="0" dirty="0" err="1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спонукає</a:t>
            </a:r>
            <a:r>
              <a:rPr lang="ru-RU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 до покупки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т</a:t>
            </a:r>
            <a:r>
              <a:rPr lang="uk-UA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ому, що впливає на </a:t>
            </a:r>
          </a:p>
          <a:p>
            <a:pPr algn="ctr"/>
            <a:r>
              <a:rPr lang="uk-UA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психологію покупця, який розуміє,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що вже, наприклад, завтра він 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може придбати </a:t>
            </a:r>
          </a:p>
          <a:p>
            <a:pPr algn="ctr"/>
            <a:r>
              <a:rPr lang="uk-UA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Цей товар за більшу ціну!</a:t>
            </a: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uk-UA" sz="1500" dirty="0">
              <a:ln w="0"/>
              <a:latin typeface="Arial Black" panose="020B0A04020102020204" pitchFamily="34" charset="0"/>
            </a:endParaRPr>
          </a:p>
          <a:p>
            <a:pPr algn="ctr"/>
            <a:r>
              <a:rPr lang="uk-UA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Вид психологічного </a:t>
            </a:r>
          </a:p>
          <a:p>
            <a:pPr algn="ctr"/>
            <a:r>
              <a:rPr lang="uk-UA" sz="150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rPr>
              <a:t>маркетингу,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Який передбачає, 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що покупець, 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сприймає ціну звертаючи 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увагу переважно на першу </a:t>
            </a:r>
          </a:p>
          <a:p>
            <a:pPr algn="ctr"/>
            <a:r>
              <a:rPr lang="uk-UA" sz="1500" dirty="0">
                <a:ln w="0"/>
                <a:latin typeface="Arial Black" panose="020B0A04020102020204" pitchFamily="34" charset="0"/>
              </a:rPr>
              <a:t>цифру ціни</a:t>
            </a:r>
            <a:endParaRPr lang="ru-RU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A7B110F-6D33-488B-ACC1-658FA8DD17E4}"/>
              </a:ext>
            </a:extLst>
          </p:cNvPr>
          <p:cNvCxnSpPr>
            <a:cxnSpLocks/>
          </p:cNvCxnSpPr>
          <p:nvPr/>
        </p:nvCxnSpPr>
        <p:spPr>
          <a:xfrm>
            <a:off x="8766563" y="5537675"/>
            <a:ext cx="385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2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8695AE-85EC-4C13-AC9E-74C1ADC8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72994"/>
            <a:ext cx="4070071" cy="25030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34F750-5CCD-4665-8AE8-DFD72521F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5" y="2877424"/>
            <a:ext cx="6845417" cy="385054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5CD3E75-5D8F-4732-A8F6-305FF47DDDAC}"/>
              </a:ext>
            </a:extLst>
          </p:cNvPr>
          <p:cNvSpPr txBox="1">
            <a:spLocks/>
          </p:cNvSpPr>
          <p:nvPr/>
        </p:nvSpPr>
        <p:spPr>
          <a:xfrm>
            <a:off x="6181988" y="280208"/>
            <a:ext cx="4572699" cy="162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накопичення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143BC11-113F-46F0-9523-B501182D6BA9}"/>
              </a:ext>
            </a:extLst>
          </p:cNvPr>
          <p:cNvSpPr/>
          <p:nvPr/>
        </p:nvSpPr>
        <p:spPr>
          <a:xfrm>
            <a:off x="4714613" y="4296849"/>
            <a:ext cx="645953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06C11D5-9D49-47A6-97A3-159ABA3CA39E}"/>
              </a:ext>
            </a:extLst>
          </p:cNvPr>
          <p:cNvSpPr txBox="1">
            <a:spLocks/>
          </p:cNvSpPr>
          <p:nvPr/>
        </p:nvSpPr>
        <p:spPr>
          <a:xfrm>
            <a:off x="545984" y="4232821"/>
            <a:ext cx="4572699" cy="1624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колекціонування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D3CCE1C6-5D9E-432F-AC01-26B029B9E166}"/>
              </a:ext>
            </a:extLst>
          </p:cNvPr>
          <p:cNvSpPr/>
          <p:nvPr/>
        </p:nvSpPr>
        <p:spPr>
          <a:xfrm>
            <a:off x="4915949" y="805343"/>
            <a:ext cx="713064" cy="5536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18E26-CCC2-4731-B30E-08C81746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Матеріальні (сенсорні) інструменти маркетингу: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F3B0A-CAC1-43BE-815F-11D836E7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Запах (Аромат);</a:t>
            </a:r>
          </a:p>
          <a:p>
            <a:r>
              <a:rPr lang="uk-UA" dirty="0"/>
              <a:t>Слух;</a:t>
            </a:r>
          </a:p>
          <a:p>
            <a:r>
              <a:rPr lang="uk-UA" dirty="0"/>
              <a:t>Поєднання кольорів; </a:t>
            </a:r>
          </a:p>
          <a:p>
            <a:r>
              <a:rPr lang="uk-UA" dirty="0"/>
              <a:t>Демонстрація (переваги товару);</a:t>
            </a:r>
          </a:p>
          <a:p>
            <a:r>
              <a:rPr lang="uk-UA" dirty="0"/>
              <a:t>Тест-драйв;</a:t>
            </a:r>
          </a:p>
          <a:p>
            <a:r>
              <a:rPr lang="uk-UA" dirty="0"/>
              <a:t>Дегустація; </a:t>
            </a:r>
          </a:p>
          <a:p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(до-п</a:t>
            </a:r>
            <a:r>
              <a:rPr lang="uk-UA" dirty="0"/>
              <a:t>і</a:t>
            </a:r>
            <a:r>
              <a:rPr lang="ru-RU" dirty="0" err="1"/>
              <a:t>сля</a:t>
            </a:r>
            <a:r>
              <a:rPr lang="ru-RU" dirty="0"/>
              <a:t>);</a:t>
            </a:r>
          </a:p>
          <a:p>
            <a:endParaRPr lang="ru-RU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5BA5FBED-A52A-4918-ABC3-6535E8BA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32" y="4100119"/>
            <a:ext cx="3477301" cy="21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3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Google Shape;97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F4204E-6B3E-4C77-A4DF-C0E59F3A3A0A}"/>
              </a:ext>
            </a:extLst>
          </p:cNvPr>
          <p:cNvSpPr/>
          <p:nvPr/>
        </p:nvSpPr>
        <p:spPr>
          <a:xfrm>
            <a:off x="9701302" y="6474927"/>
            <a:ext cx="269864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latin typeface="Arial Black" panose="020B0A04020102020204" pitchFamily="34" charset="0"/>
              </a:rPr>
              <a:t>@</a:t>
            </a:r>
            <a:r>
              <a:rPr lang="uk-UA" sz="1500" dirty="0">
                <a:ln w="0"/>
                <a:latin typeface="Arial Black" panose="020B0A04020102020204" pitchFamily="34" charset="0"/>
              </a:rPr>
              <a:t>Ясько В.</a:t>
            </a:r>
            <a:endParaRPr lang="ru-RU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492" y="-80566"/>
            <a:ext cx="12350491" cy="693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A8D2B8-659E-48EE-953E-C795CC52FC77}"/>
              </a:ext>
            </a:extLst>
          </p:cNvPr>
          <p:cNvSpPr/>
          <p:nvPr/>
        </p:nvSpPr>
        <p:spPr>
          <a:xfrm>
            <a:off x="9701302" y="6474927"/>
            <a:ext cx="269864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latin typeface="Arial Black" panose="020B0A04020102020204" pitchFamily="34" charset="0"/>
              </a:rPr>
              <a:t>@</a:t>
            </a:r>
            <a:r>
              <a:rPr lang="uk-UA" sz="1500" dirty="0">
                <a:ln w="0"/>
                <a:latin typeface="Arial Black" panose="020B0A04020102020204" pitchFamily="34" charset="0"/>
              </a:rPr>
              <a:t>Ясько В.</a:t>
            </a:r>
            <a:endParaRPr lang="ru-RU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2"/>
          <p:cNvSpPr txBox="1"/>
          <p:nvPr/>
        </p:nvSpPr>
        <p:spPr>
          <a:xfrm>
            <a:off x="4517667" y="3795133"/>
            <a:ext cx="2917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выживание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97" name="Google Shape;997;p122"/>
          <p:cNvCxnSpPr/>
          <p:nvPr/>
        </p:nvCxnSpPr>
        <p:spPr>
          <a:xfrm>
            <a:off x="3837267" y="1120433"/>
            <a:ext cx="1087200" cy="16000"/>
          </a:xfrm>
          <a:prstGeom prst="straightConnector1">
            <a:avLst/>
          </a:prstGeom>
          <a:noFill/>
          <a:ln w="28575" cap="flat" cmpd="sng">
            <a:solidFill>
              <a:srgbClr val="EA003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8" name="Google Shape;998;p122"/>
          <p:cNvCxnSpPr/>
          <p:nvPr/>
        </p:nvCxnSpPr>
        <p:spPr>
          <a:xfrm>
            <a:off x="6907733" y="1120433"/>
            <a:ext cx="1087200" cy="16000"/>
          </a:xfrm>
          <a:prstGeom prst="straightConnector1">
            <a:avLst/>
          </a:prstGeom>
          <a:noFill/>
          <a:ln w="28575" cap="flat" cmpd="sng">
            <a:solidFill>
              <a:srgbClr val="EA003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9" name="Google Shape;999;p122"/>
          <p:cNvCxnSpPr/>
          <p:nvPr/>
        </p:nvCxnSpPr>
        <p:spPr>
          <a:xfrm>
            <a:off x="3910684" y="5683000"/>
            <a:ext cx="1087200" cy="16000"/>
          </a:xfrm>
          <a:prstGeom prst="straightConnector1">
            <a:avLst/>
          </a:prstGeom>
          <a:noFill/>
          <a:ln w="28575" cap="flat" cmpd="sng">
            <a:solidFill>
              <a:srgbClr val="EA003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0" name="Google Shape;1000;p122"/>
          <p:cNvCxnSpPr/>
          <p:nvPr/>
        </p:nvCxnSpPr>
        <p:spPr>
          <a:xfrm>
            <a:off x="7037351" y="5683000"/>
            <a:ext cx="1087200" cy="16000"/>
          </a:xfrm>
          <a:prstGeom prst="straightConnector1">
            <a:avLst/>
          </a:prstGeom>
          <a:noFill/>
          <a:ln w="28575" cap="flat" cmpd="sng">
            <a:solidFill>
              <a:srgbClr val="EA003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01" name="Google Shape;1001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384" y="645200"/>
            <a:ext cx="966467" cy="96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867" y="627800"/>
            <a:ext cx="966467" cy="96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3351" y="524467"/>
            <a:ext cx="1087200" cy="10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5719" y="5147399"/>
            <a:ext cx="1087200" cy="10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5051" y="5043400"/>
            <a:ext cx="1191200" cy="11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1533" y="2362067"/>
            <a:ext cx="1229867" cy="12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0496" y="5043400"/>
            <a:ext cx="1191200" cy="1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86CB91-B912-4240-9ACA-2721FD2BCA6F}"/>
              </a:ext>
            </a:extLst>
          </p:cNvPr>
          <p:cNvSpPr/>
          <p:nvPr/>
        </p:nvSpPr>
        <p:spPr>
          <a:xfrm>
            <a:off x="9701302" y="6474927"/>
            <a:ext cx="269864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latin typeface="Arial Black" panose="020B0A04020102020204" pitchFamily="34" charset="0"/>
              </a:rPr>
              <a:t>@</a:t>
            </a:r>
            <a:r>
              <a:rPr lang="uk-UA" sz="1500" dirty="0">
                <a:ln w="0"/>
                <a:latin typeface="Arial Black" panose="020B0A04020102020204" pitchFamily="34" charset="0"/>
              </a:rPr>
              <a:t>Ясько В.</a:t>
            </a:r>
            <a:endParaRPr lang="ru-RU" sz="1500" cap="none" spc="0" dirty="0">
              <a:ln w="0"/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96BDE-B7E7-4349-802C-C7283599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5" y="280530"/>
            <a:ext cx="3695387" cy="62969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8E39-5523-4E1B-A6C3-CCA98AFB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23" y="280529"/>
            <a:ext cx="4036499" cy="62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72AF337-9B2E-4228-9B7C-576A77CA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573" y="3277999"/>
            <a:ext cx="8229600" cy="9556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«Інтернет-технології в маркетингу»</a:t>
            </a:r>
            <a:br>
              <a:rPr lang="uk-UA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  Малтиз Вікторія Віталіївна</a:t>
            </a: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факультет, кафедра Управління персоналом і маркетингу </a:t>
            </a: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5-й корпус, </a:t>
            </a:r>
            <a:r>
              <a:rPr lang="uk-UA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218-А</a:t>
            </a:r>
            <a:br>
              <a:rPr lang="uk-UA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9AEC4-D3AA-4411-8229-AE7060F7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86" y="2037660"/>
            <a:ext cx="3959605" cy="26370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489C464-5C4E-4E2B-BE96-B42099806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2358" y="313889"/>
            <a:ext cx="9218103" cy="5745163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uk-UA" alt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маркетингу (інтернет маркетингу):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uk-UA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 товару від виробника до споживача;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 вивчення ринку та споживачів; 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комплексу маркетингових заходів;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 ринку споживачів;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конкурентів;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цінової політики;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планування збутової діяльності підприємства;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каналів розповсюдження продукції підприємства;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двостороннього комунікаційного зв’язку підприємства із споживачами, партнерами; </a:t>
            </a:r>
          </a:p>
          <a:p>
            <a:pPr algn="just">
              <a:buClr>
                <a:schemeClr val="tx1"/>
              </a:buClr>
            </a:pPr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продажний сервіс.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8D15583-8E6B-4C7C-86E2-E7402B794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044" y="381000"/>
            <a:ext cx="11039912" cy="6096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із функцій, сформовано основні завдання маркетингу (інтернет-маркетингу)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завдання маркетингу: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стратегічних цілей та місії підприємства (організації) на ринку;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стратегії поведінки на цільових ринках;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власних товарів (послуг) та системи його просування та збуту.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 завдання маркетингу: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потенційних та існуючих нестатків і потреб споживачів;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діджиталізація: розкрутка сайтів та торгових сторінок для просування товарів і послуг;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науково-дослідних робіт щодо створення власної продукції;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 планування маркетингової, виробничої, фінансової та збутової діяльності підприємства;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 впровадження маркетингової цінової політики;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ефективної роботи збутової та комунікаційної системи;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контроль маркетингової діяльності підприємства.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DF69B-02E1-441F-9F74-A792F290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34" y="3756673"/>
            <a:ext cx="4189479" cy="259086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E819E5A-170C-4281-8B6E-AB6A3048434F}"/>
              </a:ext>
            </a:extLst>
          </p:cNvPr>
          <p:cNvSpPr txBox="1">
            <a:spLocks noChangeArrowheads="1"/>
          </p:cNvSpPr>
          <p:nvPr/>
        </p:nvSpPr>
        <p:spPr>
          <a:xfrm>
            <a:off x="1574237" y="400164"/>
            <a:ext cx="7242592" cy="49828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uk-UA" alt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маркетингу та інтернет маркетингу: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споживача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потреб споживача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 і гнучкість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споживача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потреб споживача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ефективність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споживача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на перспективу</a:t>
            </a:r>
          </a:p>
          <a:p>
            <a:pPr algn="just"/>
            <a:r>
              <a:rPr lang="uk-UA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інтересів споживача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5FEFB2-2FB2-47A9-B847-13EB69BA873A}"/>
              </a:ext>
            </a:extLst>
          </p:cNvPr>
          <p:cNvSpPr/>
          <p:nvPr/>
        </p:nvSpPr>
        <p:spPr>
          <a:xfrm>
            <a:off x="984307" y="211471"/>
            <a:ext cx="1005560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контрагентами.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BC7C-A62B-431F-BF40-36B50CF5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89" y="1293479"/>
            <a:ext cx="64198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6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C3B8E6-152E-4D00-9FC5-A0E8C9DE6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74" y="4612295"/>
            <a:ext cx="3299376" cy="224570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5116898-8C6A-4BCD-BD26-C8F67B081038}"/>
              </a:ext>
            </a:extLst>
          </p:cNvPr>
          <p:cNvSpPr txBox="1">
            <a:spLocks noChangeArrowheads="1"/>
          </p:cNvSpPr>
          <p:nvPr/>
        </p:nvSpPr>
        <p:spPr>
          <a:xfrm>
            <a:off x="538293" y="274329"/>
            <a:ext cx="11115413" cy="49828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uk-UA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формування комплексу маркетингових заходів (створення сайту, розробка реклами, впровадження акції, встановлення знижок), необхідно зібрати актуальну інформацію про потреби споживачів.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DA599A-7DC2-49FA-B290-4E167B70BF7E}"/>
              </a:ext>
            </a:extLst>
          </p:cNvPr>
          <p:cNvSpPr/>
          <p:nvPr/>
        </p:nvSpPr>
        <p:spPr>
          <a:xfrm>
            <a:off x="873852" y="1683496"/>
            <a:ext cx="8614095" cy="46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 інформація</a:t>
            </a:r>
            <a:r>
              <a:rPr lang="uk-U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– це вихідний елемент маркетингових досліджень і </a:t>
            </a:r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</a:rPr>
              <a:t>найцінніший ринковий продукт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. Цінність маркетингової інформації полягає в тому, що вона створює передумови для здобуття </a:t>
            </a:r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</a:rPr>
              <a:t>конкурентних переваг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, допомагає знизити рівень комерційного ризику, визначити й урахувати зміни в навколишньому бізнес-середовищі. </a:t>
            </a:r>
          </a:p>
          <a:p>
            <a:pPr>
              <a:lnSpc>
                <a:spcPct val="150000"/>
              </a:lnSpc>
            </a:pP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Методи збору маркетингової інформації поділяються на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первинні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 вторинні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8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49973" y="598013"/>
            <a:ext cx="9962767" cy="40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маркетингової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польових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Вторинна інформація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це аналіз другорядної інформації про ринок із офіційних, а також інших друкованих джерел: періодичних видань, рекламних матеріалів, технічних, економічних, галузевих журналів, даних статистики</a:t>
            </a:r>
            <a:r>
              <a:rPr lang="uk-UA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09120-D22F-4576-BE4B-A854C5BCC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1" y="4564389"/>
            <a:ext cx="4048623" cy="2054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17FE4E-FE88-4623-8A8C-88196A62CE7D}"/>
              </a:ext>
            </a:extLst>
          </p:cNvPr>
          <p:cNvSpPr/>
          <p:nvPr/>
        </p:nvSpPr>
        <p:spPr>
          <a:xfrm>
            <a:off x="427839" y="281561"/>
            <a:ext cx="10687574" cy="628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Вторинну інформацію можна збирати із </a:t>
            </a:r>
            <a:r>
              <a:rPr lang="uk-UA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внутрішніх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uk-UA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зовнішніх джерел.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uk-UA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внутрішньої вторинної інформації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(дані, які збираються на підприємстві):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фінансова і статистична звітність підприємства;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дані про збут щодо товарів і ринків;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 клієнтів і посередників;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дані попередніх досліджень тощо.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uk-UA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зовнішньої вторинної інформації</a:t>
            </a:r>
            <a:r>
              <a:rPr lang="uk-UA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(опублікована інформація):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видання державних установ, зокрема довідники, статистичні огляди;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періодика, книги; комерційна інформація, яку продають комерційні дослідницькі фірми;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проспекти, каталоги.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Вторинна і первинна інформація мають певні позитивні й негативні властивості, які наведено в таблицях.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49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5171"/>
              </p:ext>
            </p:extLst>
          </p:nvPr>
        </p:nvGraphicFramePr>
        <p:xfrm>
          <a:off x="2207568" y="2265028"/>
          <a:ext cx="7985056" cy="3164285"/>
        </p:xfrm>
        <a:graphic>
          <a:graphicData uri="http://schemas.openxmlformats.org/drawingml/2006/table">
            <a:tbl>
              <a:tblPr/>
              <a:tblGrid>
                <a:gridCol w="399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Переваги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Недоліки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збирається для конкретних цілей даного дослідження;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дані не застарілі;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методологію збирання даних контролює підприємство;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доступ до результатів досліджень обмежений для конкурентів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збирання даних займає багато часу;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потребує значних витрат;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не всю інформацію можна зібрати в такий спосіб;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– у разі недостатнього рівня кваліфікації дослідників інформація може бути неточна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34078" y="951633"/>
            <a:ext cx="698742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</a:tabLst>
            </a:pPr>
            <a:r>
              <a:rPr lang="uk-UA" sz="2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 та недоліки первинної інформації</a:t>
            </a:r>
            <a:endParaRPr lang="uk-UA" sz="2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 rotWithShape="1">
          <a:blip r:embed="rId2" cstate="print"/>
          <a:srcRect t="9379"/>
          <a:stretch/>
        </p:blipFill>
        <p:spPr>
          <a:xfrm>
            <a:off x="1532453" y="1476462"/>
            <a:ext cx="9432105" cy="40938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A7BB9C-37E0-43FE-8D94-1A098DB0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95" y="1039008"/>
            <a:ext cx="3227034" cy="26905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510FEF-5128-4FEE-A965-FE68627EED03}"/>
              </a:ext>
            </a:extLst>
          </p:cNvPr>
          <p:cNvSpPr/>
          <p:nvPr/>
        </p:nvSpPr>
        <p:spPr>
          <a:xfrm>
            <a:off x="1059810" y="649437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5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Виділяють такі методи збору маркетингової інформації:</a:t>
            </a:r>
          </a:p>
          <a:p>
            <a:endParaRPr lang="uk-UA" sz="2500" i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Опитування</a:t>
            </a: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Анкетування</a:t>
            </a: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 інформації по телефону та через інтернет</a:t>
            </a: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</a:t>
            </a:r>
            <a:r>
              <a:rPr lang="uk-UA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</a:t>
            </a:r>
            <a:r>
              <a:rPr lang="uk-UA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uk-UA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Панельні опитування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7168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9E78D-82EB-4EAD-AC81-6FE16946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1465"/>
            <a:ext cx="9144000" cy="113746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Сутність, види та функції маркетингу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3DF26-D7DF-406F-9E77-D0550B89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74" y="2753862"/>
            <a:ext cx="4822294" cy="28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3C24CC6-BC8E-4603-B321-6A2F746BA6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6011" y="304800"/>
            <a:ext cx="10293292" cy="6330892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alt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розкриття суті маркетингу звернемось до найбільш розповсюджених його визначень.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Ф. 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Котлер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 маркетинг, як вид людської діяльності, спрямований на задоволення нестатків та потреб шляхом обміну.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асоціація маркетингу 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(АМА) розглядає маркетинг, як процес планування і здійснення задуму щодо ціноутворення, просування та реалізації ідей, товарів та послуг шляхом обміну, який задовольняє цілі окремих осіб та організацій.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Д.Р. Аванс 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 маркетинг, як передбачення, управління і задоволення попиту на товари, послуги, організації, людей, території та ідеї шляхом обміну(уточнити думку).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Досить актуально трактує дане поняття 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Жак 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Ламбен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визначенням якого маркетинг – це одночасно філософія бізнесу і активний соціальний процес. 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D9B2F3-CF53-4EE5-8EAD-4D64022C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80" y="609221"/>
            <a:ext cx="10515600" cy="53637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розумінні :</a:t>
            </a:r>
          </a:p>
          <a:p>
            <a:pPr>
              <a:lnSpc>
                <a:spcPct val="16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просування товару від виробника до споживача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максимального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продажу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934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532B33-B3C8-45E9-88D2-0CC1AC6E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2" y="57566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FF0000"/>
                </a:solidFill>
              </a:rPr>
              <a:t>Інтернет</a:t>
            </a:r>
            <a:r>
              <a:rPr lang="ru-RU" b="1" dirty="0">
                <a:solidFill>
                  <a:srgbClr val="FF0000"/>
                </a:solidFill>
              </a:rPr>
              <a:t> маркетинг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маркетингу з метою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Мета </a:t>
            </a:r>
            <a:r>
              <a:rPr lang="ru-RU" b="1" dirty="0" err="1">
                <a:solidFill>
                  <a:srgbClr val="FF0000"/>
                </a:solidFill>
              </a:rPr>
              <a:t>інтернет</a:t>
            </a:r>
            <a:r>
              <a:rPr lang="ru-RU" b="1" dirty="0">
                <a:solidFill>
                  <a:srgbClr val="FF0000"/>
                </a:solidFill>
              </a:rPr>
              <a:t>-маркетингу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максимального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-ресурсу.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92907C-A735-4A27-A4A7-071D4573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51" y="3440207"/>
            <a:ext cx="3910975" cy="29735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3B202C-BA2C-43FD-9949-F966A58937FC}"/>
              </a:ext>
            </a:extLst>
          </p:cNvPr>
          <p:cNvSpPr/>
          <p:nvPr/>
        </p:nvSpPr>
        <p:spPr>
          <a:xfrm>
            <a:off x="938867" y="3927956"/>
            <a:ext cx="6518945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/>
              <a:t>Та </a:t>
            </a:r>
            <a:r>
              <a:rPr lang="ru-RU" sz="2500" dirty="0" err="1"/>
              <a:t>надання</a:t>
            </a:r>
            <a:r>
              <a:rPr lang="ru-RU" sz="2500" dirty="0"/>
              <a:t> максимально </a:t>
            </a:r>
            <a:r>
              <a:rPr lang="ru-RU" sz="2500" dirty="0" err="1"/>
              <a:t>швидко</a:t>
            </a:r>
            <a:r>
              <a:rPr lang="ru-RU" sz="2500" dirty="0"/>
              <a:t> </a:t>
            </a:r>
            <a:r>
              <a:rPr lang="ru-RU" sz="2500" dirty="0" err="1"/>
              <a:t>інформації</a:t>
            </a:r>
            <a:r>
              <a:rPr lang="ru-RU" sz="2500" dirty="0"/>
              <a:t> </a:t>
            </a:r>
            <a:r>
              <a:rPr lang="ru-RU" sz="2500" dirty="0" err="1"/>
              <a:t>цільовій</a:t>
            </a:r>
            <a:r>
              <a:rPr lang="ru-RU" sz="2500" dirty="0"/>
              <a:t> </a:t>
            </a:r>
            <a:r>
              <a:rPr lang="ru-RU" sz="2500" dirty="0" err="1"/>
              <a:t>аудиторії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92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F1A96-7141-4438-9963-F255E7CB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0"/>
            <a:ext cx="1133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28E5FB-5F0A-4676-B158-1D234F75A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69" y="286281"/>
            <a:ext cx="9081700" cy="5983948"/>
          </a:xfrm>
        </p:spPr>
      </p:pic>
    </p:spTree>
    <p:extLst>
      <p:ext uri="{BB962C8B-B14F-4D97-AF65-F5344CB8AC3E}">
        <p14:creationId xmlns:p14="http://schemas.microsoft.com/office/powerpoint/2010/main" val="122482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CE100-A5B4-4E59-ACDD-C8AF2F2B6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6" y="889473"/>
            <a:ext cx="9904762" cy="30190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494FBB-4B21-4F9B-8DFF-91AB04994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49" y="1544361"/>
            <a:ext cx="3258005" cy="501084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E91B2A5-413B-41B1-B002-3BDE6732BAA4}"/>
              </a:ext>
            </a:extLst>
          </p:cNvPr>
          <p:cNvCxnSpPr>
            <a:cxnSpLocks/>
          </p:cNvCxnSpPr>
          <p:nvPr/>
        </p:nvCxnSpPr>
        <p:spPr>
          <a:xfrm>
            <a:off x="9806730" y="2718033"/>
            <a:ext cx="6291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86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10426</TotalTime>
  <Words>712</Words>
  <Application>Microsoft Office PowerPoint</Application>
  <PresentationFormat>Широкоэкранный</PresentationFormat>
  <Paragraphs>161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Montserrat</vt:lpstr>
      <vt:lpstr>Arial</vt:lpstr>
      <vt:lpstr>Arial Black</vt:lpstr>
      <vt:lpstr>Bahnschrift SemiLight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Дисципліна «Інтернет-технології в маркетингу»          к.е.н., доцент   Малтиз Вікторія Віталіївна  Економічний факультет, кафедра Управління персоналом і маркетингу  5-й корпус, каб. 218-А </vt:lpstr>
      <vt:lpstr>Сутність, види та функції маркетингу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Матеріальні (сенсорні) інструменти маркетингу: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2:  рОсновні види маркетингу</dc:title>
  <dc:creator>Komp</dc:creator>
  <cp:lastModifiedBy>Komp</cp:lastModifiedBy>
  <cp:revision>77</cp:revision>
  <dcterms:created xsi:type="dcterms:W3CDTF">2019-02-05T16:23:16Z</dcterms:created>
  <dcterms:modified xsi:type="dcterms:W3CDTF">2020-10-11T11:19:01Z</dcterms:modified>
</cp:coreProperties>
</file>