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57" r:id="rId4"/>
    <p:sldId id="268" r:id="rId5"/>
    <p:sldId id="278" r:id="rId6"/>
    <p:sldId id="279" r:id="rId7"/>
    <p:sldId id="271" r:id="rId8"/>
    <p:sldId id="259" r:id="rId9"/>
    <p:sldId id="269" r:id="rId10"/>
    <p:sldId id="260" r:id="rId11"/>
    <p:sldId id="261" r:id="rId12"/>
    <p:sldId id="262" r:id="rId13"/>
    <p:sldId id="280" r:id="rId14"/>
    <p:sldId id="281" r:id="rId15"/>
    <p:sldId id="282" r:id="rId16"/>
    <p:sldId id="283" r:id="rId17"/>
    <p:sldId id="284" r:id="rId18"/>
    <p:sldId id="285" r:id="rId19"/>
    <p:sldId id="265" r:id="rId20"/>
    <p:sldId id="266" r:id="rId21"/>
    <p:sldId id="272" r:id="rId22"/>
    <p:sldId id="273" r:id="rId23"/>
    <p:sldId id="267" r:id="rId24"/>
    <p:sldId id="286" r:id="rId25"/>
    <p:sldId id="270" r:id="rId26"/>
    <p:sldId id="274" r:id="rId27"/>
    <p:sldId id="275" r:id="rId28"/>
    <p:sldId id="27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564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mu.gov.ua/control/ru/cardnpd?docid=25000328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" y="-5667"/>
            <a:ext cx="9134606" cy="686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1824" y="121215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Санітарно-епідеміологічний</a:t>
            </a:r>
            <a:r>
              <a:rPr lang="ru-RU" b="1" dirty="0"/>
              <a:t> </a:t>
            </a:r>
            <a:r>
              <a:rPr lang="ru-RU" b="1" dirty="0" err="1"/>
              <a:t>нагляд</a:t>
            </a:r>
            <a:r>
              <a:rPr lang="ru-RU" b="1" dirty="0"/>
              <a:t> за станом </a:t>
            </a:r>
            <a:r>
              <a:rPr lang="ru-RU" b="1" dirty="0" err="1"/>
              <a:t>довкілля</a:t>
            </a:r>
            <a:r>
              <a:rPr lang="ru-RU" b="1" dirty="0"/>
              <a:t> та </a:t>
            </a:r>
            <a:r>
              <a:rPr lang="ru-RU" b="1" dirty="0" err="1"/>
              <a:t>протиепізоотичні</a:t>
            </a:r>
            <a:r>
              <a:rPr lang="ru-RU" b="1" dirty="0"/>
              <a:t> заходи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7" name="AutoShape 6" descr="Картинки по запро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59" name="Picture 11" descr="Картинки по запрос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522" y="4016609"/>
            <a:ext cx="3368824" cy="174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764727"/>
            <a:ext cx="27241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 descr="Картинки по запросу санепідемстанці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32785"/>
            <a:ext cx="2111586" cy="272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Картинки по запросу санепідемстанці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770444"/>
            <a:ext cx="191452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4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" y="-5667"/>
            <a:ext cx="9134606" cy="686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uk-UA" b="1" dirty="0" smtClean="0"/>
              <a:t>Структура санітарно-епідеміологічної службі України</a:t>
            </a:r>
            <a:endParaRPr lang="uk-UA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8"/>
          <a:stretch/>
        </p:blipFill>
        <p:spPr bwMode="auto">
          <a:xfrm>
            <a:off x="1619672" y="1772816"/>
            <a:ext cx="6264275" cy="4824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620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" y="-5667"/>
            <a:ext cx="9134606" cy="686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260649"/>
            <a:ext cx="8229600" cy="3744416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Санепідемстанція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лікувально-профілактичні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бактерійними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препаратами,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контролює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санітарним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активом,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санітарно-просвітню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СЕН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паразитарними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хворобами,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небезпечними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ветеринарної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зараженість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диких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свійських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м'ясо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рибопродуктів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збудниками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хвороб,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навколиш­нього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утримання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42472"/>
            <a:ext cx="5220580" cy="17085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124" y="4077073"/>
            <a:ext cx="3276364" cy="23914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26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" y="-5667"/>
            <a:ext cx="9134606" cy="686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357614"/>
            <a:ext cx="3875330" cy="1352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Картинки по запросу державної санітарно-епідеміологічної служби україн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4499992" cy="17728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5421288" cy="994122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компетенції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лабораторії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належать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sz="3200" b="1" dirty="0"/>
              <a:t/>
            </a:r>
            <a:br>
              <a:rPr lang="uk-UA" sz="3200" b="1" dirty="0"/>
            </a:br>
            <a:endParaRPr lang="uk-UA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916832"/>
            <a:ext cx="8147248" cy="4536504"/>
          </a:xfrm>
        </p:spPr>
        <p:txBody>
          <a:bodyPr>
            <a:normAutofit/>
          </a:bodyPr>
          <a:lstStyle/>
          <a:p>
            <a:pPr lvl="0" algn="just">
              <a:buFont typeface="Wingdings" panose="05000000000000000000" pitchFamily="2" charset="2"/>
              <a:buChar char="Ø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ветеринарно-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санітарний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контроль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продукцієютваринного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на ринках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бактеріологічний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радіологічний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паразитологічний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токсико­логічний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контроль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зпереробки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продовольчої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сировини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лабораторно-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клінічних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вірусологічних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бактеріологічних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хіміко-токсикологічних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патологоанатомічних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гістологічних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паразитологічних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радіологічних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53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476672"/>
            <a:ext cx="7776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dirty="0"/>
              <a:t>До </a:t>
            </a:r>
            <a:r>
              <a:rPr lang="ru-RU" sz="4000" dirty="0" err="1"/>
              <a:t>об'єктів</a:t>
            </a:r>
            <a:r>
              <a:rPr lang="ru-RU" sz="4000" dirty="0"/>
              <a:t>, </a:t>
            </a:r>
            <a:r>
              <a:rPr lang="ru-RU" sz="4000" dirty="0" err="1"/>
              <a:t>що</a:t>
            </a:r>
            <a:r>
              <a:rPr lang="ru-RU" sz="4000" dirty="0"/>
              <a:t> </a:t>
            </a:r>
            <a:r>
              <a:rPr lang="ru-RU" sz="4000" dirty="0" err="1"/>
              <a:t>підлягають</a:t>
            </a:r>
            <a:r>
              <a:rPr lang="ru-RU" sz="4000" dirty="0"/>
              <a:t> </a:t>
            </a:r>
            <a:r>
              <a:rPr lang="ru-RU" sz="4000" dirty="0" err="1"/>
              <a:t>санітарно-епідеміологічному</a:t>
            </a:r>
            <a:r>
              <a:rPr lang="ru-RU" sz="4000" dirty="0"/>
              <a:t> </a:t>
            </a:r>
            <a:r>
              <a:rPr lang="ru-RU" sz="4000" dirty="0" err="1"/>
              <a:t>на­гляду</a:t>
            </a:r>
            <a:r>
              <a:rPr lang="ru-RU" sz="4000" dirty="0"/>
              <a:t>, належать: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2924944"/>
            <a:ext cx="37261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 err="1"/>
              <a:t>об'єкти</a:t>
            </a:r>
            <a:r>
              <a:rPr lang="ru-RU" dirty="0"/>
              <a:t> </a:t>
            </a:r>
            <a:r>
              <a:rPr lang="ru-RU" dirty="0" err="1"/>
              <a:t>харчування</a:t>
            </a:r>
            <a:r>
              <a:rPr lang="ru-RU" dirty="0"/>
              <a:t>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 err="1"/>
              <a:t>об'єкти</a:t>
            </a:r>
            <a:r>
              <a:rPr lang="ru-RU" dirty="0"/>
              <a:t> </a:t>
            </a:r>
            <a:r>
              <a:rPr lang="ru-RU" dirty="0" err="1"/>
              <a:t>водокористування</a:t>
            </a:r>
            <a:r>
              <a:rPr lang="ru-RU" dirty="0"/>
              <a:t>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 err="1"/>
              <a:t>комунальні</a:t>
            </a:r>
            <a:r>
              <a:rPr lang="ru-RU" dirty="0"/>
              <a:t> </a:t>
            </a:r>
            <a:r>
              <a:rPr lang="ru-RU" dirty="0" err="1"/>
              <a:t>об'єкти</a:t>
            </a:r>
            <a:r>
              <a:rPr lang="ru-RU" dirty="0"/>
              <a:t>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 err="1"/>
              <a:t>промислові</a:t>
            </a:r>
            <a:r>
              <a:rPr lang="ru-RU" dirty="0"/>
              <a:t> </a:t>
            </a:r>
            <a:r>
              <a:rPr lang="ru-RU" dirty="0" err="1"/>
              <a:t>об'єкти</a:t>
            </a:r>
            <a:r>
              <a:rPr lang="ru-RU" dirty="0"/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dirty="0" err="1" smtClean="0"/>
              <a:t>сільськогосподарські</a:t>
            </a:r>
            <a:r>
              <a:rPr lang="ru-RU" dirty="0" smtClean="0"/>
              <a:t> </a:t>
            </a:r>
            <a:r>
              <a:rPr lang="ru-RU" dirty="0" err="1"/>
              <a:t>об'єкти</a:t>
            </a:r>
            <a:r>
              <a:rPr lang="ru-RU" dirty="0"/>
              <a:t>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 err="1"/>
              <a:t>дитячі</a:t>
            </a:r>
            <a:r>
              <a:rPr lang="ru-RU" dirty="0"/>
              <a:t> </a:t>
            </a:r>
            <a:r>
              <a:rPr lang="ru-RU" dirty="0" err="1"/>
              <a:t>заклади</a:t>
            </a:r>
            <a:r>
              <a:rPr lang="ru-RU" dirty="0"/>
              <a:t>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 err="1"/>
              <a:t>лікувально-профілактичні</a:t>
            </a:r>
            <a:r>
              <a:rPr lang="ru-RU" dirty="0"/>
              <a:t> установи: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 err="1"/>
              <a:t>торгові</a:t>
            </a:r>
            <a:r>
              <a:rPr lang="ru-RU" dirty="0"/>
              <a:t> </a:t>
            </a:r>
            <a:r>
              <a:rPr lang="ru-RU" dirty="0" err="1"/>
              <a:t>об'єкти</a:t>
            </a:r>
            <a:r>
              <a:rPr lang="ru-RU" dirty="0"/>
              <a:t>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 err="1"/>
              <a:t>об'єкти</a:t>
            </a:r>
            <a:r>
              <a:rPr lang="ru-RU" dirty="0"/>
              <a:t> </a:t>
            </a:r>
            <a:r>
              <a:rPr lang="ru-RU" dirty="0" err="1"/>
              <a:t>відпочинку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01738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04646" y="795855"/>
            <a:ext cx="8229600" cy="922114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пізоотичні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заходи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2079" y="1484784"/>
            <a:ext cx="85547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протиепізоотичних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</a:t>
            </a:r>
            <a:r>
              <a:rPr lang="ru-RU" dirty="0" err="1"/>
              <a:t>спрямоване</a:t>
            </a:r>
            <a:r>
              <a:rPr lang="ru-RU" dirty="0"/>
              <a:t> на </a:t>
            </a:r>
            <a:r>
              <a:rPr lang="ru-RU" dirty="0" err="1"/>
              <a:t>забезпечен­ня</a:t>
            </a:r>
            <a:r>
              <a:rPr lang="ru-RU" dirty="0"/>
              <a:t> </a:t>
            </a:r>
            <a:r>
              <a:rPr lang="ru-RU" dirty="0" err="1"/>
              <a:t>здорових</a:t>
            </a:r>
            <a:r>
              <a:rPr lang="ru-RU" dirty="0"/>
              <a:t> умов </a:t>
            </a:r>
            <a:r>
              <a:rPr lang="ru-RU" dirty="0" err="1"/>
              <a:t>існування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та </a:t>
            </a:r>
            <a:r>
              <a:rPr lang="ru-RU" dirty="0" err="1"/>
              <a:t>тварин</a:t>
            </a:r>
            <a:r>
              <a:rPr lang="ru-RU" dirty="0"/>
              <a:t>. </a:t>
            </a:r>
            <a:r>
              <a:rPr lang="ru-RU" dirty="0" err="1"/>
              <a:t>Профілактична</a:t>
            </a:r>
            <a:r>
              <a:rPr lang="ru-RU" dirty="0"/>
              <a:t> </a:t>
            </a:r>
            <a:r>
              <a:rPr lang="ru-RU" dirty="0" err="1"/>
              <a:t>спрямованість</a:t>
            </a:r>
            <a:r>
              <a:rPr lang="ru-RU" dirty="0"/>
              <a:t> </a:t>
            </a:r>
            <a:r>
              <a:rPr lang="ru-RU" dirty="0" err="1" smtClean="0"/>
              <a:t>проти</a:t>
            </a:r>
            <a:r>
              <a:rPr lang="uk-UA" dirty="0"/>
              <a:t>е</a:t>
            </a:r>
            <a:r>
              <a:rPr lang="ru-RU" dirty="0" err="1" smtClean="0"/>
              <a:t>пізоотичних</a:t>
            </a:r>
            <a:r>
              <a:rPr lang="ru-RU" dirty="0" smtClean="0"/>
              <a:t> </a:t>
            </a:r>
            <a:r>
              <a:rPr lang="ru-RU" dirty="0" err="1"/>
              <a:t>заходів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в </a:t>
            </a:r>
            <a:r>
              <a:rPr lang="ru-RU" dirty="0" err="1"/>
              <a:t>запобіганні</a:t>
            </a:r>
            <a:r>
              <a:rPr lang="ru-RU" dirty="0"/>
              <a:t> </a:t>
            </a:r>
            <a:r>
              <a:rPr lang="ru-RU" dirty="0" err="1"/>
              <a:t>занесенню</a:t>
            </a:r>
            <a:r>
              <a:rPr lang="ru-RU" dirty="0"/>
              <a:t> до </a:t>
            </a:r>
            <a:r>
              <a:rPr lang="ru-RU" dirty="0" err="1"/>
              <a:t>благополучних</a:t>
            </a:r>
            <a:r>
              <a:rPr lang="ru-RU" dirty="0"/>
              <a:t> </a:t>
            </a:r>
            <a:r>
              <a:rPr lang="ru-RU" dirty="0" err="1"/>
              <a:t>регіонів</a:t>
            </a:r>
            <a:r>
              <a:rPr lang="ru-RU" dirty="0"/>
              <a:t> та </a:t>
            </a:r>
            <a:r>
              <a:rPr lang="ru-RU" dirty="0" err="1"/>
              <a:t>розповсюдженню</a:t>
            </a:r>
            <a:r>
              <a:rPr lang="ru-RU" dirty="0"/>
              <a:t> </a:t>
            </a:r>
            <a:r>
              <a:rPr lang="ru-RU" dirty="0" err="1"/>
              <a:t>збуд­ників</a:t>
            </a:r>
            <a:r>
              <a:rPr lang="ru-RU" dirty="0"/>
              <a:t> </a:t>
            </a:r>
            <a:r>
              <a:rPr lang="ru-RU" dirty="0" err="1"/>
              <a:t>паразитарних</a:t>
            </a:r>
            <a:r>
              <a:rPr lang="ru-RU" dirty="0"/>
              <a:t> хвороб, а </a:t>
            </a:r>
            <a:r>
              <a:rPr lang="ru-RU" dirty="0" err="1"/>
              <a:t>також</a:t>
            </a:r>
            <a:r>
              <a:rPr lang="ru-RU" dirty="0"/>
              <a:t> у </a:t>
            </a:r>
            <a:r>
              <a:rPr lang="ru-RU" dirty="0" err="1"/>
              <a:t>створенні</a:t>
            </a:r>
            <a:r>
              <a:rPr lang="ru-RU" dirty="0"/>
              <a:t> умов для </a:t>
            </a:r>
            <a:r>
              <a:rPr lang="ru-RU" dirty="0" err="1"/>
              <a:t>підви­щення</a:t>
            </a:r>
            <a:r>
              <a:rPr lang="ru-RU" dirty="0"/>
              <a:t> </a:t>
            </a:r>
            <a:r>
              <a:rPr lang="ru-RU" dirty="0" err="1"/>
              <a:t>природної</a:t>
            </a:r>
            <a:r>
              <a:rPr lang="ru-RU" dirty="0"/>
              <a:t> </a:t>
            </a:r>
            <a:r>
              <a:rPr lang="ru-RU" dirty="0" err="1"/>
              <a:t>резистентності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регіону</a:t>
            </a:r>
            <a:r>
              <a:rPr lang="ru-RU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284984"/>
            <a:ext cx="8501277" cy="92333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Основою </a:t>
            </a:r>
            <a:r>
              <a:rPr lang="ru-RU" dirty="0" err="1"/>
              <a:t>протиепізоотичних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є </a:t>
            </a:r>
            <a:r>
              <a:rPr lang="ru-RU" dirty="0" err="1"/>
              <a:t>плановість</a:t>
            </a:r>
            <a:r>
              <a:rPr lang="ru-RU" dirty="0"/>
              <a:t>, </a:t>
            </a:r>
            <a:r>
              <a:rPr lang="ru-RU" dirty="0" err="1"/>
              <a:t>комплекс­ність</a:t>
            </a:r>
            <a:r>
              <a:rPr lang="ru-RU" dirty="0"/>
              <a:t> та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профілактична</a:t>
            </a:r>
            <a:r>
              <a:rPr lang="ru-RU" dirty="0"/>
              <a:t> </a:t>
            </a:r>
            <a:r>
              <a:rPr lang="ru-RU" dirty="0" err="1"/>
              <a:t>спрямованість</a:t>
            </a:r>
            <a:r>
              <a:rPr lang="ru-RU" dirty="0"/>
              <a:t>. </a:t>
            </a:r>
            <a:r>
              <a:rPr lang="ru-RU" dirty="0" err="1"/>
              <a:t>Вихідним</a:t>
            </a:r>
            <a:r>
              <a:rPr lang="ru-RU" dirty="0"/>
              <a:t> </a:t>
            </a:r>
            <a:r>
              <a:rPr lang="ru-RU" dirty="0" err="1"/>
              <a:t>матеріалом</a:t>
            </a:r>
            <a:r>
              <a:rPr lang="ru-RU" dirty="0"/>
              <a:t> для </a:t>
            </a:r>
            <a:r>
              <a:rPr lang="ru-RU" dirty="0" err="1"/>
              <a:t>складання</a:t>
            </a:r>
            <a:r>
              <a:rPr lang="ru-RU" dirty="0"/>
              <a:t> </a:t>
            </a:r>
            <a:r>
              <a:rPr lang="ru-RU" dirty="0" err="1"/>
              <a:t>планів</a:t>
            </a:r>
            <a:r>
              <a:rPr lang="ru-RU" dirty="0"/>
              <a:t> </a:t>
            </a:r>
            <a:r>
              <a:rPr lang="ru-RU" dirty="0" err="1"/>
              <a:t>протиепізоотичних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є </a:t>
            </a:r>
            <a:r>
              <a:rPr lang="ru-RU" dirty="0" err="1"/>
              <a:t>дані</a:t>
            </a:r>
            <a:r>
              <a:rPr lang="ru-RU" dirty="0"/>
              <a:t> про </a:t>
            </a:r>
            <a:r>
              <a:rPr lang="ru-RU" dirty="0" err="1"/>
              <a:t>епі­зоотичний</a:t>
            </a:r>
            <a:r>
              <a:rPr lang="ru-RU" dirty="0"/>
              <a:t> стан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регіонів</a:t>
            </a:r>
            <a:r>
              <a:rPr lang="ru-RU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824564"/>
            <a:ext cx="850127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Комплексність</a:t>
            </a:r>
            <a:r>
              <a:rPr lang="ru-RU" dirty="0"/>
              <a:t> </a:t>
            </a:r>
            <a:r>
              <a:rPr lang="ru-RU" dirty="0" err="1"/>
              <a:t>надійно</a:t>
            </a:r>
            <a:r>
              <a:rPr lang="ru-RU" dirty="0"/>
              <a:t> </a:t>
            </a:r>
            <a:r>
              <a:rPr lang="ru-RU" dirty="0" err="1"/>
              <a:t>впливає</a:t>
            </a:r>
            <a:r>
              <a:rPr lang="ru-RU" dirty="0"/>
              <a:t> на </a:t>
            </a:r>
            <a:r>
              <a:rPr lang="ru-RU" dirty="0" err="1"/>
              <a:t>всі</a:t>
            </a:r>
            <a:r>
              <a:rPr lang="ru-RU" dirty="0"/>
              <a:t> ланки </a:t>
            </a:r>
            <a:r>
              <a:rPr lang="ru-RU" dirty="0" err="1"/>
              <a:t>епізоотичного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(</a:t>
            </a:r>
            <a:r>
              <a:rPr lang="ru-RU" dirty="0" err="1"/>
              <a:t>ліквідація</a:t>
            </a:r>
            <a:r>
              <a:rPr lang="ru-RU" dirty="0"/>
              <a:t> </a:t>
            </a:r>
            <a:r>
              <a:rPr lang="ru-RU" dirty="0" err="1"/>
              <a:t>джерела</a:t>
            </a:r>
            <a:r>
              <a:rPr lang="ru-RU" dirty="0"/>
              <a:t> </a:t>
            </a:r>
            <a:r>
              <a:rPr lang="ru-RU" dirty="0" err="1"/>
              <a:t>збудника</a:t>
            </a:r>
            <a:r>
              <a:rPr lang="ru-RU" dirty="0"/>
              <a:t> </a:t>
            </a:r>
            <a:r>
              <a:rPr lang="ru-RU" dirty="0" err="1"/>
              <a:t>інфекції</a:t>
            </a:r>
            <a:r>
              <a:rPr lang="ru-RU" dirty="0"/>
              <a:t> та фактора </a:t>
            </a:r>
            <a:r>
              <a:rPr lang="ru-RU" dirty="0" err="1"/>
              <a:t>пере­дачі</a:t>
            </a:r>
            <a:r>
              <a:rPr lang="ru-RU" dirty="0"/>
              <a:t>,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загальної</a:t>
            </a:r>
            <a:r>
              <a:rPr lang="ru-RU" dirty="0"/>
              <a:t> та </a:t>
            </a:r>
            <a:r>
              <a:rPr lang="ru-RU" dirty="0" err="1"/>
              <a:t>специфічної</a:t>
            </a:r>
            <a:r>
              <a:rPr lang="ru-RU" dirty="0"/>
              <a:t> </a:t>
            </a:r>
            <a:r>
              <a:rPr lang="ru-RU" dirty="0" err="1"/>
              <a:t>резистентності</a:t>
            </a:r>
            <a:r>
              <a:rPr lang="ru-RU" dirty="0"/>
              <a:t> </a:t>
            </a:r>
            <a:r>
              <a:rPr lang="ru-RU" dirty="0" err="1"/>
              <a:t>мак­роорганізму</a:t>
            </a:r>
            <a:r>
              <a:rPr lang="ru-RU" dirty="0"/>
              <a:t>). </a:t>
            </a:r>
            <a:r>
              <a:rPr lang="ru-RU" dirty="0" err="1"/>
              <a:t>Проте</a:t>
            </a:r>
            <a:r>
              <a:rPr lang="ru-RU" dirty="0"/>
              <a:t> на </a:t>
            </a:r>
            <a:r>
              <a:rPr lang="ru-RU" dirty="0" err="1"/>
              <a:t>практиці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змінити</a:t>
            </a:r>
            <a:r>
              <a:rPr lang="ru-RU" dirty="0"/>
              <a:t> </a:t>
            </a:r>
            <a:r>
              <a:rPr lang="ru-RU" dirty="0" err="1"/>
              <a:t>певні</a:t>
            </a:r>
            <a:r>
              <a:rPr lang="ru-RU" dirty="0"/>
              <a:t> </a:t>
            </a:r>
            <a:r>
              <a:rPr lang="ru-RU" dirty="0" err="1"/>
              <a:t>ком­поненти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; тому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зусилля</a:t>
            </a:r>
            <a:r>
              <a:rPr lang="ru-RU" dirty="0"/>
              <a:t> </a:t>
            </a:r>
            <a:r>
              <a:rPr lang="ru-RU" dirty="0" err="1"/>
              <a:t>спрямовують</a:t>
            </a:r>
            <a:r>
              <a:rPr lang="ru-RU" dirty="0"/>
              <a:t> на ту ланку, </a:t>
            </a:r>
            <a:r>
              <a:rPr lang="ru-RU" dirty="0" err="1"/>
              <a:t>ліквідація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існуючими</a:t>
            </a:r>
            <a:r>
              <a:rPr lang="ru-RU" dirty="0"/>
              <a:t> методами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забезпечити</a:t>
            </a:r>
            <a:r>
              <a:rPr lang="ru-RU" dirty="0"/>
              <a:t> </a:t>
            </a:r>
            <a:r>
              <a:rPr lang="ru-RU" dirty="0" err="1"/>
              <a:t>найбільший</a:t>
            </a:r>
            <a:r>
              <a:rPr lang="ru-RU" dirty="0"/>
              <a:t> </a:t>
            </a:r>
            <a:r>
              <a:rPr lang="ru-RU" dirty="0" err="1"/>
              <a:t>ефект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0735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77768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Заходи, </a:t>
            </a:r>
            <a:r>
              <a:rPr lang="ru-RU" dirty="0" err="1"/>
              <a:t>спрямовані</a:t>
            </a:r>
            <a:r>
              <a:rPr lang="ru-RU" dirty="0"/>
              <a:t> на </a:t>
            </a:r>
            <a:r>
              <a:rPr lang="ru-RU" dirty="0" err="1"/>
              <a:t>джерело</a:t>
            </a:r>
            <a:r>
              <a:rPr lang="ru-RU" dirty="0"/>
              <a:t> </a:t>
            </a:r>
            <a:r>
              <a:rPr lang="ru-RU" dirty="0" err="1"/>
              <a:t>збудника</a:t>
            </a:r>
            <a:r>
              <a:rPr lang="ru-RU" dirty="0"/>
              <a:t>. Один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найдавніших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</a:t>
            </a:r>
            <a:r>
              <a:rPr lang="ru-RU" dirty="0" err="1"/>
              <a:t>боротьби</a:t>
            </a:r>
            <a:r>
              <a:rPr lang="ru-RU" dirty="0"/>
              <a:t> з </a:t>
            </a:r>
            <a:r>
              <a:rPr lang="ru-RU" dirty="0" err="1"/>
              <a:t>епідеміями</a:t>
            </a:r>
            <a:r>
              <a:rPr lang="ru-RU" dirty="0"/>
              <a:t> - </a:t>
            </a:r>
            <a:r>
              <a:rPr lang="ru-RU" dirty="0" err="1"/>
              <a:t>ізоляція</a:t>
            </a:r>
            <a:r>
              <a:rPr lang="ru-RU" dirty="0"/>
              <a:t> </a:t>
            </a:r>
            <a:r>
              <a:rPr lang="ru-RU" dirty="0" err="1"/>
              <a:t>джерела</a:t>
            </a:r>
            <a:r>
              <a:rPr lang="ru-RU" dirty="0"/>
              <a:t> </a:t>
            </a:r>
            <a:r>
              <a:rPr lang="ru-RU" dirty="0" err="1"/>
              <a:t>збудника</a:t>
            </a:r>
            <a:r>
              <a:rPr lang="ru-RU" dirty="0"/>
              <a:t>, </a:t>
            </a:r>
            <a:r>
              <a:rPr lang="ru-RU" dirty="0" err="1"/>
              <a:t>ефективність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буває</a:t>
            </a:r>
            <a:r>
              <a:rPr lang="ru-RU" dirty="0"/>
              <a:t> </a:t>
            </a:r>
            <a:r>
              <a:rPr lang="ru-RU" dirty="0" err="1"/>
              <a:t>високою</a:t>
            </a:r>
            <a:r>
              <a:rPr lang="ru-RU" dirty="0"/>
              <a:t> </a:t>
            </a:r>
            <a:r>
              <a:rPr lang="ru-RU" dirty="0" err="1"/>
              <a:t>тоді</a:t>
            </a:r>
            <a:r>
              <a:rPr lang="ru-RU" dirty="0"/>
              <a:t>, коли вона </a:t>
            </a:r>
            <a:r>
              <a:rPr lang="ru-RU" dirty="0" err="1"/>
              <a:t>здійснюється</a:t>
            </a:r>
            <a:r>
              <a:rPr lang="ru-RU" dirty="0"/>
              <a:t> </a:t>
            </a:r>
            <a:r>
              <a:rPr lang="ru-RU" dirty="0" err="1"/>
              <a:t>якомога</a:t>
            </a:r>
            <a:r>
              <a:rPr lang="ru-RU" dirty="0"/>
              <a:t> </a:t>
            </a:r>
            <a:r>
              <a:rPr lang="ru-RU" dirty="0" err="1"/>
              <a:t>раніше</a:t>
            </a:r>
            <a:r>
              <a:rPr lang="ru-RU" dirty="0"/>
              <a:t>. Для </a:t>
            </a:r>
            <a:r>
              <a:rPr lang="ru-RU" dirty="0" err="1"/>
              <a:t>своєчасної</a:t>
            </a:r>
            <a:r>
              <a:rPr lang="ru-RU" dirty="0"/>
              <a:t> </a:t>
            </a:r>
            <a:r>
              <a:rPr lang="ru-RU" dirty="0" err="1"/>
              <a:t>ізоляції</a:t>
            </a:r>
            <a:r>
              <a:rPr lang="ru-RU" dirty="0"/>
              <a:t> </a:t>
            </a:r>
            <a:r>
              <a:rPr lang="ru-RU" dirty="0" err="1"/>
              <a:t>хворих</a:t>
            </a:r>
            <a:r>
              <a:rPr lang="ru-RU" dirty="0"/>
              <a:t> </a:t>
            </a:r>
            <a:r>
              <a:rPr lang="ru-RU" dirty="0" err="1"/>
              <a:t>потрібна</a:t>
            </a:r>
            <a:r>
              <a:rPr lang="ru-RU" dirty="0"/>
              <a:t> </a:t>
            </a:r>
            <a:r>
              <a:rPr lang="ru-RU" dirty="0" err="1"/>
              <a:t>рання</a:t>
            </a:r>
            <a:r>
              <a:rPr lang="ru-RU" dirty="0"/>
              <a:t> й точна </a:t>
            </a:r>
            <a:r>
              <a:rPr lang="ru-RU" dirty="0" err="1"/>
              <a:t>діагностика</a:t>
            </a:r>
            <a:r>
              <a:rPr lang="ru-RU" dirty="0"/>
              <a:t>. </a:t>
            </a:r>
            <a:r>
              <a:rPr lang="ru-RU" dirty="0" err="1"/>
              <a:t>Хворих</a:t>
            </a:r>
            <a:r>
              <a:rPr lang="ru-RU" dirty="0"/>
              <a:t> </a:t>
            </a:r>
            <a:r>
              <a:rPr lang="ru-RU" dirty="0" err="1"/>
              <a:t>виявляють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медичного</a:t>
            </a:r>
            <a:r>
              <a:rPr lang="ru-RU" dirty="0"/>
              <a:t> </a:t>
            </a:r>
            <a:r>
              <a:rPr lang="ru-RU" dirty="0" err="1"/>
              <a:t>обсте­ження</a:t>
            </a:r>
            <a:r>
              <a:rPr lang="ru-RU" dirty="0"/>
              <a:t> в </a:t>
            </a:r>
            <a:r>
              <a:rPr lang="ru-RU" dirty="0" err="1"/>
              <a:t>осередках</a:t>
            </a:r>
            <a:r>
              <a:rPr lang="ru-RU" dirty="0"/>
              <a:t>,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санітарних</a:t>
            </a:r>
            <a:r>
              <a:rPr lang="ru-RU" dirty="0"/>
              <a:t> </a:t>
            </a:r>
            <a:r>
              <a:rPr lang="ru-RU" dirty="0" err="1"/>
              <a:t>обходів</a:t>
            </a:r>
            <a:r>
              <a:rPr lang="ru-RU" dirty="0"/>
              <a:t>, </a:t>
            </a:r>
            <a:r>
              <a:rPr lang="ru-RU" dirty="0" err="1"/>
              <a:t>профілактичних</a:t>
            </a:r>
            <a:r>
              <a:rPr lang="ru-RU" dirty="0"/>
              <a:t> </a:t>
            </a:r>
            <a:r>
              <a:rPr lang="ru-RU" dirty="0" err="1"/>
              <a:t>оглядів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при </a:t>
            </a:r>
            <a:r>
              <a:rPr lang="ru-RU" dirty="0" err="1"/>
              <a:t>зверненні</a:t>
            </a:r>
            <a:r>
              <a:rPr lang="ru-RU" dirty="0"/>
              <a:t> за </a:t>
            </a:r>
            <a:r>
              <a:rPr lang="ru-RU" dirty="0" err="1"/>
              <a:t>медичною</a:t>
            </a:r>
            <a:r>
              <a:rPr lang="ru-RU" dirty="0"/>
              <a:t> </a:t>
            </a:r>
            <a:r>
              <a:rPr lang="ru-RU" dirty="0" err="1"/>
              <a:t>допомогою</a:t>
            </a:r>
            <a:r>
              <a:rPr lang="ru-RU" dirty="0"/>
              <a:t> самого хворого.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1540" y="4797152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Але при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паразитарних</a:t>
            </a:r>
            <a:r>
              <a:rPr lang="ru-RU" dirty="0"/>
              <a:t> </a:t>
            </a:r>
            <a:r>
              <a:rPr lang="ru-RU" dirty="0" err="1"/>
              <a:t>захворюваннях</a:t>
            </a:r>
            <a:r>
              <a:rPr lang="ru-RU" dirty="0"/>
              <a:t> (</a:t>
            </a:r>
            <a:r>
              <a:rPr lang="ru-RU" dirty="0" err="1"/>
              <a:t>зокрема</a:t>
            </a:r>
            <a:r>
              <a:rPr lang="ru-RU" dirty="0"/>
              <a:t>, з </a:t>
            </a:r>
            <a:r>
              <a:rPr lang="ru-RU" dirty="0" err="1"/>
              <a:t>кра­плинним</a:t>
            </a:r>
            <a:r>
              <a:rPr lang="ru-RU" dirty="0"/>
              <a:t> </a:t>
            </a:r>
            <a:r>
              <a:rPr lang="ru-RU" dirty="0" err="1"/>
              <a:t>механізмом</a:t>
            </a:r>
            <a:r>
              <a:rPr lang="ru-RU" dirty="0"/>
              <a:t> </a:t>
            </a:r>
            <a:r>
              <a:rPr lang="ru-RU" dirty="0" err="1"/>
              <a:t>передачі</a:t>
            </a:r>
            <a:r>
              <a:rPr lang="ru-RU" dirty="0"/>
              <a:t>) </a:t>
            </a:r>
            <a:r>
              <a:rPr lang="ru-RU" dirty="0" err="1"/>
              <a:t>збудник</a:t>
            </a:r>
            <a:r>
              <a:rPr lang="ru-RU" dirty="0"/>
              <a:t> </a:t>
            </a:r>
            <a:r>
              <a:rPr lang="ru-RU" dirty="0" err="1"/>
              <a:t>починає</a:t>
            </a:r>
            <a:r>
              <a:rPr lang="ru-RU" dirty="0"/>
              <a:t> </a:t>
            </a:r>
            <a:r>
              <a:rPr lang="ru-RU" dirty="0" err="1"/>
              <a:t>виділятися</a:t>
            </a:r>
            <a:r>
              <a:rPr lang="ru-RU" dirty="0"/>
              <a:t> в </a:t>
            </a:r>
            <a:r>
              <a:rPr lang="ru-RU" dirty="0" err="1"/>
              <a:t>навколишнє</a:t>
            </a:r>
            <a:r>
              <a:rPr lang="ru-RU" dirty="0"/>
              <a:t> </a:t>
            </a:r>
            <a:r>
              <a:rPr lang="ru-RU" dirty="0" err="1"/>
              <a:t>середовище</a:t>
            </a:r>
            <a:r>
              <a:rPr lang="ru-RU" dirty="0"/>
              <a:t> в </a:t>
            </a:r>
            <a:r>
              <a:rPr lang="ru-RU" dirty="0" err="1"/>
              <a:t>останні</a:t>
            </a:r>
            <a:r>
              <a:rPr lang="ru-RU" dirty="0"/>
              <a:t> </a:t>
            </a:r>
            <a:r>
              <a:rPr lang="ru-RU" dirty="0" err="1"/>
              <a:t>дні</a:t>
            </a:r>
            <a:r>
              <a:rPr lang="ru-RU" dirty="0"/>
              <a:t> </a:t>
            </a:r>
            <a:r>
              <a:rPr lang="ru-RU" dirty="0" err="1"/>
              <a:t>інкубації</a:t>
            </a:r>
            <a:r>
              <a:rPr lang="ru-RU" dirty="0"/>
              <a:t>, </a:t>
            </a:r>
            <a:r>
              <a:rPr lang="ru-RU" dirty="0" err="1"/>
              <a:t>ще</a:t>
            </a:r>
            <a:r>
              <a:rPr lang="ru-RU" dirty="0"/>
              <a:t> до </a:t>
            </a:r>
            <a:r>
              <a:rPr lang="ru-RU" dirty="0" err="1"/>
              <a:t>виникнен­ня</a:t>
            </a:r>
            <a:r>
              <a:rPr lang="ru-RU" dirty="0"/>
              <a:t> </a:t>
            </a:r>
            <a:r>
              <a:rPr lang="ru-RU" dirty="0" err="1"/>
              <a:t>клінічних</a:t>
            </a:r>
            <a:r>
              <a:rPr lang="ru-RU" dirty="0"/>
              <a:t> </a:t>
            </a:r>
            <a:r>
              <a:rPr lang="ru-RU" dirty="0" err="1"/>
              <a:t>ознак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ускладнює</a:t>
            </a:r>
            <a:r>
              <a:rPr lang="ru-RU" dirty="0"/>
              <a:t> </a:t>
            </a:r>
            <a:r>
              <a:rPr lang="ru-RU" dirty="0" err="1"/>
              <a:t>своєчасну</a:t>
            </a:r>
            <a:r>
              <a:rPr lang="ru-RU" dirty="0"/>
              <a:t> </a:t>
            </a:r>
            <a:r>
              <a:rPr lang="ru-RU" dirty="0" err="1"/>
              <a:t>ізоляцію</a:t>
            </a:r>
            <a:r>
              <a:rPr lang="ru-RU" dirty="0"/>
              <a:t> хворого. При кожному </a:t>
            </a:r>
            <a:r>
              <a:rPr lang="ru-RU" dirty="0" err="1"/>
              <a:t>захворюванні</a:t>
            </a:r>
            <a:r>
              <a:rPr lang="ru-RU" dirty="0"/>
              <a:t> </a:t>
            </a:r>
            <a:r>
              <a:rPr lang="ru-RU" dirty="0" err="1"/>
              <a:t>небезпечність</a:t>
            </a:r>
            <a:r>
              <a:rPr lang="ru-RU" dirty="0"/>
              <a:t> </a:t>
            </a:r>
            <a:r>
              <a:rPr lang="ru-RU" dirty="0" err="1"/>
              <a:t>джерела</a:t>
            </a:r>
            <a:r>
              <a:rPr lang="ru-RU" dirty="0"/>
              <a:t> </a:t>
            </a:r>
            <a:r>
              <a:rPr lang="ru-RU" dirty="0" err="1"/>
              <a:t>збудника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особливості</a:t>
            </a:r>
            <a:r>
              <a:rPr lang="ru-RU" dirty="0"/>
              <a:t>, </a:t>
            </a:r>
            <a:r>
              <a:rPr lang="ru-RU" dirty="0" err="1"/>
              <a:t>знання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суттєво</a:t>
            </a:r>
            <a:r>
              <a:rPr lang="ru-RU" dirty="0"/>
              <a:t> </a:t>
            </a:r>
            <a:r>
              <a:rPr lang="ru-RU" dirty="0" err="1"/>
              <a:t>допомагає</a:t>
            </a:r>
            <a:r>
              <a:rPr lang="ru-RU" dirty="0"/>
              <a:t> </a:t>
            </a:r>
            <a:r>
              <a:rPr lang="ru-RU" dirty="0" err="1"/>
              <a:t>визначити</a:t>
            </a:r>
            <a:r>
              <a:rPr lang="ru-RU" dirty="0"/>
              <a:t> </a:t>
            </a:r>
            <a:r>
              <a:rPr lang="ru-RU" dirty="0" err="1"/>
              <a:t>об­сяг</a:t>
            </a:r>
            <a:r>
              <a:rPr lang="ru-RU" dirty="0"/>
              <a:t> і характер </a:t>
            </a:r>
            <a:r>
              <a:rPr lang="ru-RU" dirty="0" err="1"/>
              <a:t>протиепізоотичних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779633"/>
            <a:ext cx="374332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4906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7848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Окремі</a:t>
            </a:r>
            <a:r>
              <a:rPr lang="ru-RU" dirty="0"/>
              <a:t> </a:t>
            </a:r>
            <a:r>
              <a:rPr lang="ru-RU" dirty="0" err="1"/>
              <a:t>інфекції</a:t>
            </a:r>
            <a:r>
              <a:rPr lang="ru-RU" dirty="0"/>
              <a:t> </a:t>
            </a:r>
            <a:r>
              <a:rPr lang="ru-RU" dirty="0" err="1"/>
              <a:t>поряд</a:t>
            </a:r>
            <a:r>
              <a:rPr lang="ru-RU" dirty="0"/>
              <a:t> з </a:t>
            </a:r>
            <a:r>
              <a:rPr lang="ru-RU" dirty="0" err="1"/>
              <a:t>маніфестними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абортивні</a:t>
            </a:r>
            <a:r>
              <a:rPr lang="ru-RU" dirty="0"/>
              <a:t> та </a:t>
            </a:r>
            <a:r>
              <a:rPr lang="ru-RU" dirty="0" err="1"/>
              <a:t>інапарантні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поліомієліт</a:t>
            </a:r>
            <a:r>
              <a:rPr lang="ru-RU" dirty="0"/>
              <a:t> та </a:t>
            </a:r>
            <a:r>
              <a:rPr lang="ru-RU" dirty="0" err="1"/>
              <a:t>менінгококові</a:t>
            </a:r>
            <a:r>
              <a:rPr lang="ru-RU" dirty="0"/>
              <a:t> </a:t>
            </a:r>
            <a:r>
              <a:rPr lang="ru-RU" dirty="0" err="1"/>
              <a:t>інфекції</a:t>
            </a:r>
            <a:r>
              <a:rPr lang="ru-RU" dirty="0"/>
              <a:t>). У таких </a:t>
            </a:r>
            <a:r>
              <a:rPr lang="ru-RU" dirty="0" err="1"/>
              <a:t>випадках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за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шпиталізації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хворих</a:t>
            </a:r>
            <a:r>
              <a:rPr lang="ru-RU" dirty="0"/>
              <a:t> </a:t>
            </a:r>
            <a:r>
              <a:rPr lang="ru-RU" dirty="0" err="1"/>
              <a:t>невідомими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залишатися</a:t>
            </a:r>
            <a:r>
              <a:rPr lang="ru-RU" dirty="0"/>
              <a:t> </a:t>
            </a:r>
            <a:r>
              <a:rPr lang="ru-RU" dirty="0" err="1"/>
              <a:t>здорові</a:t>
            </a:r>
            <a:r>
              <a:rPr lang="ru-RU" dirty="0"/>
              <a:t> </a:t>
            </a:r>
            <a:r>
              <a:rPr lang="ru-RU" dirty="0" err="1"/>
              <a:t>носії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під­тримуватимуть</a:t>
            </a:r>
            <a:r>
              <a:rPr lang="ru-RU" dirty="0"/>
              <a:t> </a:t>
            </a:r>
            <a:r>
              <a:rPr lang="ru-RU" dirty="0" err="1"/>
              <a:t>циркуляцію</a:t>
            </a:r>
            <a:r>
              <a:rPr lang="ru-RU" dirty="0"/>
              <a:t> </a:t>
            </a:r>
            <a:r>
              <a:rPr lang="ru-RU" dirty="0" err="1"/>
              <a:t>збудника</a:t>
            </a:r>
            <a:r>
              <a:rPr lang="ru-RU" dirty="0"/>
              <a:t> в природному </a:t>
            </a:r>
            <a:r>
              <a:rPr lang="ru-RU" dirty="0" err="1"/>
              <a:t>середо­вищі</a:t>
            </a:r>
            <a:r>
              <a:rPr lang="ru-RU" dirty="0"/>
              <a:t>. </a:t>
            </a:r>
            <a:r>
              <a:rPr lang="ru-RU" dirty="0" err="1"/>
              <a:t>Виявити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додатковими</a:t>
            </a:r>
            <a:r>
              <a:rPr lang="ru-RU" dirty="0"/>
              <a:t> </a:t>
            </a:r>
            <a:r>
              <a:rPr lang="ru-RU" dirty="0" err="1"/>
              <a:t>лабораторними</a:t>
            </a:r>
            <a:r>
              <a:rPr lang="ru-RU" dirty="0"/>
              <a:t> </a:t>
            </a:r>
            <a:r>
              <a:rPr lang="ru-RU" dirty="0" err="1"/>
              <a:t>до­слідженнями</a:t>
            </a:r>
            <a:r>
              <a:rPr lang="ru-RU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78092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При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захворюваннях</a:t>
            </a:r>
            <a:r>
              <a:rPr lang="ru-RU" dirty="0"/>
              <a:t> </a:t>
            </a:r>
            <a:r>
              <a:rPr lang="ru-RU" dirty="0" err="1"/>
              <a:t>ізоляція</a:t>
            </a:r>
            <a:r>
              <a:rPr lang="ru-RU" dirty="0"/>
              <a:t> </a:t>
            </a:r>
            <a:r>
              <a:rPr lang="ru-RU" dirty="0" err="1"/>
              <a:t>хворих</a:t>
            </a:r>
            <a:r>
              <a:rPr lang="ru-RU" dirty="0"/>
              <a:t> не є </a:t>
            </a:r>
            <a:r>
              <a:rPr lang="ru-RU" dirty="0" err="1"/>
              <a:t>обов'язко­вою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при </a:t>
            </a:r>
            <a:r>
              <a:rPr lang="ru-RU" dirty="0" err="1"/>
              <a:t>кліщовому</a:t>
            </a:r>
            <a:r>
              <a:rPr lang="ru-RU" dirty="0"/>
              <a:t> </a:t>
            </a:r>
            <a:r>
              <a:rPr lang="ru-RU" dirty="0" err="1"/>
              <a:t>енцефаліті</a:t>
            </a:r>
            <a:r>
              <a:rPr lang="ru-RU" dirty="0"/>
              <a:t>, </a:t>
            </a:r>
            <a:r>
              <a:rPr lang="ru-RU" dirty="0" err="1"/>
              <a:t>кемеровській</a:t>
            </a:r>
            <a:r>
              <a:rPr lang="ru-RU" dirty="0"/>
              <a:t> </a:t>
            </a:r>
            <a:r>
              <a:rPr lang="ru-RU" dirty="0" err="1"/>
              <a:t>ли­хоманці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туляремії</a:t>
            </a:r>
            <a:r>
              <a:rPr lang="ru-RU" dirty="0"/>
              <a:t> </a:t>
            </a:r>
            <a:r>
              <a:rPr lang="ru-RU" dirty="0" err="1"/>
              <a:t>хворий</a:t>
            </a:r>
            <a:r>
              <a:rPr lang="ru-RU" dirty="0"/>
              <a:t> за </a:t>
            </a:r>
            <a:r>
              <a:rPr lang="ru-RU" dirty="0" err="1"/>
              <a:t>відсутності</a:t>
            </a:r>
            <a:r>
              <a:rPr lang="ru-RU" dirty="0"/>
              <a:t> </a:t>
            </a:r>
            <a:r>
              <a:rPr lang="ru-RU" dirty="0" err="1"/>
              <a:t>кліщів</a:t>
            </a:r>
            <a:r>
              <a:rPr lang="ru-RU" dirty="0"/>
              <a:t> не становить </a:t>
            </a:r>
            <a:r>
              <a:rPr lang="ru-RU" dirty="0" err="1"/>
              <a:t>небезпеки</a:t>
            </a:r>
            <a:r>
              <a:rPr lang="ru-RU" dirty="0"/>
              <a:t> для </a:t>
            </a:r>
            <a:r>
              <a:rPr lang="ru-RU" dirty="0" err="1"/>
              <a:t>оточення</a:t>
            </a:r>
            <a:r>
              <a:rPr lang="ru-RU" dirty="0"/>
              <a:t>, і </a:t>
            </a:r>
            <a:r>
              <a:rPr lang="ru-RU" dirty="0" err="1"/>
              <a:t>шпиталізацію</a:t>
            </a:r>
            <a:r>
              <a:rPr lang="ru-RU" dirty="0"/>
              <a:t> </a:t>
            </a:r>
            <a:r>
              <a:rPr lang="ru-RU" dirty="0" err="1"/>
              <a:t>проводять</a:t>
            </a:r>
            <a:r>
              <a:rPr lang="ru-RU" dirty="0"/>
              <a:t> за </a:t>
            </a:r>
            <a:r>
              <a:rPr lang="ru-RU" dirty="0" err="1"/>
              <a:t>клінічни­ми</a:t>
            </a:r>
            <a:r>
              <a:rPr lang="ru-RU" dirty="0"/>
              <a:t>, а не </a:t>
            </a:r>
            <a:r>
              <a:rPr lang="ru-RU" dirty="0" err="1"/>
              <a:t>епідеміологічними</a:t>
            </a:r>
            <a:r>
              <a:rPr lang="ru-RU" dirty="0"/>
              <a:t> </a:t>
            </a:r>
            <a:r>
              <a:rPr lang="ru-RU" dirty="0" err="1"/>
              <a:t>показниками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8212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розповсюдження</a:t>
            </a:r>
            <a:r>
              <a:rPr lang="ru-RU" dirty="0"/>
              <a:t> особливо </a:t>
            </a:r>
            <a:r>
              <a:rPr lang="ru-RU" dirty="0" err="1"/>
              <a:t>небезпечних</a:t>
            </a:r>
            <a:r>
              <a:rPr lang="ru-RU" dirty="0"/>
              <a:t> </a:t>
            </a:r>
            <a:r>
              <a:rPr lang="ru-RU" dirty="0" err="1"/>
              <a:t>інфекційних</a:t>
            </a:r>
            <a:r>
              <a:rPr lang="ru-RU" dirty="0"/>
              <a:t> хвороб (чума, холера,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геморагічні</a:t>
            </a:r>
            <a:r>
              <a:rPr lang="ru-RU" dirty="0"/>
              <a:t> лихоманки) </a:t>
            </a:r>
            <a:r>
              <a:rPr lang="ru-RU" dirty="0" err="1"/>
              <a:t>застосовують</a:t>
            </a:r>
            <a:r>
              <a:rPr lang="ru-RU" dirty="0"/>
              <a:t> </a:t>
            </a:r>
            <a:r>
              <a:rPr lang="ru-RU" i="1" dirty="0"/>
              <a:t>карантин - </a:t>
            </a:r>
            <a:r>
              <a:rPr lang="ru-RU" dirty="0" err="1"/>
              <a:t>жорсткі</a:t>
            </a:r>
            <a:r>
              <a:rPr lang="ru-RU" dirty="0"/>
              <a:t> заходи,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повну</a:t>
            </a:r>
            <a:r>
              <a:rPr lang="ru-RU" dirty="0"/>
              <a:t> </a:t>
            </a:r>
            <a:r>
              <a:rPr lang="ru-RU" dirty="0" err="1"/>
              <a:t>ізоляцію</a:t>
            </a:r>
            <a:r>
              <a:rPr lang="ru-RU" dirty="0"/>
              <a:t> </a:t>
            </a:r>
            <a:r>
              <a:rPr lang="ru-RU" dirty="0" err="1"/>
              <a:t>епідемічного</a:t>
            </a:r>
            <a:r>
              <a:rPr lang="ru-RU" dirty="0"/>
              <a:t> </a:t>
            </a:r>
            <a:r>
              <a:rPr lang="ru-RU" dirty="0" err="1"/>
              <a:t>осередку</a:t>
            </a:r>
            <a:r>
              <a:rPr lang="ru-RU" dirty="0"/>
              <a:t> та </a:t>
            </a:r>
            <a:r>
              <a:rPr lang="ru-RU" dirty="0" err="1"/>
              <a:t>дотримання</a:t>
            </a:r>
            <a:r>
              <a:rPr lang="ru-RU" dirty="0"/>
              <a:t> в </a:t>
            </a:r>
            <a:r>
              <a:rPr lang="ru-RU" dirty="0" err="1"/>
              <a:t>ньому</a:t>
            </a:r>
            <a:r>
              <a:rPr lang="ru-RU" dirty="0"/>
              <a:t> </a:t>
            </a:r>
            <a:r>
              <a:rPr lang="ru-RU" dirty="0" err="1"/>
              <a:t>жорсткого</a:t>
            </a:r>
            <a:r>
              <a:rPr lang="ru-RU" dirty="0"/>
              <a:t> </a:t>
            </a:r>
            <a:r>
              <a:rPr lang="ru-RU" dirty="0" err="1"/>
              <a:t>протиепідемічного</a:t>
            </a:r>
            <a:r>
              <a:rPr lang="ru-RU" dirty="0"/>
              <a:t> режиму. Карантин </a:t>
            </a:r>
            <a:r>
              <a:rPr lang="ru-RU" dirty="0" err="1"/>
              <a:t>супроводжується</a:t>
            </a:r>
            <a:r>
              <a:rPr lang="ru-RU" dirty="0"/>
              <a:t> </a:t>
            </a:r>
            <a:r>
              <a:rPr lang="ru-RU" dirty="0" err="1"/>
              <a:t>воєнізованою</a:t>
            </a:r>
            <a:r>
              <a:rPr lang="ru-RU" dirty="0"/>
              <a:t> </a:t>
            </a:r>
            <a:r>
              <a:rPr lang="ru-RU" dirty="0" err="1"/>
              <a:t>охороною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осередку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забороною </a:t>
            </a:r>
            <a:r>
              <a:rPr lang="ru-RU" dirty="0" err="1"/>
              <a:t>виїзду</a:t>
            </a:r>
            <a:r>
              <a:rPr lang="ru-RU" dirty="0"/>
              <a:t> з </a:t>
            </a:r>
            <a:r>
              <a:rPr lang="ru-RU" dirty="0" err="1"/>
              <a:t>нього</a:t>
            </a:r>
            <a:r>
              <a:rPr lang="ru-RU" dirty="0"/>
              <a:t> без </a:t>
            </a:r>
            <a:r>
              <a:rPr lang="ru-RU" dirty="0" err="1"/>
              <a:t>попереднього</a:t>
            </a:r>
            <a:r>
              <a:rPr lang="ru-RU" dirty="0"/>
              <a:t> </a:t>
            </a:r>
            <a:r>
              <a:rPr lang="ru-RU" dirty="0" err="1"/>
              <a:t>обстеження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345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836712"/>
            <a:ext cx="748883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Шляхи </a:t>
            </a:r>
            <a:r>
              <a:rPr lang="ru-RU" dirty="0" err="1"/>
              <a:t>знешкодження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 при зоонозах </a:t>
            </a:r>
            <a:r>
              <a:rPr lang="ru-RU" dirty="0" err="1"/>
              <a:t>бувають</a:t>
            </a:r>
            <a:r>
              <a:rPr lang="ru-RU" dirty="0"/>
              <a:t> </a:t>
            </a:r>
            <a:r>
              <a:rPr lang="ru-RU" dirty="0" err="1"/>
              <a:t>різними</a:t>
            </a:r>
            <a:r>
              <a:rPr lang="ru-RU" dirty="0"/>
              <a:t>. </a:t>
            </a:r>
            <a:r>
              <a:rPr lang="ru-RU" dirty="0" err="1"/>
              <a:t>Зокрема</a:t>
            </a:r>
            <a:r>
              <a:rPr lang="ru-RU" dirty="0"/>
              <a:t>, при </a:t>
            </a:r>
            <a:r>
              <a:rPr lang="ru-RU" dirty="0" err="1"/>
              <a:t>лептоспірозі</a:t>
            </a:r>
            <a:r>
              <a:rPr lang="ru-RU" dirty="0"/>
              <a:t>, </a:t>
            </a:r>
            <a:r>
              <a:rPr lang="ru-RU" dirty="0" err="1"/>
              <a:t>кримській</a:t>
            </a:r>
            <a:r>
              <a:rPr lang="ru-RU" dirty="0"/>
              <a:t> </a:t>
            </a:r>
            <a:r>
              <a:rPr lang="ru-RU" dirty="0" err="1"/>
              <a:t>геморагічній</a:t>
            </a:r>
            <a:r>
              <a:rPr lang="ru-RU" dirty="0"/>
              <a:t> </a:t>
            </a:r>
            <a:r>
              <a:rPr lang="ru-RU" dirty="0" err="1"/>
              <a:t>лихоманці</a:t>
            </a:r>
            <a:r>
              <a:rPr lang="ru-RU" dirty="0"/>
              <a:t>, </a:t>
            </a:r>
            <a:r>
              <a:rPr lang="ru-RU" dirty="0" err="1"/>
              <a:t>лістеріозі</a:t>
            </a:r>
            <a:r>
              <a:rPr lang="ru-RU" dirty="0"/>
              <a:t> </a:t>
            </a:r>
            <a:r>
              <a:rPr lang="ru-RU" dirty="0" err="1"/>
              <a:t>вдаються</a:t>
            </a:r>
            <a:r>
              <a:rPr lang="ru-RU" dirty="0"/>
              <a:t> до </a:t>
            </a:r>
            <a:r>
              <a:rPr lang="ru-RU" dirty="0" err="1"/>
              <a:t>знищення</a:t>
            </a:r>
            <a:r>
              <a:rPr lang="ru-RU" dirty="0"/>
              <a:t> </a:t>
            </a:r>
            <a:r>
              <a:rPr lang="ru-RU" dirty="0" err="1"/>
              <a:t>шкідливих</a:t>
            </a:r>
            <a:r>
              <a:rPr lang="ru-RU" dirty="0"/>
              <a:t> </a:t>
            </a:r>
            <a:r>
              <a:rPr lang="ru-RU" dirty="0" err="1"/>
              <a:t>гризунів</a:t>
            </a:r>
            <a:r>
              <a:rPr lang="ru-RU" dirty="0"/>
              <a:t>. Особливо </a:t>
            </a:r>
            <a:r>
              <a:rPr lang="ru-RU" dirty="0" err="1"/>
              <a:t>цінних</a:t>
            </a:r>
            <a:r>
              <a:rPr lang="ru-RU" dirty="0"/>
              <a:t> </a:t>
            </a:r>
            <a:r>
              <a:rPr lang="ru-RU" dirty="0" err="1"/>
              <a:t>домашніх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</a:t>
            </a:r>
            <a:r>
              <a:rPr lang="ru-RU" dirty="0" err="1"/>
              <a:t>ветеринарна</a:t>
            </a:r>
            <a:r>
              <a:rPr lang="ru-RU" dirty="0"/>
              <a:t> служба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ізолювати</a:t>
            </a:r>
            <a:r>
              <a:rPr lang="ru-RU" dirty="0"/>
              <a:t> й </a:t>
            </a:r>
            <a:r>
              <a:rPr lang="ru-RU" dirty="0" err="1"/>
              <a:t>лікувати</a:t>
            </a:r>
            <a:r>
              <a:rPr lang="ru-RU" dirty="0"/>
              <a:t>.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- </a:t>
            </a:r>
            <a:r>
              <a:rPr lang="ru-RU" dirty="0" err="1"/>
              <a:t>знищують</a:t>
            </a:r>
            <a:r>
              <a:rPr lang="ru-RU" dirty="0"/>
              <a:t>. У </a:t>
            </a:r>
            <a:r>
              <a:rPr lang="ru-RU" dirty="0" err="1"/>
              <a:t>господарстві</a:t>
            </a:r>
            <a:r>
              <a:rPr lang="ru-RU" dirty="0"/>
              <a:t>, де </a:t>
            </a:r>
            <a:r>
              <a:rPr lang="ru-RU" dirty="0" err="1"/>
              <a:t>виявлено</a:t>
            </a:r>
            <a:r>
              <a:rPr lang="ru-RU" dirty="0"/>
              <a:t> </a:t>
            </a:r>
            <a:r>
              <a:rPr lang="ru-RU" dirty="0" err="1"/>
              <a:t>хворих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, </a:t>
            </a:r>
            <a:r>
              <a:rPr lang="ru-RU" dirty="0" err="1"/>
              <a:t>встановлюють</a:t>
            </a:r>
            <a:r>
              <a:rPr lang="ru-RU" dirty="0"/>
              <a:t> карантин, </a:t>
            </a:r>
            <a:r>
              <a:rPr lang="ru-RU" dirty="0" err="1"/>
              <a:t>здійснюють</a:t>
            </a:r>
            <a:r>
              <a:rPr lang="ru-RU" dirty="0"/>
              <a:t> </a:t>
            </a:r>
            <a:r>
              <a:rPr lang="ru-RU" dirty="0" err="1"/>
              <a:t>поточну</a:t>
            </a:r>
            <a:r>
              <a:rPr lang="ru-RU" dirty="0"/>
              <a:t> </a:t>
            </a:r>
            <a:r>
              <a:rPr lang="ru-RU" dirty="0" err="1"/>
              <a:t>дезінфекцію</a:t>
            </a:r>
            <a:r>
              <a:rPr lang="ru-RU" dirty="0"/>
              <a:t>. </a:t>
            </a:r>
            <a:r>
              <a:rPr lang="ru-RU" dirty="0" err="1"/>
              <a:t>Щорічно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</a:t>
            </a:r>
            <a:r>
              <a:rPr lang="ru-RU" dirty="0" err="1"/>
              <a:t>регулювання</a:t>
            </a:r>
            <a:r>
              <a:rPr lang="ru-RU" dirty="0"/>
              <a:t> </a:t>
            </a:r>
            <a:r>
              <a:rPr lang="ru-RU" dirty="0" err="1"/>
              <a:t>чисельності</a:t>
            </a:r>
            <a:r>
              <a:rPr lang="ru-RU" dirty="0"/>
              <a:t> диких </a:t>
            </a:r>
            <a:r>
              <a:rPr lang="ru-RU" dirty="0" err="1"/>
              <a:t>тварин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чисельності</a:t>
            </a:r>
            <a:r>
              <a:rPr lang="ru-RU" dirty="0"/>
              <a:t> </a:t>
            </a:r>
            <a:r>
              <a:rPr lang="ru-RU" dirty="0" err="1"/>
              <a:t>зайця</a:t>
            </a:r>
            <a:r>
              <a:rPr lang="ru-RU" dirty="0"/>
              <a:t> (</a:t>
            </a:r>
            <a:r>
              <a:rPr lang="ru-RU" dirty="0" err="1"/>
              <a:t>хазяїна</a:t>
            </a:r>
            <a:r>
              <a:rPr lang="ru-RU" dirty="0"/>
              <a:t> </a:t>
            </a:r>
            <a:r>
              <a:rPr lang="ru-RU" dirty="0" err="1"/>
              <a:t>вірусу</a:t>
            </a:r>
            <a:r>
              <a:rPr lang="ru-RU" dirty="0"/>
              <a:t> </a:t>
            </a:r>
            <a:r>
              <a:rPr lang="ru-RU" dirty="0" err="1"/>
              <a:t>кримської</a:t>
            </a:r>
            <a:r>
              <a:rPr lang="ru-RU" dirty="0"/>
              <a:t> </a:t>
            </a:r>
            <a:r>
              <a:rPr lang="ru-RU" dirty="0" err="1"/>
              <a:t>геморагічної</a:t>
            </a:r>
            <a:r>
              <a:rPr lang="ru-RU" dirty="0"/>
              <a:t> лихоманки)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проводитися</a:t>
            </a:r>
            <a:r>
              <a:rPr lang="ru-RU" dirty="0"/>
              <a:t> </a:t>
            </a:r>
            <a:r>
              <a:rPr lang="ru-RU" dirty="0" err="1" smtClean="0"/>
              <a:t>мисливцями</a:t>
            </a:r>
            <a:r>
              <a:rPr lang="ru-RU" dirty="0" smtClean="0"/>
              <a:t>.</a:t>
            </a:r>
          </a:p>
          <a:p>
            <a:pPr algn="just"/>
            <a:r>
              <a:rPr lang="ru-RU" dirty="0" err="1" smtClean="0"/>
              <a:t>Зменшення</a:t>
            </a:r>
            <a:r>
              <a:rPr lang="ru-RU" dirty="0" smtClean="0"/>
              <a:t> </a:t>
            </a:r>
            <a:r>
              <a:rPr lang="ru-RU" dirty="0" err="1"/>
              <a:t>кількості</a:t>
            </a:r>
            <a:r>
              <a:rPr lang="ru-RU" dirty="0"/>
              <a:t> диких </a:t>
            </a:r>
            <a:r>
              <a:rPr lang="ru-RU" dirty="0" err="1"/>
              <a:t>тварин</a:t>
            </a:r>
            <a:r>
              <a:rPr lang="ru-RU" dirty="0"/>
              <a:t> як </a:t>
            </a:r>
            <a:r>
              <a:rPr lang="ru-RU" dirty="0" err="1"/>
              <a:t>захід</a:t>
            </a:r>
            <a:r>
              <a:rPr lang="ru-RU" dirty="0"/>
              <a:t> </a:t>
            </a:r>
            <a:r>
              <a:rPr lang="ru-RU" dirty="0" err="1"/>
              <a:t>послаблення</a:t>
            </a:r>
            <a:r>
              <a:rPr lang="ru-RU" dirty="0"/>
              <a:t> </a:t>
            </a:r>
            <a:r>
              <a:rPr lang="ru-RU" dirty="0" err="1"/>
              <a:t>активності</a:t>
            </a:r>
            <a:r>
              <a:rPr lang="ru-RU" dirty="0"/>
              <a:t> </a:t>
            </a:r>
            <a:r>
              <a:rPr lang="ru-RU" dirty="0" err="1"/>
              <a:t>епізоотичного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й </a:t>
            </a:r>
            <a:r>
              <a:rPr lang="ru-RU" dirty="0" err="1"/>
              <a:t>негативні</a:t>
            </a:r>
            <a:r>
              <a:rPr lang="ru-RU" dirty="0"/>
              <a:t> </a:t>
            </a:r>
            <a:r>
              <a:rPr lang="ru-RU" dirty="0" err="1"/>
              <a:t>наслідки</a:t>
            </a:r>
            <a:r>
              <a:rPr lang="ru-RU" dirty="0"/>
              <a:t>. Тому </a:t>
            </a:r>
            <a:r>
              <a:rPr lang="ru-RU" dirty="0" err="1"/>
              <a:t>останніми</a:t>
            </a:r>
            <a:r>
              <a:rPr lang="ru-RU" dirty="0"/>
              <a:t> роками все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застосо­вуються</a:t>
            </a:r>
            <a:r>
              <a:rPr lang="ru-RU" dirty="0"/>
              <a:t> </a:t>
            </a:r>
            <a:r>
              <a:rPr lang="ru-RU" dirty="0" err="1"/>
              <a:t>ощадливі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на </a:t>
            </a:r>
            <a:r>
              <a:rPr lang="ru-RU" dirty="0" err="1"/>
              <a:t>біоту</a:t>
            </a:r>
            <a:r>
              <a:rPr lang="ru-RU" dirty="0"/>
              <a:t>. Так, для </a:t>
            </a:r>
            <a:r>
              <a:rPr lang="ru-RU" dirty="0" err="1"/>
              <a:t>запобігання</a:t>
            </a:r>
            <a:r>
              <a:rPr lang="ru-RU" dirty="0"/>
              <a:t> </a:t>
            </a:r>
            <a:r>
              <a:rPr lang="ru-RU" dirty="0" err="1"/>
              <a:t>епізоотії</a:t>
            </a:r>
            <a:r>
              <a:rPr lang="ru-RU" dirty="0"/>
              <a:t> сказу </a:t>
            </a:r>
            <a:r>
              <a:rPr lang="ru-RU" dirty="0" err="1"/>
              <a:t>використовують</a:t>
            </a:r>
            <a:r>
              <a:rPr lang="ru-RU" dirty="0"/>
              <a:t> живу </a:t>
            </a:r>
            <a:r>
              <a:rPr lang="ru-RU" dirty="0" err="1"/>
              <a:t>антирабічну</a:t>
            </a:r>
            <a:r>
              <a:rPr lang="ru-RU" dirty="0"/>
              <a:t> вакцину. Заходи, </a:t>
            </a:r>
            <a:r>
              <a:rPr lang="ru-RU" dirty="0" err="1"/>
              <a:t>спрямовані</a:t>
            </a:r>
            <a:r>
              <a:rPr lang="ru-RU" dirty="0"/>
              <a:t> на </a:t>
            </a:r>
            <a:r>
              <a:rPr lang="ru-RU" dirty="0" err="1"/>
              <a:t>розрив</a:t>
            </a:r>
            <a:r>
              <a:rPr lang="ru-RU" b="1" dirty="0"/>
              <a:t> </a:t>
            </a:r>
            <a:r>
              <a:rPr lang="ru-RU" dirty="0" err="1"/>
              <a:t>механізму</a:t>
            </a:r>
            <a:r>
              <a:rPr lang="ru-RU" dirty="0"/>
              <a:t> </a:t>
            </a:r>
            <a:r>
              <a:rPr lang="ru-RU" dirty="0" err="1"/>
              <a:t>передачі</a:t>
            </a:r>
            <a:r>
              <a:rPr lang="ru-RU" dirty="0"/>
              <a:t> </a:t>
            </a:r>
            <a:r>
              <a:rPr lang="ru-RU" dirty="0" err="1"/>
              <a:t>збудника</a:t>
            </a:r>
            <a:r>
              <a:rPr lang="ru-RU" dirty="0"/>
              <a:t>, є </a:t>
            </a:r>
            <a:r>
              <a:rPr lang="ru-RU" dirty="0" err="1"/>
              <a:t>важливою</a:t>
            </a:r>
            <a:r>
              <a:rPr lang="ru-RU" dirty="0"/>
              <a:t> </a:t>
            </a:r>
            <a:r>
              <a:rPr lang="ru-RU" dirty="0" err="1"/>
              <a:t>ланкою</a:t>
            </a:r>
            <a:r>
              <a:rPr lang="ru-RU" dirty="0"/>
              <a:t> в </a:t>
            </a:r>
            <a:r>
              <a:rPr lang="ru-RU" dirty="0" err="1"/>
              <a:t>системі</a:t>
            </a:r>
            <a:r>
              <a:rPr lang="ru-RU" dirty="0"/>
              <a:t> </a:t>
            </a:r>
            <a:r>
              <a:rPr lang="ru-RU" dirty="0" err="1"/>
              <a:t>протиепізоотичних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66149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37" y="2348880"/>
            <a:ext cx="8229600" cy="1800200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розірвати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зусилля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знешкодження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довкілля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через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розповсюджується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хвороба.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Дезінфекцію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езінсекцію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Дератизацію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95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 для розгляду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7473950" cy="355758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санітарно-епідеміологічного нагляду та санітарно-епідеміологічна служба в Україні;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Протиепізоотичні заходи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908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" y="-5667"/>
            <a:ext cx="9134606" cy="686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5" y="0"/>
            <a:ext cx="5976665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b="1" dirty="0" err="1">
                <a:solidFill>
                  <a:srgbClr val="FF0000"/>
                </a:solidFill>
              </a:rPr>
              <a:t>Дезінфекція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8983" y="1016864"/>
            <a:ext cx="6408712" cy="132474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знищення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патогенних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мікроорганізмів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токсинів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вірусів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рикетсій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най­простіших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грибів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0" t="18942" r="4825" b="16650"/>
          <a:stretch/>
        </p:blipFill>
        <p:spPr bwMode="auto">
          <a:xfrm>
            <a:off x="467544" y="2691210"/>
            <a:ext cx="5688632" cy="3810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Картинки по запросу види дезінфекції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602" y="332656"/>
            <a:ext cx="2436291" cy="176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Картинки по запросу види дезінфекції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548" y="2348880"/>
            <a:ext cx="2686749" cy="179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Картинки по запросу види дезінфекції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4611033"/>
            <a:ext cx="2689098" cy="201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41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" y="-5667"/>
            <a:ext cx="9134606" cy="686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2906856" y="3065715"/>
            <a:ext cx="3744416" cy="86409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ДЕЗІНСЕКЦІЯ</a:t>
            </a:r>
            <a:endParaRPr lang="uk-UA" sz="2000" b="1" dirty="0">
              <a:solidFill>
                <a:schemeClr val="tx1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058984" y="2095712"/>
            <a:ext cx="384227" cy="853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6854080" y="2948862"/>
            <a:ext cx="814264" cy="3614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5652120" y="2444806"/>
            <a:ext cx="281949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483768" y="2095712"/>
            <a:ext cx="1368152" cy="853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5795800" y="4156324"/>
            <a:ext cx="36004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4652968" y="4230232"/>
            <a:ext cx="63048" cy="6480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2483768" y="4113077"/>
            <a:ext cx="1368152" cy="10441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 flipV="1">
            <a:off x="6843292" y="3830360"/>
            <a:ext cx="609028" cy="2827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2261627" y="3502737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Прямоугольник 1027"/>
          <p:cNvSpPr/>
          <p:nvPr/>
        </p:nvSpPr>
        <p:spPr>
          <a:xfrm>
            <a:off x="3338904" y="328116"/>
            <a:ext cx="144016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Знищення </a:t>
            </a:r>
            <a:r>
              <a:rPr lang="uk-UA" dirty="0" err="1" smtClean="0">
                <a:solidFill>
                  <a:schemeClr val="tx1"/>
                </a:solidFill>
              </a:rPr>
              <a:t>тараканів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1029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" r="7661"/>
          <a:stretch/>
        </p:blipFill>
        <p:spPr bwMode="auto">
          <a:xfrm>
            <a:off x="3167844" y="913886"/>
            <a:ext cx="1548172" cy="1040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Прямоугольник 1029"/>
          <p:cNvSpPr/>
          <p:nvPr/>
        </p:nvSpPr>
        <p:spPr>
          <a:xfrm>
            <a:off x="5580620" y="298043"/>
            <a:ext cx="1456792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Знищення клопів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1031" name="Picture 4" descr="http://www.classifieds24.ru/images/5887/5886721/large_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3" r="25612"/>
          <a:stretch/>
        </p:blipFill>
        <p:spPr bwMode="auto">
          <a:xfrm>
            <a:off x="5417225" y="1022379"/>
            <a:ext cx="1426067" cy="131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7286262" y="894377"/>
            <a:ext cx="1456792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Знищення кліщів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1032" name="Picture 6" descr="http://qulady.ru/images/qulady/2016/04/15-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2" t="15553" r="25891" b="10835"/>
          <a:stretch/>
        </p:blipFill>
        <p:spPr bwMode="auto">
          <a:xfrm>
            <a:off x="7452321" y="1543709"/>
            <a:ext cx="1329782" cy="128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7452320" y="5553971"/>
            <a:ext cx="1464197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Знищення </a:t>
            </a:r>
            <a:r>
              <a:rPr lang="uk-UA" dirty="0" err="1" smtClean="0">
                <a:solidFill>
                  <a:schemeClr val="tx1"/>
                </a:solidFill>
              </a:rPr>
              <a:t>шашелі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1036" name="Picture 10" descr="https://im3-tub-ua.yandex.net/i?id=0556a2941bb2949c76db85c89101dbcb&amp;n=33&amp;h=215&amp;w=3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846" y="4223456"/>
            <a:ext cx="1576671" cy="107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Прямоугольник 46"/>
          <p:cNvSpPr/>
          <p:nvPr/>
        </p:nvSpPr>
        <p:spPr>
          <a:xfrm>
            <a:off x="5683609" y="6298133"/>
            <a:ext cx="1464197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Знищення мух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1038" name="Picture 12" descr="http://stopvreditel.ru/wp-content/uploads/2015/03/seraja-mjasnaja-muh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9" t="8183" r="23666"/>
          <a:stretch/>
        </p:blipFill>
        <p:spPr bwMode="auto">
          <a:xfrm>
            <a:off x="5652120" y="4906609"/>
            <a:ext cx="1476604" cy="139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Прямоугольник 49"/>
          <p:cNvSpPr/>
          <p:nvPr/>
        </p:nvSpPr>
        <p:spPr>
          <a:xfrm>
            <a:off x="3541046" y="6285042"/>
            <a:ext cx="1464197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Знищення комарів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1039" name="Picture 14" descr="http://pestaway.ru/images/unichtozhenie/komar_5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6" t="19628" r="12227" b="14375"/>
          <a:stretch/>
        </p:blipFill>
        <p:spPr bwMode="auto">
          <a:xfrm>
            <a:off x="3604050" y="4906609"/>
            <a:ext cx="1498301" cy="1140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Прямоугольник 52"/>
          <p:cNvSpPr/>
          <p:nvPr/>
        </p:nvSpPr>
        <p:spPr>
          <a:xfrm>
            <a:off x="324381" y="3828637"/>
            <a:ext cx="1464197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Знищення мурашок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1040" name="Picture 16" descr="https://im0-tub-ua.yandex.net/i?id=029c09eaa6ae7fb29a862d59bc0c5b24&amp;n=33&amp;h=215&amp;w=32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73" y="2337017"/>
            <a:ext cx="1981355" cy="131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Прямоугольник 54"/>
          <p:cNvSpPr/>
          <p:nvPr/>
        </p:nvSpPr>
        <p:spPr>
          <a:xfrm>
            <a:off x="854334" y="69388"/>
            <a:ext cx="1464197" cy="467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Знищення </a:t>
            </a:r>
            <a:r>
              <a:rPr lang="uk-UA" dirty="0" err="1" smtClean="0">
                <a:solidFill>
                  <a:schemeClr val="tx1"/>
                </a:solidFill>
              </a:rPr>
              <a:t>бліх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1042" name="Picture 18" descr="https://im3-tub-ua.yandex.net/i?id=cbad348597e04635fe92b2b1638c0768&amp;n=33&amp;h=215&amp;w=26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05" y="755243"/>
            <a:ext cx="1443361" cy="117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Прямоугольник 56"/>
          <p:cNvSpPr/>
          <p:nvPr/>
        </p:nvSpPr>
        <p:spPr>
          <a:xfrm>
            <a:off x="1085462" y="6283554"/>
            <a:ext cx="1464197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Знищення шершнів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1044" name="Picture 20" descr="http://www.o-prirode.com/_nw/6/4808401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59824"/>
            <a:ext cx="1445875" cy="133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78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61" y="88364"/>
            <a:ext cx="9134606" cy="686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8050" y="54160"/>
            <a:ext cx="8229600" cy="778098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 smtClean="0">
                <a:solidFill>
                  <a:srgbClr val="FF0000"/>
                </a:solidFill>
              </a:rPr>
              <a:t>Дератизація </a:t>
            </a:r>
            <a:endParaRPr lang="uk-UA" b="1" dirty="0">
              <a:solidFill>
                <a:srgbClr val="FF0000"/>
              </a:solidFill>
            </a:endParaRPr>
          </a:p>
        </p:txBody>
      </p:sp>
      <p:pic>
        <p:nvPicPr>
          <p:cNvPr id="2054" name="Picture 6" descr="http://static.gmstar.ru/firmImage/imageFull/1/22833/usluga_1511415_1374005652_98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86" y="97189"/>
            <a:ext cx="2051450" cy="15385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2339752" y="1018261"/>
            <a:ext cx="1008112" cy="2757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596746" y="758572"/>
            <a:ext cx="0" cy="3240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25658" y="1575650"/>
            <a:ext cx="295232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Профілактичні заходи</a:t>
            </a:r>
            <a:endParaRPr lang="uk-UA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1359506" y="2352922"/>
            <a:ext cx="242316" cy="3166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угольник 12"/>
          <p:cNvSpPr/>
          <p:nvPr/>
        </p:nvSpPr>
        <p:spPr>
          <a:xfrm>
            <a:off x="144286" y="2771394"/>
            <a:ext cx="2952328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Ветеренарно</a:t>
            </a:r>
            <a:r>
              <a:rPr lang="uk-UA" dirty="0" smtClean="0"/>
              <a:t> - санітарні (</a:t>
            </a:r>
            <a:r>
              <a:rPr lang="uk-UA" dirty="0"/>
              <a:t>створення умов, які позбавляють гризунів </a:t>
            </a:r>
            <a:r>
              <a:rPr lang="uk-UA" dirty="0" smtClean="0"/>
              <a:t>корму, води і сховищ)</a:t>
            </a:r>
            <a:endParaRPr lang="uk-UA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25658" y="4242792"/>
            <a:ext cx="295232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будівельно технічна </a:t>
            </a:r>
            <a:r>
              <a:rPr lang="uk-UA" dirty="0" smtClean="0"/>
              <a:t>робота (захист від мишоподібних гризунів будівель)</a:t>
            </a:r>
            <a:endParaRPr lang="uk-UA" dirty="0"/>
          </a:p>
        </p:txBody>
      </p:sp>
      <p:sp>
        <p:nvSpPr>
          <p:cNvPr id="15" name="Стрелка вниз 14"/>
          <p:cNvSpPr/>
          <p:nvPr/>
        </p:nvSpPr>
        <p:spPr>
          <a:xfrm>
            <a:off x="1428742" y="3894938"/>
            <a:ext cx="242316" cy="2520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рямоугольник 15"/>
          <p:cNvSpPr/>
          <p:nvPr/>
        </p:nvSpPr>
        <p:spPr>
          <a:xfrm>
            <a:off x="125658" y="5656471"/>
            <a:ext cx="297095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Відлякувальні</a:t>
            </a:r>
            <a:r>
              <a:rPr lang="uk-UA" dirty="0" smtClean="0"/>
              <a:t> (</a:t>
            </a:r>
            <a:r>
              <a:rPr lang="uk-UA" dirty="0" err="1" smtClean="0"/>
              <a:t>альбіхтин</a:t>
            </a:r>
            <a:r>
              <a:rPr lang="uk-UA" dirty="0" smtClean="0"/>
              <a:t>, </a:t>
            </a:r>
            <a:r>
              <a:rPr lang="uk-UA" dirty="0" err="1" smtClean="0"/>
              <a:t>цимат</a:t>
            </a:r>
            <a:r>
              <a:rPr lang="uk-UA" dirty="0" smtClean="0"/>
              <a:t>)</a:t>
            </a:r>
            <a:endParaRPr lang="uk-UA" dirty="0"/>
          </a:p>
        </p:txBody>
      </p:sp>
      <p:sp>
        <p:nvSpPr>
          <p:cNvPr id="17" name="Стрелка вниз 16"/>
          <p:cNvSpPr/>
          <p:nvPr/>
        </p:nvSpPr>
        <p:spPr>
          <a:xfrm flipH="1">
            <a:off x="1444003" y="5205310"/>
            <a:ext cx="211794" cy="3091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угольник 17"/>
          <p:cNvSpPr/>
          <p:nvPr/>
        </p:nvSpPr>
        <p:spPr>
          <a:xfrm>
            <a:off x="3667954" y="1232815"/>
            <a:ext cx="201622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Винищувальні заходи</a:t>
            </a:r>
            <a:endParaRPr lang="uk-UA" dirty="0"/>
          </a:p>
        </p:txBody>
      </p:sp>
      <p:sp>
        <p:nvSpPr>
          <p:cNvPr id="19" name="Стрелка вниз 18"/>
          <p:cNvSpPr/>
          <p:nvPr/>
        </p:nvSpPr>
        <p:spPr>
          <a:xfrm>
            <a:off x="4522850" y="2133637"/>
            <a:ext cx="217654" cy="3276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Прямоугольник 19"/>
          <p:cNvSpPr/>
          <p:nvPr/>
        </p:nvSpPr>
        <p:spPr>
          <a:xfrm>
            <a:off x="3625796" y="2702587"/>
            <a:ext cx="2016224" cy="446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Х</a:t>
            </a:r>
            <a:r>
              <a:rPr lang="uk-UA" dirty="0" smtClean="0"/>
              <a:t>імічні</a:t>
            </a:r>
            <a:endParaRPr lang="uk-UA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623565" y="3855623"/>
            <a:ext cx="2016223" cy="4917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Б</a:t>
            </a:r>
            <a:r>
              <a:rPr lang="uk-UA" dirty="0" smtClean="0"/>
              <a:t>іологічні</a:t>
            </a:r>
            <a:endParaRPr lang="uk-UA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694736" y="5079775"/>
            <a:ext cx="2016223" cy="5149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Механічні </a:t>
            </a:r>
            <a:endParaRPr lang="uk-UA" dirty="0"/>
          </a:p>
        </p:txBody>
      </p:sp>
      <p:sp>
        <p:nvSpPr>
          <p:cNvPr id="27" name="Стрелка вниз 26"/>
          <p:cNvSpPr/>
          <p:nvPr/>
        </p:nvSpPr>
        <p:spPr>
          <a:xfrm>
            <a:off x="4522850" y="3231641"/>
            <a:ext cx="217654" cy="3276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Стрелка вниз 27"/>
          <p:cNvSpPr/>
          <p:nvPr/>
        </p:nvSpPr>
        <p:spPr>
          <a:xfrm>
            <a:off x="4469096" y="4543778"/>
            <a:ext cx="217654" cy="3276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Стрелка вниз 28"/>
          <p:cNvSpPr/>
          <p:nvPr/>
        </p:nvSpPr>
        <p:spPr>
          <a:xfrm>
            <a:off x="4522850" y="5656471"/>
            <a:ext cx="217654" cy="3276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угольник 23"/>
          <p:cNvSpPr/>
          <p:nvPr/>
        </p:nvSpPr>
        <p:spPr>
          <a:xfrm>
            <a:off x="3678639" y="6023892"/>
            <a:ext cx="2016222" cy="691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Комбіновані</a:t>
            </a:r>
            <a:endParaRPr lang="uk-UA" dirty="0"/>
          </a:p>
        </p:txBody>
      </p:sp>
      <p:cxnSp>
        <p:nvCxnSpPr>
          <p:cNvPr id="26" name="Прямая со стрелкой 25"/>
          <p:cNvCxnSpPr/>
          <p:nvPr/>
        </p:nvCxnSpPr>
        <p:spPr>
          <a:xfrm flipV="1">
            <a:off x="5674235" y="1294030"/>
            <a:ext cx="760438" cy="12171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5868143" y="2133637"/>
            <a:ext cx="566531" cy="4968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" name="Прямоугольник 2047"/>
          <p:cNvSpPr/>
          <p:nvPr/>
        </p:nvSpPr>
        <p:spPr>
          <a:xfrm>
            <a:off x="6465777" y="443414"/>
            <a:ext cx="2570719" cy="741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Гострі отрути (фосфід цинку, </a:t>
            </a:r>
            <a:r>
              <a:rPr lang="uk-UA" dirty="0" err="1" smtClean="0"/>
              <a:t>монофторин</a:t>
            </a:r>
            <a:r>
              <a:rPr lang="uk-UA" dirty="0" smtClean="0"/>
              <a:t> )</a:t>
            </a:r>
            <a:endParaRPr lang="uk-UA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6609261" y="1579905"/>
            <a:ext cx="2427234" cy="10505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Антикоагулянти (</a:t>
            </a:r>
            <a:r>
              <a:rPr lang="uk-UA" dirty="0" err="1" smtClean="0"/>
              <a:t>зоокумарин</a:t>
            </a:r>
            <a:r>
              <a:rPr lang="uk-UA" dirty="0" smtClean="0"/>
              <a:t>, </a:t>
            </a:r>
            <a:r>
              <a:rPr lang="uk-UA" dirty="0" err="1" smtClean="0"/>
              <a:t>ратиндан</a:t>
            </a:r>
            <a:r>
              <a:rPr lang="uk-UA" dirty="0" smtClean="0"/>
              <a:t>, </a:t>
            </a:r>
            <a:r>
              <a:rPr lang="uk-UA" dirty="0" err="1" smtClean="0"/>
              <a:t>пеноцалин</a:t>
            </a:r>
            <a:r>
              <a:rPr lang="uk-UA" dirty="0" smtClean="0"/>
              <a:t>)</a:t>
            </a:r>
            <a:endParaRPr lang="uk-UA" dirty="0"/>
          </a:p>
        </p:txBody>
      </p:sp>
      <p:cxnSp>
        <p:nvCxnSpPr>
          <p:cNvPr id="2055" name="Прямая со стрелкой 2054"/>
          <p:cNvCxnSpPr/>
          <p:nvPr/>
        </p:nvCxnSpPr>
        <p:spPr>
          <a:xfrm flipV="1">
            <a:off x="5818187" y="3520198"/>
            <a:ext cx="482178" cy="2697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5818187" y="4032991"/>
            <a:ext cx="432222" cy="2279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8" name="Прямоугольник 2057"/>
          <p:cNvSpPr/>
          <p:nvPr/>
        </p:nvSpPr>
        <p:spPr>
          <a:xfrm>
            <a:off x="6449618" y="2744204"/>
            <a:ext cx="2601823" cy="10457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Природні вороги гризунів (кішки, собаки, лисиці, хижі птахи)</a:t>
            </a:r>
            <a:endParaRPr lang="uk-UA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6434674" y="3793222"/>
            <a:ext cx="2616767" cy="11479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Використання бактерій (</a:t>
            </a:r>
            <a:r>
              <a:rPr lang="uk-UA" dirty="0" err="1" smtClean="0"/>
              <a:t>бактерій</a:t>
            </a:r>
            <a:r>
              <a:rPr lang="uk-UA" dirty="0" smtClean="0"/>
              <a:t> </a:t>
            </a:r>
            <a:r>
              <a:rPr lang="uk-UA" dirty="0" err="1" smtClean="0"/>
              <a:t>Ісаченко-Мережковського</a:t>
            </a:r>
            <a:r>
              <a:rPr lang="uk-UA" dirty="0" smtClean="0"/>
              <a:t>)</a:t>
            </a:r>
            <a:endParaRPr lang="uk-UA" dirty="0"/>
          </a:p>
        </p:txBody>
      </p:sp>
      <p:cxnSp>
        <p:nvCxnSpPr>
          <p:cNvPr id="56" name="Прямая со стрелкой 55"/>
          <p:cNvCxnSpPr/>
          <p:nvPr/>
        </p:nvCxnSpPr>
        <p:spPr>
          <a:xfrm flipV="1">
            <a:off x="5937551" y="5337229"/>
            <a:ext cx="497123" cy="122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9" name="Прямоугольник 2068"/>
          <p:cNvSpPr/>
          <p:nvPr/>
        </p:nvSpPr>
        <p:spPr>
          <a:xfrm>
            <a:off x="6609261" y="5157192"/>
            <a:ext cx="2097767" cy="6220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Капкани, </a:t>
            </a:r>
            <a:r>
              <a:rPr lang="uk-UA" dirty="0" err="1" smtClean="0"/>
              <a:t>ловушки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2070" name="Прямоугольник 2069"/>
          <p:cNvSpPr/>
          <p:nvPr/>
        </p:nvSpPr>
        <p:spPr>
          <a:xfrm>
            <a:off x="6434673" y="5820316"/>
            <a:ext cx="2601822" cy="895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Хімічні отрути і бактеріальні препарати</a:t>
            </a:r>
            <a:endParaRPr lang="uk-UA" dirty="0"/>
          </a:p>
        </p:txBody>
      </p:sp>
      <p:cxnSp>
        <p:nvCxnSpPr>
          <p:cNvPr id="62" name="Прямая со стрелкой 61"/>
          <p:cNvCxnSpPr/>
          <p:nvPr/>
        </p:nvCxnSpPr>
        <p:spPr>
          <a:xfrm flipV="1">
            <a:off x="5902846" y="6357665"/>
            <a:ext cx="497123" cy="122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55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" y="-5667"/>
            <a:ext cx="9134606" cy="686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FF0000"/>
                </a:solidFill>
              </a:rPr>
              <a:t>Девастація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229600" cy="207296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знищення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збудників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інвазійних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хвороб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фазах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циклу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досту­пними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вимирання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  <a:p>
            <a:endParaRPr lang="ru-RU" dirty="0" smtClean="0"/>
          </a:p>
          <a:p>
            <a:endParaRPr lang="ru-RU" dirty="0"/>
          </a:p>
          <a:p>
            <a:endParaRPr lang="uk-UA" dirty="0"/>
          </a:p>
        </p:txBody>
      </p:sp>
      <p:sp>
        <p:nvSpPr>
          <p:cNvPr id="4" name="Стрелка вниз 3"/>
          <p:cNvSpPr/>
          <p:nvPr/>
        </p:nvSpPr>
        <p:spPr>
          <a:xfrm>
            <a:off x="1174780" y="3673169"/>
            <a:ext cx="344600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Стрелка вниз 4"/>
          <p:cNvSpPr/>
          <p:nvPr/>
        </p:nvSpPr>
        <p:spPr>
          <a:xfrm>
            <a:off x="7524328" y="3561848"/>
            <a:ext cx="340616" cy="5419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074" name="Picture 2" descr="https://www.newyorkpersonalinjuryattorneysblog.com/files/2016/03/Nursing-1024x4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917" y="4162373"/>
            <a:ext cx="5013560" cy="226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512" y="4320405"/>
            <a:ext cx="2335136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Тотальна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девастац</a:t>
            </a:r>
            <a:r>
              <a:rPr lang="uk-UA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ія</a:t>
            </a: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42508" y="4288548"/>
            <a:ext cx="2304256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Парціальна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девас­тація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63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404664"/>
            <a:ext cx="770485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Дезінфекцію</a:t>
            </a:r>
            <a:r>
              <a:rPr lang="ru-RU" dirty="0"/>
              <a:t> за </a:t>
            </a:r>
            <a:r>
              <a:rPr lang="ru-RU" dirty="0" err="1"/>
              <a:t>місцем</a:t>
            </a:r>
            <a:r>
              <a:rPr lang="ru-RU" dirty="0"/>
              <a:t> і часом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поділяють</a:t>
            </a:r>
            <a:r>
              <a:rPr lang="ru-RU" dirty="0"/>
              <a:t> на </a:t>
            </a:r>
            <a:r>
              <a:rPr lang="ru-RU" b="1" i="1" dirty="0" err="1"/>
              <a:t>осередкову</a:t>
            </a:r>
            <a:r>
              <a:rPr lang="ru-RU" b="1" i="1" dirty="0"/>
              <a:t> </a:t>
            </a:r>
            <a:r>
              <a:rPr lang="ru-RU" dirty="0"/>
              <a:t>й </a:t>
            </a:r>
            <a:r>
              <a:rPr lang="ru-RU" b="1" i="1" dirty="0" err="1"/>
              <a:t>профілактичну</a:t>
            </a:r>
            <a:r>
              <a:rPr lang="ru-RU" b="1" i="1" dirty="0"/>
              <a:t>.</a:t>
            </a:r>
            <a:r>
              <a:rPr lang="ru-RU" i="1" dirty="0"/>
              <a:t> </a:t>
            </a:r>
            <a:r>
              <a:rPr lang="ru-RU" dirty="0" err="1"/>
              <a:t>Осередкова</a:t>
            </a:r>
            <a:r>
              <a:rPr lang="ru-RU" dirty="0"/>
              <a:t> </a:t>
            </a:r>
            <a:r>
              <a:rPr lang="ru-RU" dirty="0" err="1"/>
              <a:t>дезінфекція</a:t>
            </a:r>
            <a:r>
              <a:rPr lang="ru-RU" dirty="0"/>
              <a:t>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того, на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етапі</a:t>
            </a:r>
            <a:r>
              <a:rPr lang="ru-RU" dirty="0"/>
              <a:t> </a:t>
            </a:r>
            <a:r>
              <a:rPr lang="ru-RU" dirty="0" err="1"/>
              <a:t>передачі</a:t>
            </a:r>
            <a:r>
              <a:rPr lang="ru-RU" dirty="0"/>
              <a:t> </a:t>
            </a:r>
            <a:r>
              <a:rPr lang="ru-RU" dirty="0" err="1"/>
              <a:t>інфекції</a:t>
            </a:r>
            <a:r>
              <a:rPr lang="ru-RU" dirty="0"/>
              <a:t> вона </a:t>
            </a:r>
            <a:r>
              <a:rPr lang="ru-RU" dirty="0" err="1"/>
              <a:t>здійснюється</a:t>
            </a:r>
            <a:r>
              <a:rPr lang="ru-RU" dirty="0"/>
              <a:t>, </a:t>
            </a:r>
            <a:r>
              <a:rPr lang="ru-RU" dirty="0" err="1"/>
              <a:t>поді­ляється</a:t>
            </a:r>
            <a:r>
              <a:rPr lang="ru-RU" dirty="0"/>
              <a:t> на </a:t>
            </a:r>
            <a:r>
              <a:rPr lang="ru-RU" i="1" dirty="0" err="1"/>
              <a:t>поточну</a:t>
            </a:r>
            <a:r>
              <a:rPr lang="ru-RU" i="1" dirty="0"/>
              <a:t> </a:t>
            </a:r>
            <a:r>
              <a:rPr lang="ru-RU" dirty="0"/>
              <a:t>та </a:t>
            </a:r>
            <a:r>
              <a:rPr lang="ru-RU" i="1" dirty="0" err="1"/>
              <a:t>заключну</a:t>
            </a:r>
            <a:r>
              <a:rPr lang="ru-RU" i="1" dirty="0"/>
              <a:t>.</a:t>
            </a:r>
            <a:endParaRPr lang="ru-RU" dirty="0"/>
          </a:p>
          <a:p>
            <a:pPr algn="just"/>
            <a:r>
              <a:rPr lang="ru-RU" b="1" i="1" dirty="0" err="1"/>
              <a:t>Поточну</a:t>
            </a:r>
            <a:r>
              <a:rPr lang="ru-RU" b="1" i="1" dirty="0"/>
              <a:t> </a:t>
            </a:r>
            <a:r>
              <a:rPr lang="ru-RU" b="1" i="1" dirty="0" err="1"/>
              <a:t>дезінфекцію</a:t>
            </a:r>
            <a:r>
              <a:rPr lang="ru-RU" b="1" i="1" dirty="0"/>
              <a:t> </a:t>
            </a:r>
            <a:r>
              <a:rPr lang="ru-RU" dirty="0" err="1"/>
              <a:t>здійснюють</a:t>
            </a:r>
            <a:r>
              <a:rPr lang="ru-RU" dirty="0"/>
              <a:t> у </a:t>
            </a:r>
            <a:r>
              <a:rPr lang="ru-RU" dirty="0" err="1"/>
              <a:t>безпосередньому</a:t>
            </a:r>
            <a:r>
              <a:rPr lang="ru-RU" dirty="0"/>
              <a:t> </a:t>
            </a:r>
            <a:r>
              <a:rPr lang="ru-RU" dirty="0" err="1"/>
              <a:t>оточенні</a:t>
            </a:r>
            <a:r>
              <a:rPr lang="ru-RU" dirty="0"/>
              <a:t> хворого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носія</a:t>
            </a:r>
            <a:r>
              <a:rPr lang="ru-RU" dirty="0"/>
              <a:t> з метою </a:t>
            </a:r>
            <a:r>
              <a:rPr lang="ru-RU" dirty="0" err="1"/>
              <a:t>запобігання</a:t>
            </a:r>
            <a:r>
              <a:rPr lang="ru-RU" dirty="0"/>
              <a:t> </a:t>
            </a:r>
            <a:r>
              <a:rPr lang="ru-RU" dirty="0" err="1"/>
              <a:t>розповсюдженню</a:t>
            </a:r>
            <a:r>
              <a:rPr lang="ru-RU" dirty="0"/>
              <a:t> </a:t>
            </a:r>
            <a:r>
              <a:rPr lang="ru-RU" dirty="0" err="1"/>
              <a:t>збудни­ків</a:t>
            </a:r>
            <a:r>
              <a:rPr lang="ru-RU" dirty="0"/>
              <a:t> хвороб у </a:t>
            </a:r>
            <a:r>
              <a:rPr lang="ru-RU" dirty="0" err="1"/>
              <a:t>довкіллі</a:t>
            </a:r>
            <a:r>
              <a:rPr lang="ru-RU" dirty="0"/>
              <a:t>. </a:t>
            </a:r>
          </a:p>
          <a:p>
            <a:pPr algn="just"/>
            <a:r>
              <a:rPr lang="ru-RU" b="1" i="1" dirty="0" err="1"/>
              <a:t>Заключна</a:t>
            </a:r>
            <a:r>
              <a:rPr lang="ru-RU" b="1" i="1" dirty="0"/>
              <a:t> </a:t>
            </a:r>
            <a:r>
              <a:rPr lang="ru-RU" b="1" i="1" dirty="0" err="1"/>
              <a:t>дезінфекція</a:t>
            </a:r>
            <a:r>
              <a:rPr lang="ru-RU" b="1" i="1" dirty="0"/>
              <a:t> </a:t>
            </a:r>
            <a:r>
              <a:rPr lang="ru-RU" dirty="0" err="1"/>
              <a:t>має</a:t>
            </a:r>
            <a:r>
              <a:rPr lang="ru-RU" dirty="0"/>
              <a:t> на </a:t>
            </a:r>
            <a:r>
              <a:rPr lang="ru-RU" dirty="0" err="1"/>
              <a:t>меті</a:t>
            </a:r>
            <a:r>
              <a:rPr lang="ru-RU" dirty="0"/>
              <a:t> </a:t>
            </a:r>
            <a:r>
              <a:rPr lang="ru-RU" dirty="0" err="1"/>
              <a:t>знищення</a:t>
            </a:r>
            <a:r>
              <a:rPr lang="ru-RU" dirty="0"/>
              <a:t> </a:t>
            </a:r>
            <a:r>
              <a:rPr lang="ru-RU" dirty="0" err="1"/>
              <a:t>збудника</a:t>
            </a:r>
            <a:r>
              <a:rPr lang="ru-RU" dirty="0"/>
              <a:t> </a:t>
            </a:r>
            <a:r>
              <a:rPr lang="ru-RU" dirty="0" err="1"/>
              <a:t>інфек­ційної</a:t>
            </a:r>
            <a:r>
              <a:rPr lang="ru-RU" dirty="0"/>
              <a:t> </a:t>
            </a:r>
            <a:r>
              <a:rPr lang="ru-RU" dirty="0" err="1"/>
              <a:t>хвороби</a:t>
            </a:r>
            <a:r>
              <a:rPr lang="ru-RU" dirty="0"/>
              <a:t> в </a:t>
            </a:r>
            <a:r>
              <a:rPr lang="ru-RU" dirty="0" err="1"/>
              <a:t>епідемічному</a:t>
            </a:r>
            <a:r>
              <a:rPr lang="ru-RU" dirty="0"/>
              <a:t> </a:t>
            </a:r>
            <a:r>
              <a:rPr lang="ru-RU" dirty="0" err="1"/>
              <a:t>осередку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шпиталізації</a:t>
            </a:r>
            <a:r>
              <a:rPr lang="ru-RU" dirty="0"/>
              <a:t>, </a:t>
            </a:r>
            <a:r>
              <a:rPr lang="ru-RU" dirty="0" err="1"/>
              <a:t>оду­жання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смерті</a:t>
            </a:r>
            <a:r>
              <a:rPr lang="ru-RU" dirty="0"/>
              <a:t> хворого, а </a:t>
            </a:r>
            <a:r>
              <a:rPr lang="ru-RU" dirty="0" err="1"/>
              <a:t>також</a:t>
            </a:r>
            <a:r>
              <a:rPr lang="ru-RU" dirty="0"/>
              <a:t> на </a:t>
            </a:r>
            <a:r>
              <a:rPr lang="ru-RU" dirty="0" err="1"/>
              <a:t>об'єктах</a:t>
            </a:r>
            <a:r>
              <a:rPr lang="ru-RU" dirty="0"/>
              <a:t>, де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виявлено</a:t>
            </a:r>
            <a:r>
              <a:rPr lang="ru-RU" dirty="0"/>
              <a:t> </a:t>
            </a:r>
            <a:r>
              <a:rPr lang="ru-RU" dirty="0" err="1"/>
              <a:t>збудників</a:t>
            </a:r>
            <a:r>
              <a:rPr lang="ru-RU" dirty="0"/>
              <a:t> </a:t>
            </a:r>
            <a:r>
              <a:rPr lang="ru-RU" dirty="0" err="1"/>
              <a:t>інфекційних</a:t>
            </a:r>
            <a:r>
              <a:rPr lang="ru-RU" dirty="0"/>
              <a:t> </a:t>
            </a:r>
            <a:r>
              <a:rPr lang="ru-RU" dirty="0" err="1"/>
              <a:t>захворювань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Профілактична</a:t>
            </a:r>
            <a:r>
              <a:rPr lang="ru-RU" dirty="0"/>
              <a:t> </a:t>
            </a:r>
            <a:r>
              <a:rPr lang="ru-RU" dirty="0" err="1"/>
              <a:t>дезінфекція</a:t>
            </a:r>
            <a:r>
              <a:rPr lang="ru-RU" dirty="0"/>
              <a:t> проводиться з метою </a:t>
            </a:r>
            <a:r>
              <a:rPr lang="ru-RU" dirty="0" err="1"/>
              <a:t>запобіган­ня</a:t>
            </a:r>
            <a:r>
              <a:rPr lang="ru-RU" dirty="0"/>
              <a:t> </a:t>
            </a:r>
            <a:r>
              <a:rPr lang="ru-RU" dirty="0" err="1"/>
              <a:t>виникнення</a:t>
            </a:r>
            <a:r>
              <a:rPr lang="ru-RU" dirty="0"/>
              <a:t> </a:t>
            </a:r>
            <a:r>
              <a:rPr lang="ru-RU" dirty="0" err="1"/>
              <a:t>інфекційних</a:t>
            </a:r>
            <a:r>
              <a:rPr lang="ru-RU" dirty="0"/>
              <a:t> </a:t>
            </a:r>
            <a:r>
              <a:rPr lang="ru-RU" dirty="0" err="1"/>
              <a:t>захворювань</a:t>
            </a:r>
            <a:r>
              <a:rPr lang="ru-RU" dirty="0"/>
              <a:t>, коли </a:t>
            </a:r>
            <a:r>
              <a:rPr lang="ru-RU" dirty="0" err="1"/>
              <a:t>джерело</a:t>
            </a:r>
            <a:r>
              <a:rPr lang="ru-RU" dirty="0"/>
              <a:t> </a:t>
            </a:r>
            <a:r>
              <a:rPr lang="ru-RU" dirty="0" err="1"/>
              <a:t>збуд­ників</a:t>
            </a:r>
            <a:r>
              <a:rPr lang="ru-RU" dirty="0"/>
              <a:t> </a:t>
            </a:r>
            <a:r>
              <a:rPr lang="ru-RU" dirty="0" err="1"/>
              <a:t>інфекції</a:t>
            </a:r>
            <a:r>
              <a:rPr lang="ru-RU" dirty="0"/>
              <a:t> не </a:t>
            </a:r>
            <a:r>
              <a:rPr lang="ru-RU" dirty="0" err="1"/>
              <a:t>виявлено</a:t>
            </a:r>
            <a:r>
              <a:rPr lang="ru-RU" dirty="0"/>
              <a:t>, але не </a:t>
            </a:r>
            <a:r>
              <a:rPr lang="ru-RU" dirty="0" err="1"/>
              <a:t>виключається</a:t>
            </a:r>
            <a:r>
              <a:rPr lang="ru-RU" dirty="0"/>
              <a:t> </a:t>
            </a:r>
            <a:r>
              <a:rPr lang="ru-RU" dirty="0" err="1"/>
              <a:t>ймовірність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появи</a:t>
            </a:r>
            <a:r>
              <a:rPr lang="ru-RU" dirty="0"/>
              <a:t>. Для </a:t>
            </a:r>
            <a:r>
              <a:rPr lang="ru-RU" dirty="0" err="1"/>
              <a:t>цього</a:t>
            </a:r>
            <a:r>
              <a:rPr lang="ru-RU" dirty="0"/>
              <a:t> систематично </a:t>
            </a:r>
            <a:r>
              <a:rPr lang="ru-RU" dirty="0" err="1"/>
              <a:t>проводять</a:t>
            </a:r>
            <a:r>
              <a:rPr lang="ru-RU" dirty="0"/>
              <a:t> </a:t>
            </a:r>
            <a:r>
              <a:rPr lang="ru-RU" dirty="0" err="1"/>
              <a:t>дезін­фекцію</a:t>
            </a:r>
            <a:r>
              <a:rPr lang="ru-RU" dirty="0"/>
              <a:t> </a:t>
            </a:r>
            <a:r>
              <a:rPr lang="ru-RU" dirty="0" err="1"/>
              <a:t>питної</a:t>
            </a:r>
            <a:r>
              <a:rPr lang="ru-RU" dirty="0"/>
              <a:t> води, нечистот, </a:t>
            </a:r>
            <a:r>
              <a:rPr lang="ru-RU" dirty="0" err="1"/>
              <a:t>місць</a:t>
            </a:r>
            <a:r>
              <a:rPr lang="ru-RU" dirty="0"/>
              <a:t> </a:t>
            </a:r>
            <a:r>
              <a:rPr lang="ru-RU" dirty="0" err="1"/>
              <a:t>громадського</a:t>
            </a:r>
            <a:r>
              <a:rPr lang="ru-RU" dirty="0"/>
              <a:t> </a:t>
            </a:r>
            <a:r>
              <a:rPr lang="ru-RU" dirty="0" err="1"/>
              <a:t>користуван­ня</a:t>
            </a:r>
            <a:r>
              <a:rPr lang="ru-RU" b="1" dirty="0"/>
              <a:t> </a:t>
            </a:r>
            <a:r>
              <a:rPr lang="ru-RU" dirty="0"/>
              <a:t>(</a:t>
            </a:r>
            <a:r>
              <a:rPr lang="ru-RU" dirty="0" err="1"/>
              <a:t>туалети</a:t>
            </a:r>
            <a:r>
              <a:rPr lang="ru-RU" dirty="0"/>
              <a:t>, </a:t>
            </a:r>
            <a:r>
              <a:rPr lang="ru-RU" dirty="0" err="1"/>
              <a:t>вокзали</a:t>
            </a:r>
            <a:r>
              <a:rPr lang="ru-RU" dirty="0"/>
              <a:t>), </a:t>
            </a:r>
            <a:r>
              <a:rPr lang="ru-RU" dirty="0" err="1"/>
              <a:t>пастеризацію</a:t>
            </a:r>
            <a:r>
              <a:rPr lang="ru-RU" dirty="0"/>
              <a:t> молока,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підтриму­ють</a:t>
            </a:r>
            <a:r>
              <a:rPr lang="ru-RU" dirty="0"/>
              <a:t> </a:t>
            </a:r>
            <a:r>
              <a:rPr lang="ru-RU" dirty="0" err="1"/>
              <a:t>санітарний</a:t>
            </a:r>
            <a:r>
              <a:rPr lang="ru-RU" dirty="0"/>
              <a:t> режим у </a:t>
            </a:r>
            <a:r>
              <a:rPr lang="ru-RU" dirty="0" err="1"/>
              <a:t>лікувальних</a:t>
            </a:r>
            <a:r>
              <a:rPr lang="ru-RU" dirty="0"/>
              <a:t> </a:t>
            </a:r>
            <a:r>
              <a:rPr lang="ru-RU" dirty="0" err="1"/>
              <a:t>установах</a:t>
            </a:r>
            <a:r>
              <a:rPr lang="ru-RU" dirty="0"/>
              <a:t>, </a:t>
            </a:r>
            <a:r>
              <a:rPr lang="ru-RU" dirty="0" err="1"/>
              <a:t>дитячих</a:t>
            </a:r>
            <a:r>
              <a:rPr lang="ru-RU" dirty="0"/>
              <a:t> закла­дах, на </a:t>
            </a:r>
            <a:r>
              <a:rPr lang="ru-RU" dirty="0" err="1"/>
              <a:t>підприємствах</a:t>
            </a:r>
            <a:r>
              <a:rPr lang="ru-RU" dirty="0"/>
              <a:t> </a:t>
            </a:r>
            <a:r>
              <a:rPr lang="ru-RU" dirty="0" err="1"/>
              <a:t>харчової</a:t>
            </a:r>
            <a:r>
              <a:rPr lang="ru-RU" dirty="0"/>
              <a:t> </a:t>
            </a:r>
            <a:r>
              <a:rPr lang="ru-RU" dirty="0" err="1"/>
              <a:t>промисловості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 </a:t>
            </a:r>
            <a:r>
              <a:rPr lang="ru-RU" dirty="0" err="1"/>
              <a:t>Профілак­тична</a:t>
            </a:r>
            <a:r>
              <a:rPr lang="ru-RU" dirty="0"/>
              <a:t> </a:t>
            </a:r>
            <a:r>
              <a:rPr lang="ru-RU" dirty="0" err="1"/>
              <a:t>дезінфекція</a:t>
            </a:r>
            <a:r>
              <a:rPr lang="ru-RU" dirty="0"/>
              <a:t> </a:t>
            </a:r>
            <a:r>
              <a:rPr lang="ru-RU" dirty="0" err="1"/>
              <a:t>найчастіше</a:t>
            </a:r>
            <a:r>
              <a:rPr lang="ru-RU" dirty="0"/>
              <a:t> </a:t>
            </a:r>
            <a:r>
              <a:rPr lang="ru-RU" dirty="0" err="1"/>
              <a:t>спрямована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кишкових</a:t>
            </a:r>
            <a:r>
              <a:rPr lang="ru-RU" dirty="0"/>
              <a:t> </a:t>
            </a:r>
            <a:r>
              <a:rPr lang="ru-RU" dirty="0" err="1"/>
              <a:t>інфекцій</a:t>
            </a:r>
            <a:r>
              <a:rPr lang="ru-RU" dirty="0"/>
              <a:t>. Вона </a:t>
            </a:r>
            <a:r>
              <a:rPr lang="ru-RU" dirty="0" err="1"/>
              <a:t>ефективна</a:t>
            </a:r>
            <a:r>
              <a:rPr lang="ru-RU" dirty="0"/>
              <a:t> за </a:t>
            </a:r>
            <a:r>
              <a:rPr lang="ru-RU" dirty="0" err="1"/>
              <a:t>умови</a:t>
            </a:r>
            <a:r>
              <a:rPr lang="ru-RU" dirty="0"/>
              <a:t> регулярного </a:t>
            </a:r>
            <a:r>
              <a:rPr lang="ru-RU" dirty="0" err="1"/>
              <a:t>проведення</a:t>
            </a:r>
            <a:r>
              <a:rPr lang="ru-RU" dirty="0"/>
              <a:t> з </a:t>
            </a:r>
            <a:r>
              <a:rPr lang="ru-RU" dirty="0" err="1"/>
              <a:t>до­триманням</a:t>
            </a:r>
            <a:r>
              <a:rPr lang="ru-RU" dirty="0"/>
              <a:t> </a:t>
            </a:r>
            <a:r>
              <a:rPr lang="ru-RU" dirty="0" err="1"/>
              <a:t>встановлених</a:t>
            </a:r>
            <a:r>
              <a:rPr lang="ru-RU" dirty="0"/>
              <a:t> </a:t>
            </a:r>
            <a:r>
              <a:rPr lang="ru-RU" dirty="0" err="1"/>
              <a:t>термінів</a:t>
            </a:r>
            <a:r>
              <a:rPr lang="ru-RU" dirty="0"/>
              <a:t> та </a:t>
            </a:r>
            <a:r>
              <a:rPr lang="ru-RU" dirty="0" err="1"/>
              <a:t>вимог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88744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" y="-5667"/>
            <a:ext cx="9134606" cy="686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539552" y="476250"/>
            <a:ext cx="7690048" cy="5649913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Девастація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знищення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збудників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інвазійних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хвороб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фазах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циклу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досту­пними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вимирання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" indent="0" algn="just">
              <a:buNone/>
            </a:pP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Тотальна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девастація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знищення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збудників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хвороб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одночасним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таких умов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довкілля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не могли б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Парціальна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девас­тація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збудників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інвазійних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захво­рювань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зонах,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2902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" y="-5667"/>
            <a:ext cx="9134606" cy="686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 smtClean="0">
                <a:solidFill>
                  <a:srgbClr val="C00000"/>
                </a:solidFill>
              </a:rPr>
              <a:t>Методи знезараження 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1897" y="2132856"/>
            <a:ext cx="8229600" cy="40610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дезінфекції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девастації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хі­мічні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знезараження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фізичних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належать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q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q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термічні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променеві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59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" y="-5667"/>
            <a:ext cx="9134606" cy="686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16632"/>
            <a:ext cx="8229600" cy="6336703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Механічні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очищення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вологе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прибирання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витрушування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Термічні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променеві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низької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висушування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ультразвуку,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струмів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ульт­рависокої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(УВЧ), 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надвисокочастотного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(НВЧ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радіоактивного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опромінення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освітлення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ультра-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фіолетовими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лампами,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бактерицидну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57" y="1124744"/>
            <a:ext cx="2423696" cy="16094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217" y="1106995"/>
            <a:ext cx="2169567" cy="1627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027485"/>
            <a:ext cx="2590019" cy="17066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217" y="5301208"/>
            <a:ext cx="2376264" cy="15567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476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b="1" dirty="0"/>
              <a:t>В </a:t>
            </a:r>
            <a:r>
              <a:rPr lang="ru-RU" b="1" dirty="0" err="1"/>
              <a:t>Укра</a:t>
            </a:r>
            <a:r>
              <a:rPr lang="uk-UA" b="1" dirty="0"/>
              <a:t>ї</a:t>
            </a:r>
            <a:r>
              <a:rPr lang="ru-RU" b="1" dirty="0" err="1"/>
              <a:t>ні</a:t>
            </a:r>
            <a:r>
              <a:rPr lang="ru-RU" b="1" dirty="0"/>
              <a:t> </a:t>
            </a:r>
            <a:r>
              <a:rPr lang="ru-RU" b="1" dirty="0" err="1" smtClean="0"/>
              <a:t>ліквидировано</a:t>
            </a:r>
            <a:r>
              <a:rPr lang="ru-RU" b="1" dirty="0" smtClean="0"/>
              <a:t> </a:t>
            </a:r>
            <a:r>
              <a:rPr lang="ru-RU" b="1" dirty="0" err="1"/>
              <a:t>Державну</a:t>
            </a:r>
            <a:r>
              <a:rPr lang="ru-RU" b="1" dirty="0"/>
              <a:t> </a:t>
            </a:r>
            <a:r>
              <a:rPr lang="ru-RU" b="1" dirty="0" smtClean="0"/>
              <a:t>санитарно-</a:t>
            </a:r>
            <a:r>
              <a:rPr lang="ru-RU" b="1" dirty="0" err="1" smtClean="0"/>
              <a:t>епидеміологічну</a:t>
            </a:r>
            <a:r>
              <a:rPr lang="ru-RU" b="1" dirty="0" smtClean="0"/>
              <a:t> </a:t>
            </a:r>
            <a:r>
              <a:rPr lang="ru-RU" b="1" dirty="0"/>
              <a:t>службу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2780928"/>
            <a:ext cx="6400800" cy="3474720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Кабинет </a:t>
            </a:r>
            <a:r>
              <a:rPr lang="ru-RU" dirty="0"/>
              <a:t>Министров </a:t>
            </a:r>
            <a:r>
              <a:rPr lang="ru-RU" dirty="0" err="1" smtClean="0"/>
              <a:t>опублікував</a:t>
            </a:r>
            <a:r>
              <a:rPr lang="ru-RU" dirty="0" smtClean="0"/>
              <a:t> </a:t>
            </a:r>
            <a:r>
              <a:rPr lang="ru-RU" dirty="0" err="1" smtClean="0"/>
              <a:t>рішення</a:t>
            </a:r>
            <a:r>
              <a:rPr lang="ru-RU" dirty="0" smtClean="0"/>
              <a:t> про</a:t>
            </a:r>
            <a:r>
              <a:rPr lang="ru-RU" dirty="0"/>
              <a:t> </a:t>
            </a:r>
            <a:r>
              <a:rPr lang="ru-RU" dirty="0" err="1" smtClean="0"/>
              <a:t>ліквідацію</a:t>
            </a:r>
            <a:r>
              <a:rPr lang="ru-RU" dirty="0" smtClean="0"/>
              <a:t> </a:t>
            </a:r>
            <a:r>
              <a:rPr lang="ru-RU" dirty="0" err="1" smtClean="0"/>
              <a:t>Державної</a:t>
            </a:r>
            <a:r>
              <a:rPr lang="ru-RU" dirty="0" smtClean="0"/>
              <a:t> </a:t>
            </a:r>
            <a:r>
              <a:rPr lang="ru-RU" dirty="0" err="1" smtClean="0"/>
              <a:t>санітарно-епідеміологічної</a:t>
            </a:r>
            <a:r>
              <a:rPr lang="ru-RU" dirty="0" smtClean="0"/>
              <a:t> </a:t>
            </a:r>
            <a:r>
              <a:rPr lang="ru-RU" dirty="0" err="1" smtClean="0"/>
              <a:t>служби</a:t>
            </a:r>
            <a:r>
              <a:rPr lang="ru-RU" dirty="0" smtClean="0"/>
              <a:t>. (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постанова №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 348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від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 29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 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березня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 2017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 г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.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Нею </a:t>
            </a:r>
            <a:r>
              <a:rPr lang="ru-RU" dirty="0" err="1" smtClean="0"/>
              <a:t>Кабмін</a:t>
            </a:r>
            <a:r>
              <a:rPr lang="ru-RU" dirty="0" smtClean="0"/>
              <a:t> </a:t>
            </a:r>
            <a:r>
              <a:rPr lang="ru-RU" dirty="0" err="1" smtClean="0"/>
              <a:t>відмінив</a:t>
            </a:r>
            <a:r>
              <a:rPr lang="ru-RU" dirty="0" smtClean="0"/>
              <a:t> </a:t>
            </a:r>
            <a:r>
              <a:rPr lang="ru-RU" dirty="0" err="1" smtClean="0"/>
              <a:t>рішення</a:t>
            </a:r>
            <a:r>
              <a:rPr lang="ru-RU" dirty="0" smtClean="0"/>
              <a:t> про </a:t>
            </a:r>
            <a:r>
              <a:rPr lang="ru-RU" dirty="0" err="1" smtClean="0"/>
              <a:t>реорганізацію</a:t>
            </a:r>
            <a:r>
              <a:rPr lang="ru-RU" dirty="0" smtClean="0"/>
              <a:t> </a:t>
            </a:r>
            <a:r>
              <a:rPr lang="ru-RU" dirty="0" err="1" smtClean="0"/>
              <a:t>служби</a:t>
            </a:r>
            <a:r>
              <a:rPr lang="ru-RU" dirty="0" smtClean="0"/>
              <a:t> шляхом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приєднання</a:t>
            </a:r>
            <a:r>
              <a:rPr lang="ru-RU" dirty="0" smtClean="0"/>
              <a:t> до </a:t>
            </a:r>
            <a:r>
              <a:rPr lang="ru-RU" dirty="0" err="1" smtClean="0"/>
              <a:t>Держслужби</a:t>
            </a:r>
            <a:r>
              <a:rPr lang="ru-RU" dirty="0" smtClean="0"/>
              <a:t> з </a:t>
            </a:r>
            <a:r>
              <a:rPr lang="ru-RU" dirty="0" err="1" smtClean="0"/>
              <a:t>питань</a:t>
            </a:r>
            <a:r>
              <a:rPr lang="ru-RU" dirty="0" smtClean="0"/>
              <a:t> </a:t>
            </a:r>
            <a:r>
              <a:rPr lang="ru-RU" dirty="0" err="1" smtClean="0"/>
              <a:t>безпеки</a:t>
            </a:r>
            <a:r>
              <a:rPr lang="ru-RU" dirty="0" smtClean="0"/>
              <a:t> </a:t>
            </a:r>
            <a:r>
              <a:rPr lang="ru-RU" dirty="0" err="1" smtClean="0"/>
              <a:t>харчових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r>
              <a:rPr lang="ru-RU" dirty="0" smtClean="0"/>
              <a:t> і </a:t>
            </a:r>
            <a:r>
              <a:rPr lang="ru-RU" dirty="0" err="1" smtClean="0"/>
              <a:t>захисту</a:t>
            </a:r>
            <a:r>
              <a:rPr lang="ru-RU" dirty="0" smtClean="0"/>
              <a:t> прав </a:t>
            </a:r>
            <a:r>
              <a:rPr lang="ru-RU" dirty="0"/>
              <a:t> </a:t>
            </a:r>
            <a:r>
              <a:rPr lang="ru-RU" dirty="0" err="1" smtClean="0"/>
              <a:t>споживачів</a:t>
            </a:r>
            <a:r>
              <a:rPr lang="ru-RU" dirty="0" smtClean="0"/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 Таким чином, з</a:t>
            </a:r>
            <a:r>
              <a:rPr lang="ru-RU" dirty="0"/>
              <a:t> </a:t>
            </a:r>
            <a:r>
              <a:rPr lang="ru-RU" dirty="0" smtClean="0"/>
              <a:t>моменту </a:t>
            </a:r>
            <a:r>
              <a:rPr lang="ru-RU" dirty="0" err="1" smtClean="0"/>
              <a:t>ліквідації</a:t>
            </a:r>
            <a:r>
              <a:rPr lang="ru-RU" dirty="0" smtClean="0"/>
              <a:t> </a:t>
            </a:r>
            <a:r>
              <a:rPr lang="ru-RU" dirty="0" err="1" smtClean="0"/>
              <a:t>Держсанепідемслужби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функції</a:t>
            </a:r>
            <a:r>
              <a:rPr lang="ru-RU" dirty="0" smtClean="0"/>
              <a:t> буде </a:t>
            </a:r>
            <a:r>
              <a:rPr lang="ru-RU" dirty="0" err="1" smtClean="0"/>
              <a:t>виконувати</a:t>
            </a:r>
            <a:r>
              <a:rPr lang="ru-RU" dirty="0" smtClean="0"/>
              <a:t>  </a:t>
            </a:r>
            <a:r>
              <a:rPr lang="ru-RU" dirty="0" err="1" smtClean="0"/>
              <a:t>Державна</a:t>
            </a:r>
            <a:r>
              <a:rPr lang="ru-RU" dirty="0" smtClean="0"/>
              <a:t> служба з </a:t>
            </a:r>
            <a:r>
              <a:rPr lang="ru-RU" dirty="0" err="1" smtClean="0"/>
              <a:t>питань</a:t>
            </a:r>
            <a:r>
              <a:rPr lang="ru-RU" dirty="0" smtClean="0"/>
              <a:t> </a:t>
            </a:r>
            <a:r>
              <a:rPr lang="ru-RU" dirty="0" err="1" smtClean="0"/>
              <a:t>безпеки</a:t>
            </a:r>
            <a:r>
              <a:rPr lang="ru-RU" dirty="0" smtClean="0"/>
              <a:t> </a:t>
            </a:r>
            <a:r>
              <a:rPr lang="ru-RU" dirty="0" err="1" smtClean="0"/>
              <a:t>харчових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r>
              <a:rPr lang="ru-RU" dirty="0" smtClean="0"/>
              <a:t> і </a:t>
            </a:r>
            <a:r>
              <a:rPr lang="ru-RU" dirty="0" err="1" smtClean="0"/>
              <a:t>захист</a:t>
            </a:r>
            <a:r>
              <a:rPr lang="ru-RU" dirty="0" smtClean="0"/>
              <a:t> прав </a:t>
            </a:r>
            <a:r>
              <a:rPr lang="ru-RU" dirty="0" err="1" smtClean="0"/>
              <a:t>споживачів</a:t>
            </a:r>
            <a:r>
              <a:rPr lang="ru-RU" dirty="0" smtClean="0"/>
              <a:t>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err="1" smtClean="0"/>
              <a:t>Утворено</a:t>
            </a:r>
            <a:r>
              <a:rPr lang="ru-RU" dirty="0" smtClean="0"/>
              <a:t> </a:t>
            </a:r>
            <a:r>
              <a:rPr lang="ru-RU" dirty="0" err="1" smtClean="0"/>
              <a:t>комісію</a:t>
            </a:r>
            <a:r>
              <a:rPr lang="ru-RU" dirty="0" smtClean="0"/>
              <a:t> з </a:t>
            </a:r>
            <a:r>
              <a:rPr lang="ru-RU" dirty="0" err="1" smtClean="0"/>
              <a:t>ліквідації</a:t>
            </a:r>
            <a:r>
              <a:rPr lang="ru-RU" dirty="0" smtClean="0"/>
              <a:t> органу, яку </a:t>
            </a:r>
            <a:r>
              <a:rPr lang="ru-RU" dirty="0" err="1" smtClean="0"/>
              <a:t>очолив</a:t>
            </a:r>
            <a:r>
              <a:rPr lang="ru-RU" dirty="0" smtClean="0"/>
              <a:t> </a:t>
            </a:r>
            <a:r>
              <a:rPr lang="ru-RU" dirty="0" err="1" smtClean="0"/>
              <a:t>керівник</a:t>
            </a:r>
            <a:r>
              <a:rPr lang="ru-RU" dirty="0" smtClean="0"/>
              <a:t> </a:t>
            </a:r>
            <a:r>
              <a:rPr lang="ru-RU" dirty="0" err="1" smtClean="0"/>
              <a:t>відомтва</a:t>
            </a:r>
            <a:r>
              <a:rPr lang="ru-RU" dirty="0" smtClean="0"/>
              <a:t> </a:t>
            </a:r>
            <a:r>
              <a:rPr lang="ru-RU" dirty="0" err="1" smtClean="0"/>
              <a:t>Володимир</a:t>
            </a:r>
            <a:r>
              <a:rPr lang="ru-RU" dirty="0" smtClean="0"/>
              <a:t>  </a:t>
            </a:r>
            <a:r>
              <a:rPr lang="ru-RU" dirty="0"/>
              <a:t>Лапа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endParaRPr lang="uk-UA" dirty="0" smtClean="0"/>
          </a:p>
          <a:p>
            <a:pPr marL="0" indent="0" algn="just">
              <a:buNone/>
            </a:pPr>
            <a:r>
              <a:rPr lang="uk-UA" dirty="0" smtClean="0"/>
              <a:t>Відео для перегляду.</a:t>
            </a:r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5129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" y="-5667"/>
            <a:ext cx="9134606" cy="686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432601"/>
            <a:ext cx="3024336" cy="22752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91264" cy="1335289"/>
          </a:xfrm>
        </p:spPr>
        <p:txBody>
          <a:bodyPr>
            <a:noAutofit/>
          </a:bodyPr>
          <a:lstStyle/>
          <a:p>
            <a:r>
              <a:rPr lang="ru-RU" sz="2800" b="1" dirty="0"/>
              <a:t>Система </a:t>
            </a:r>
            <a:r>
              <a:rPr lang="ru-RU" sz="2800" b="1" dirty="0" err="1"/>
              <a:t>санітарно-епідеміологічного</a:t>
            </a:r>
            <a:r>
              <a:rPr lang="ru-RU" sz="2800" b="1" dirty="0"/>
              <a:t> </a:t>
            </a:r>
            <a:r>
              <a:rPr lang="ru-RU" sz="2800" b="1" dirty="0" err="1"/>
              <a:t>нагляду</a:t>
            </a:r>
            <a:r>
              <a:rPr lang="ru-RU" sz="2800" b="1" dirty="0"/>
              <a:t> та </a:t>
            </a:r>
            <a:r>
              <a:rPr lang="uk-UA" sz="2800" b="1" dirty="0"/>
              <a:t>с</a:t>
            </a:r>
            <a:r>
              <a:rPr lang="ru-RU" sz="2800" b="1" dirty="0" err="1"/>
              <a:t>анітарно</a:t>
            </a:r>
            <a:r>
              <a:rPr lang="ru-RU" sz="2800" b="1" dirty="0"/>
              <a:t>-</a:t>
            </a:r>
            <a:r>
              <a:rPr lang="uk-UA" sz="2800" dirty="0"/>
              <a:t/>
            </a:r>
            <a:br>
              <a:rPr lang="uk-UA" sz="2800" dirty="0"/>
            </a:br>
            <a:r>
              <a:rPr lang="ru-RU" sz="2800" b="1" dirty="0" err="1"/>
              <a:t>епідеміологічна</a:t>
            </a:r>
            <a:r>
              <a:rPr lang="ru-RU" sz="2800" b="1" dirty="0"/>
              <a:t> служба в </a:t>
            </a:r>
            <a:r>
              <a:rPr lang="ru-RU" sz="2800" b="1" dirty="0" err="1"/>
              <a:t>Україні</a:t>
            </a: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916832"/>
            <a:ext cx="9144000" cy="47525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Збудники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хвороб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широке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розповсюдження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навколишньому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інвазійні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санітарно-епідеміологічний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(СЕН)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навколиш­нього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природного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профілактичної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15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" y="-5667"/>
            <a:ext cx="9134606" cy="686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Санітарно-епідеміологічний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/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комплексному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спостереженні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дже­релами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умовами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циркуляції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тривалістю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механіз­мами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збудників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захворювань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навколишньому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середо­вищі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санітарно-епідеміологічною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службою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міжвідомчу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8673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548680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отриманих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своєчасну</a:t>
            </a:r>
            <a:r>
              <a:rPr lang="ru-RU" dirty="0"/>
              <a:t> </a:t>
            </a:r>
            <a:r>
              <a:rPr lang="ru-RU" dirty="0" err="1"/>
              <a:t>протидію</a:t>
            </a:r>
            <a:r>
              <a:rPr lang="ru-RU" dirty="0"/>
              <a:t> </a:t>
            </a:r>
            <a:r>
              <a:rPr lang="ru-RU" dirty="0" err="1"/>
              <a:t>погіршенню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навколишнього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, </a:t>
            </a:r>
            <a:r>
              <a:rPr lang="ru-RU" dirty="0" err="1"/>
              <a:t>попередження</a:t>
            </a:r>
            <a:r>
              <a:rPr lang="ru-RU" dirty="0"/>
              <a:t> </a:t>
            </a:r>
            <a:r>
              <a:rPr lang="ru-RU" dirty="0" err="1"/>
              <a:t>розповсюдження</a:t>
            </a:r>
            <a:r>
              <a:rPr lang="ru-RU" dirty="0"/>
              <a:t> </a:t>
            </a:r>
            <a:r>
              <a:rPr lang="ru-RU" dirty="0" err="1"/>
              <a:t>паразитарних</a:t>
            </a:r>
            <a:r>
              <a:rPr lang="ru-RU" dirty="0"/>
              <a:t> хвороб, </a:t>
            </a:r>
            <a:r>
              <a:rPr lang="ru-RU" dirty="0" err="1"/>
              <a:t>ліквідацію</a:t>
            </a:r>
            <a:r>
              <a:rPr lang="ru-RU" dirty="0"/>
              <a:t> та </a:t>
            </a:r>
            <a:r>
              <a:rPr lang="ru-RU" dirty="0" err="1"/>
              <a:t>оздоровлен­ня</a:t>
            </a:r>
            <a:r>
              <a:rPr lang="ru-RU" dirty="0"/>
              <a:t> </a:t>
            </a:r>
            <a:r>
              <a:rPr lang="ru-RU" dirty="0" err="1"/>
              <a:t>біологічного</a:t>
            </a:r>
            <a:r>
              <a:rPr lang="ru-RU" dirty="0"/>
              <a:t> (паразитарного) </a:t>
            </a:r>
            <a:r>
              <a:rPr lang="ru-RU" dirty="0" err="1"/>
              <a:t>забруднення</a:t>
            </a:r>
            <a:r>
              <a:rPr lang="ru-RU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2127419"/>
            <a:ext cx="5544616" cy="203132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Система СЕН </a:t>
            </a:r>
            <a:r>
              <a:rPr lang="ru-RU" dirty="0" err="1"/>
              <a:t>передбачає</a:t>
            </a:r>
            <a:r>
              <a:rPr lang="ru-RU" dirty="0"/>
              <a:t> блок правового і </a:t>
            </a:r>
            <a:r>
              <a:rPr lang="ru-RU" dirty="0" err="1"/>
              <a:t>науко­во-методичного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; </a:t>
            </a:r>
            <a:r>
              <a:rPr lang="ru-RU" dirty="0" err="1"/>
              <a:t>підсистему</a:t>
            </a:r>
            <a:r>
              <a:rPr lang="ru-RU" dirty="0"/>
              <a:t> </a:t>
            </a:r>
            <a:r>
              <a:rPr lang="ru-RU" dirty="0" err="1"/>
              <a:t>санітарно-епідеміоло­гічного</a:t>
            </a:r>
            <a:r>
              <a:rPr lang="ru-RU" dirty="0"/>
              <a:t> </a:t>
            </a:r>
            <a:r>
              <a:rPr lang="ru-RU" dirty="0" err="1"/>
              <a:t>моніторингу</a:t>
            </a:r>
            <a:r>
              <a:rPr lang="ru-RU" dirty="0"/>
              <a:t> за </a:t>
            </a:r>
            <a:r>
              <a:rPr lang="ru-RU" dirty="0" err="1"/>
              <a:t>об'єктами</a:t>
            </a:r>
            <a:r>
              <a:rPr lang="ru-RU" dirty="0"/>
              <a:t> </a:t>
            </a:r>
            <a:r>
              <a:rPr lang="ru-RU" dirty="0" err="1"/>
              <a:t>навколишнього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; </a:t>
            </a:r>
            <a:r>
              <a:rPr lang="ru-RU" dirty="0" err="1"/>
              <a:t>підсистему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охорони</a:t>
            </a:r>
            <a:r>
              <a:rPr lang="ru-RU" dirty="0"/>
              <a:t> й </a:t>
            </a:r>
            <a:r>
              <a:rPr lang="ru-RU" dirty="0" err="1"/>
              <a:t>оздоровлення</a:t>
            </a:r>
            <a:r>
              <a:rPr lang="ru-RU" dirty="0"/>
              <a:t> </a:t>
            </a:r>
            <a:r>
              <a:rPr lang="ru-RU" dirty="0" err="1"/>
              <a:t>довкілля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збудників</a:t>
            </a:r>
            <a:r>
              <a:rPr lang="ru-RU" dirty="0"/>
              <a:t> </a:t>
            </a:r>
            <a:r>
              <a:rPr lang="ru-RU" dirty="0" err="1"/>
              <a:t>захворювань</a:t>
            </a:r>
            <a:r>
              <a:rPr lang="ru-RU" dirty="0"/>
              <a:t>; блок лабораторного контролю.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725144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СЕН </a:t>
            </a:r>
            <a:r>
              <a:rPr lang="ru-RU" dirty="0" err="1"/>
              <a:t>здійснюється</a:t>
            </a:r>
            <a:r>
              <a:rPr lang="ru-RU" dirty="0"/>
              <a:t> Державною </a:t>
            </a:r>
            <a:r>
              <a:rPr lang="ru-RU" dirty="0" err="1"/>
              <a:t>санітарно-епідеміологічною</a:t>
            </a:r>
            <a:r>
              <a:rPr lang="ru-RU" dirty="0"/>
              <a:t> службою </a:t>
            </a:r>
            <a:r>
              <a:rPr lang="ru-RU" dirty="0" err="1"/>
              <a:t>України</a:t>
            </a:r>
            <a:r>
              <a:rPr lang="ru-RU" dirty="0"/>
              <a:t>, яка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міжвідомчу</a:t>
            </a:r>
            <a:r>
              <a:rPr lang="ru-RU" dirty="0"/>
              <a:t> </a:t>
            </a:r>
            <a:r>
              <a:rPr lang="ru-RU" dirty="0" err="1"/>
              <a:t>спрямованість</a:t>
            </a:r>
            <a:r>
              <a:rPr lang="ru-RU" dirty="0"/>
              <a:t>, </a:t>
            </a:r>
            <a:r>
              <a:rPr lang="ru-RU" dirty="0" err="1"/>
              <a:t>будується</a:t>
            </a:r>
            <a:r>
              <a:rPr lang="ru-RU" dirty="0"/>
              <a:t> з </a:t>
            </a:r>
            <a:r>
              <a:rPr lang="ru-RU" dirty="0" err="1"/>
              <a:t>урахуванням</a:t>
            </a:r>
            <a:r>
              <a:rPr lang="ru-RU" dirty="0"/>
              <a:t> ландшафтно-</a:t>
            </a:r>
            <a:r>
              <a:rPr lang="ru-RU" dirty="0" err="1"/>
              <a:t>географічних</a:t>
            </a:r>
            <a:r>
              <a:rPr lang="ru-RU" dirty="0"/>
              <a:t> умов </a:t>
            </a:r>
            <a:r>
              <a:rPr lang="ru-RU" dirty="0" err="1"/>
              <a:t>територій</a:t>
            </a:r>
            <a:r>
              <a:rPr lang="ru-RU" dirty="0"/>
              <a:t>, </a:t>
            </a:r>
            <a:r>
              <a:rPr lang="ru-RU" dirty="0" err="1"/>
              <a:t>перед­бачає</a:t>
            </a:r>
            <a:r>
              <a:rPr lang="ru-RU" dirty="0"/>
              <a:t> </a:t>
            </a:r>
            <a:r>
              <a:rPr lang="ru-RU" i="1" dirty="0" err="1"/>
              <a:t>збір</a:t>
            </a:r>
            <a:r>
              <a:rPr lang="ru-RU" i="1" dirty="0"/>
              <a:t>, </a:t>
            </a:r>
            <a:r>
              <a:rPr lang="ru-RU" i="1" dirty="0" err="1"/>
              <a:t>аналіз</a:t>
            </a:r>
            <a:r>
              <a:rPr lang="ru-RU" i="1" dirty="0"/>
              <a:t>, </a:t>
            </a:r>
            <a:r>
              <a:rPr lang="ru-RU" i="1" dirty="0" err="1"/>
              <a:t>оцінку</a:t>
            </a:r>
            <a:r>
              <a:rPr lang="ru-RU" i="1" dirty="0"/>
              <a:t> та </a:t>
            </a:r>
            <a:r>
              <a:rPr lang="ru-RU" i="1" dirty="0" err="1"/>
              <a:t>узагальнення</a:t>
            </a:r>
            <a:r>
              <a:rPr lang="ru-RU" i="1" dirty="0"/>
              <a:t> </a:t>
            </a:r>
            <a:r>
              <a:rPr lang="ru-RU" i="1" dirty="0" err="1"/>
              <a:t>даних</a:t>
            </a:r>
            <a:r>
              <a:rPr lang="ru-RU" i="1" dirty="0"/>
              <a:t> про </a:t>
            </a:r>
            <a:r>
              <a:rPr lang="ru-RU" i="1" dirty="0" err="1"/>
              <a:t>зараженість</a:t>
            </a:r>
            <a:r>
              <a:rPr lang="ru-RU" i="1" dirty="0"/>
              <a:t> людей, </a:t>
            </a:r>
            <a:r>
              <a:rPr lang="ru-RU" i="1" dirty="0" err="1"/>
              <a:t>тварин</a:t>
            </a:r>
            <a:r>
              <a:rPr lang="ru-RU" i="1" dirty="0"/>
              <a:t> і </a:t>
            </a:r>
            <a:r>
              <a:rPr lang="ru-RU" i="1" dirty="0" err="1"/>
              <a:t>забрудненість</a:t>
            </a:r>
            <a:r>
              <a:rPr lang="ru-RU" i="1" dirty="0"/>
              <a:t> </a:t>
            </a:r>
            <a:r>
              <a:rPr lang="ru-RU" i="1" dirty="0" err="1"/>
              <a:t>довкілля</a:t>
            </a:r>
            <a:r>
              <a:rPr lang="ru-RU" i="1" dirty="0"/>
              <a:t> </a:t>
            </a:r>
            <a:r>
              <a:rPr lang="ru-RU" i="1" dirty="0" err="1"/>
              <a:t>збудниками</a:t>
            </a:r>
            <a:r>
              <a:rPr lang="ru-RU" i="1" dirty="0"/>
              <a:t> хвороб; </a:t>
            </a:r>
            <a:r>
              <a:rPr lang="ru-RU" i="1" dirty="0" err="1"/>
              <a:t>своє­часний</a:t>
            </a:r>
            <a:r>
              <a:rPr lang="ru-RU" i="1" dirty="0"/>
              <a:t> </a:t>
            </a:r>
            <a:r>
              <a:rPr lang="ru-RU" i="1" dirty="0" err="1"/>
              <a:t>обмін</a:t>
            </a:r>
            <a:r>
              <a:rPr lang="ru-RU" i="1" dirty="0"/>
              <a:t> оперативною </a:t>
            </a:r>
            <a:r>
              <a:rPr lang="ru-RU" i="1" dirty="0" err="1"/>
              <a:t>інформацією</a:t>
            </a:r>
            <a:r>
              <a:rPr lang="ru-RU" i="1" dirty="0"/>
              <a:t> </a:t>
            </a:r>
            <a:r>
              <a:rPr lang="ru-RU" i="1" dirty="0" err="1"/>
              <a:t>між</a:t>
            </a:r>
            <a:r>
              <a:rPr lang="ru-RU" i="1" dirty="0"/>
              <a:t>; </a:t>
            </a:r>
            <a:r>
              <a:rPr lang="ru-RU" i="1" dirty="0" err="1"/>
              <a:t>інстанціями</a:t>
            </a:r>
            <a:r>
              <a:rPr lang="ru-RU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8508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8"/>
            <a:ext cx="388843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Державна</a:t>
            </a:r>
            <a:r>
              <a:rPr lang="ru-RU" dirty="0"/>
              <a:t> </a:t>
            </a:r>
            <a:r>
              <a:rPr lang="ru-RU" dirty="0" err="1"/>
              <a:t>санітарно-епідеміологічна</a:t>
            </a:r>
            <a:r>
              <a:rPr lang="ru-RU" dirty="0"/>
              <a:t> служба </a:t>
            </a:r>
            <a:r>
              <a:rPr lang="ru-RU" dirty="0" err="1"/>
              <a:t>України</a:t>
            </a:r>
            <a:r>
              <a:rPr lang="ru-RU" dirty="0"/>
              <a:t> є сис­темою </a:t>
            </a:r>
            <a:r>
              <a:rPr lang="ru-RU" dirty="0" err="1"/>
              <a:t>органів</a:t>
            </a:r>
            <a:r>
              <a:rPr lang="ru-RU" dirty="0"/>
              <a:t>, </a:t>
            </a:r>
            <a:r>
              <a:rPr lang="ru-RU" dirty="0" err="1"/>
              <a:t>установ</a:t>
            </a:r>
            <a:r>
              <a:rPr lang="ru-RU" dirty="0"/>
              <a:t>, </a:t>
            </a:r>
            <a:r>
              <a:rPr lang="ru-RU" dirty="0" err="1"/>
              <a:t>закладів</a:t>
            </a:r>
            <a:r>
              <a:rPr lang="ru-RU" dirty="0"/>
              <a:t>, </a:t>
            </a:r>
            <a:r>
              <a:rPr lang="ru-RU" dirty="0" err="1"/>
              <a:t>частин</a:t>
            </a:r>
            <a:r>
              <a:rPr lang="ru-RU" dirty="0"/>
              <a:t> і </a:t>
            </a:r>
            <a:r>
              <a:rPr lang="ru-RU" dirty="0" err="1"/>
              <a:t>підрозділів</a:t>
            </a:r>
            <a:r>
              <a:rPr lang="ru-RU" dirty="0"/>
              <a:t>,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спрямовується</a:t>
            </a:r>
            <a:r>
              <a:rPr lang="ru-RU" dirty="0"/>
              <a:t> на </a:t>
            </a:r>
            <a:r>
              <a:rPr lang="ru-RU" dirty="0" err="1"/>
              <a:t>профілактику</a:t>
            </a:r>
            <a:r>
              <a:rPr lang="ru-RU" dirty="0"/>
              <a:t> </a:t>
            </a:r>
            <a:r>
              <a:rPr lang="ru-RU" dirty="0" err="1"/>
              <a:t>інфекційних</a:t>
            </a:r>
            <a:r>
              <a:rPr lang="ru-RU" dirty="0"/>
              <a:t> хвороб, </a:t>
            </a:r>
            <a:r>
              <a:rPr lang="ru-RU" dirty="0" err="1"/>
              <a:t>про­фесійних</a:t>
            </a:r>
            <a:r>
              <a:rPr lang="ru-RU" dirty="0"/>
              <a:t> </a:t>
            </a:r>
            <a:r>
              <a:rPr lang="ru-RU" dirty="0" err="1"/>
              <a:t>захворювань</a:t>
            </a:r>
            <a:r>
              <a:rPr lang="ru-RU" dirty="0"/>
              <a:t>, </a:t>
            </a:r>
            <a:r>
              <a:rPr lang="ru-RU" dirty="0" err="1"/>
              <a:t>масових</a:t>
            </a:r>
            <a:r>
              <a:rPr lang="ru-RU" dirty="0"/>
              <a:t> </a:t>
            </a:r>
            <a:r>
              <a:rPr lang="ru-RU" dirty="0" err="1"/>
              <a:t>неінфекційних</a:t>
            </a:r>
            <a:r>
              <a:rPr lang="ru-RU" dirty="0"/>
              <a:t> </a:t>
            </a:r>
            <a:r>
              <a:rPr lang="ru-RU" dirty="0" err="1"/>
              <a:t>захворювань</a:t>
            </a:r>
            <a:r>
              <a:rPr lang="ru-RU" dirty="0"/>
              <a:t> (</a:t>
            </a:r>
            <a:r>
              <a:rPr lang="ru-RU" dirty="0" err="1"/>
              <a:t>от­руєнь</a:t>
            </a:r>
            <a:r>
              <a:rPr lang="ru-RU" dirty="0"/>
              <a:t>), </a:t>
            </a:r>
            <a:r>
              <a:rPr lang="ru-RU" dirty="0" err="1"/>
              <a:t>радіаційних</a:t>
            </a:r>
            <a:r>
              <a:rPr lang="ru-RU" dirty="0"/>
              <a:t> </a:t>
            </a:r>
            <a:r>
              <a:rPr lang="ru-RU" dirty="0" err="1"/>
              <a:t>уражень</a:t>
            </a:r>
            <a:r>
              <a:rPr lang="ru-RU" dirty="0"/>
              <a:t> людей, </a:t>
            </a:r>
            <a:r>
              <a:rPr lang="ru-RU" dirty="0" err="1"/>
              <a:t>запобігання</a:t>
            </a:r>
            <a:r>
              <a:rPr lang="ru-RU" dirty="0"/>
              <a:t> </a:t>
            </a:r>
            <a:r>
              <a:rPr lang="ru-RU" dirty="0" err="1"/>
              <a:t>шкідливому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на стан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здоров'я</a:t>
            </a:r>
            <a:r>
              <a:rPr lang="ru-RU" dirty="0"/>
              <a:t> та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факторів</a:t>
            </a:r>
            <a:r>
              <a:rPr lang="ru-RU" dirty="0"/>
              <a:t> </a:t>
            </a:r>
            <a:r>
              <a:rPr lang="ru-RU" dirty="0" err="1"/>
              <a:t>довкілля</a:t>
            </a:r>
            <a:r>
              <a:rPr lang="ru-RU" dirty="0"/>
              <a:t>, </a:t>
            </a:r>
            <a:r>
              <a:rPr lang="ru-RU" dirty="0" err="1"/>
              <a:t>здійс­нення</a:t>
            </a:r>
            <a:r>
              <a:rPr lang="ru-RU" dirty="0"/>
              <a:t> державного </a:t>
            </a:r>
            <a:r>
              <a:rPr lang="ru-RU" dirty="0" err="1"/>
              <a:t>санітарно-епідеміологічного</a:t>
            </a:r>
            <a:r>
              <a:rPr lang="ru-RU" dirty="0"/>
              <a:t> </a:t>
            </a:r>
            <a:r>
              <a:rPr lang="ru-RU" dirty="0" err="1"/>
              <a:t>нагляду</a:t>
            </a:r>
            <a:r>
              <a:rPr lang="ru-RU" dirty="0"/>
              <a:t> </a:t>
            </a:r>
            <a:r>
              <a:rPr lang="ru-RU" dirty="0" err="1"/>
              <a:t>аз;одо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 для </a:t>
            </a:r>
            <a:r>
              <a:rPr lang="ru-RU" dirty="0" err="1"/>
              <a:t>життя</a:t>
            </a:r>
            <a:r>
              <a:rPr lang="ru-RU" dirty="0"/>
              <a:t> й </a:t>
            </a:r>
            <a:r>
              <a:rPr lang="ru-RU" dirty="0" err="1"/>
              <a:t>здоров'я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, </a:t>
            </a:r>
            <a:r>
              <a:rPr lang="ru-RU" dirty="0" err="1"/>
              <a:t>продукції</a:t>
            </a:r>
            <a:r>
              <a:rPr lang="ru-RU" dirty="0"/>
              <a:t> та </a:t>
            </a:r>
            <a:r>
              <a:rPr lang="ru-RU" dirty="0" err="1"/>
              <a:t>середовища</a:t>
            </a:r>
            <a:r>
              <a:rPr lang="ru-RU" dirty="0"/>
              <a:t> </a:t>
            </a:r>
            <a:r>
              <a:rPr lang="ru-RU" dirty="0" err="1"/>
              <a:t>життєдіяльності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2899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" y="-5667"/>
            <a:ext cx="9134606" cy="686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"Ос­новами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випереджувально-профілактичний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отри­мав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деталізацію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забезпечен­ня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санітарного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епідемічного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благополуччя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поря­док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санітарно-епідеміологічної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санітарно-епідеміологічного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Положен­ням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санітарно-епідеміологічну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службу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86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" y="-5667"/>
            <a:ext cx="9134606" cy="686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432048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санітарно-епідеміологічна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служба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1" y="2636912"/>
            <a:ext cx="8136905" cy="36004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санітарно-епідеміологічний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контроль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санітарного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під­приємствами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санітарно-епідеміологічний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харчових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05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" y="-5667"/>
            <a:ext cx="9134606" cy="686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lvl="0" algn="just">
              <a:buFont typeface="Wingdings" panose="05000000000000000000" pitchFamily="2" charset="2"/>
              <a:buChar char="Ø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оцінює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за­лежно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факто­ри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шкідливо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стан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санітарну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епідемічну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занесення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поши­рення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особливо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(у тому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карантинних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не­безпечних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хвороб,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санітарно-епідеміологічиий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контроль у пунктах пропуску через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кордон;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гігієнічного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вихо­вання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4046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32325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338</TotalTime>
  <Words>1731</Words>
  <Application>Microsoft Office PowerPoint</Application>
  <PresentationFormat>Экран (4:3)</PresentationFormat>
  <Paragraphs>119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Воздушный поток</vt:lpstr>
      <vt:lpstr>Санітарно-епідеміологічний нагляд за станом довкілля та протиепізоотичні заходи </vt:lpstr>
      <vt:lpstr>Питання для розгляду</vt:lpstr>
      <vt:lpstr>Система санітарно-епідеміологічного нагляду та санітарно- епідеміологічна служба в Україні</vt:lpstr>
      <vt:lpstr>Санітарно-епідеміологічний нагляд</vt:lpstr>
      <vt:lpstr>Презентация PowerPoint</vt:lpstr>
      <vt:lpstr>Презентация PowerPoint</vt:lpstr>
      <vt:lpstr>Презентация PowerPoint</vt:lpstr>
      <vt:lpstr>Державна санітарно-епідеміологічна служба України: </vt:lpstr>
      <vt:lpstr>Презентация PowerPoint</vt:lpstr>
      <vt:lpstr>Структура санітарно-епідеміологічної службі України</vt:lpstr>
      <vt:lpstr>Презентация PowerPoint</vt:lpstr>
      <vt:lpstr>До компетенції лабораторії належать: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Дезінфекція</vt:lpstr>
      <vt:lpstr>Презентация PowerPoint</vt:lpstr>
      <vt:lpstr>Дератизація </vt:lpstr>
      <vt:lpstr>Девастація</vt:lpstr>
      <vt:lpstr>Презентация PowerPoint</vt:lpstr>
      <vt:lpstr>Презентация PowerPoint</vt:lpstr>
      <vt:lpstr>Методи знезараження </vt:lpstr>
      <vt:lpstr>Презентация PowerPoint</vt:lpstr>
      <vt:lpstr>В Україні ліквидировано Державну санитарно-епидеміологічну службу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Санітарно-епідеміологічний нагляд за станом довкілля та протиепізоотичні заходи </dc:title>
  <dc:creator>Kukusya</dc:creator>
  <cp:lastModifiedBy>user</cp:lastModifiedBy>
  <cp:revision>52</cp:revision>
  <dcterms:created xsi:type="dcterms:W3CDTF">2016-12-06T14:39:45Z</dcterms:created>
  <dcterms:modified xsi:type="dcterms:W3CDTF">2018-10-24T12:33:35Z</dcterms:modified>
</cp:coreProperties>
</file>