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2520D5-592C-4094-9FCC-46710A236950}" type="datetimeFigureOut">
              <a:rPr lang="ru-RU" smtClean="0"/>
              <a:t>18.11.2022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4991E-E191-469A-907B-7699A17DA420}" type="slidenum">
              <a:rPr lang="ru-RU" smtClean="0"/>
              <a:t>‹#›</a:t>
            </a:fld>
            <a:endParaRPr lang="ru-RU"/>
          </a:p>
        </p:txBody>
      </p:sp>
    </p:spTree>
    <p:extLst>
      <p:ext uri="{BB962C8B-B14F-4D97-AF65-F5344CB8AC3E}">
        <p14:creationId xmlns:p14="http://schemas.microsoft.com/office/powerpoint/2010/main" val="140101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a:t>
            </a:fld>
            <a:endParaRPr lang="ru-RU"/>
          </a:p>
        </p:txBody>
      </p:sp>
    </p:spTree>
    <p:extLst>
      <p:ext uri="{BB962C8B-B14F-4D97-AF65-F5344CB8AC3E}">
        <p14:creationId xmlns:p14="http://schemas.microsoft.com/office/powerpoint/2010/main" val="1672661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10</a:t>
            </a:fld>
            <a:endParaRPr lang="ru-RU"/>
          </a:p>
        </p:txBody>
      </p:sp>
    </p:spTree>
    <p:extLst>
      <p:ext uri="{BB962C8B-B14F-4D97-AF65-F5344CB8AC3E}">
        <p14:creationId xmlns:p14="http://schemas.microsoft.com/office/powerpoint/2010/main" val="2698079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11</a:t>
            </a:fld>
            <a:endParaRPr lang="ru-RU"/>
          </a:p>
        </p:txBody>
      </p:sp>
    </p:spTree>
    <p:extLst>
      <p:ext uri="{BB962C8B-B14F-4D97-AF65-F5344CB8AC3E}">
        <p14:creationId xmlns:p14="http://schemas.microsoft.com/office/powerpoint/2010/main" val="2635753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12</a:t>
            </a:fld>
            <a:endParaRPr lang="ru-RU"/>
          </a:p>
        </p:txBody>
      </p:sp>
    </p:spTree>
    <p:extLst>
      <p:ext uri="{BB962C8B-B14F-4D97-AF65-F5344CB8AC3E}">
        <p14:creationId xmlns:p14="http://schemas.microsoft.com/office/powerpoint/2010/main" val="4054593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13</a:t>
            </a:fld>
            <a:endParaRPr lang="ru-RU"/>
          </a:p>
        </p:txBody>
      </p:sp>
    </p:spTree>
    <p:extLst>
      <p:ext uri="{BB962C8B-B14F-4D97-AF65-F5344CB8AC3E}">
        <p14:creationId xmlns:p14="http://schemas.microsoft.com/office/powerpoint/2010/main" val="319229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14</a:t>
            </a:fld>
            <a:endParaRPr lang="ru-RU"/>
          </a:p>
        </p:txBody>
      </p:sp>
    </p:spTree>
    <p:extLst>
      <p:ext uri="{BB962C8B-B14F-4D97-AF65-F5344CB8AC3E}">
        <p14:creationId xmlns:p14="http://schemas.microsoft.com/office/powerpoint/2010/main" val="42089615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15</a:t>
            </a:fld>
            <a:endParaRPr lang="ru-RU"/>
          </a:p>
        </p:txBody>
      </p:sp>
    </p:spTree>
    <p:extLst>
      <p:ext uri="{BB962C8B-B14F-4D97-AF65-F5344CB8AC3E}">
        <p14:creationId xmlns:p14="http://schemas.microsoft.com/office/powerpoint/2010/main" val="2661262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16</a:t>
            </a:fld>
            <a:endParaRPr lang="ru-RU"/>
          </a:p>
        </p:txBody>
      </p:sp>
    </p:spTree>
    <p:extLst>
      <p:ext uri="{BB962C8B-B14F-4D97-AF65-F5344CB8AC3E}">
        <p14:creationId xmlns:p14="http://schemas.microsoft.com/office/powerpoint/2010/main" val="1597618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17</a:t>
            </a:fld>
            <a:endParaRPr lang="ru-RU"/>
          </a:p>
        </p:txBody>
      </p:sp>
    </p:spTree>
    <p:extLst>
      <p:ext uri="{BB962C8B-B14F-4D97-AF65-F5344CB8AC3E}">
        <p14:creationId xmlns:p14="http://schemas.microsoft.com/office/powerpoint/2010/main" val="870656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18</a:t>
            </a:fld>
            <a:endParaRPr lang="ru-RU"/>
          </a:p>
        </p:txBody>
      </p:sp>
    </p:spTree>
    <p:extLst>
      <p:ext uri="{BB962C8B-B14F-4D97-AF65-F5344CB8AC3E}">
        <p14:creationId xmlns:p14="http://schemas.microsoft.com/office/powerpoint/2010/main" val="2701609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19</a:t>
            </a:fld>
            <a:endParaRPr lang="ru-RU"/>
          </a:p>
        </p:txBody>
      </p:sp>
    </p:spTree>
    <p:extLst>
      <p:ext uri="{BB962C8B-B14F-4D97-AF65-F5344CB8AC3E}">
        <p14:creationId xmlns:p14="http://schemas.microsoft.com/office/powerpoint/2010/main" val="300584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2</a:t>
            </a:fld>
            <a:endParaRPr lang="ru-RU"/>
          </a:p>
        </p:txBody>
      </p:sp>
    </p:spTree>
    <p:extLst>
      <p:ext uri="{BB962C8B-B14F-4D97-AF65-F5344CB8AC3E}">
        <p14:creationId xmlns:p14="http://schemas.microsoft.com/office/powerpoint/2010/main" val="3348535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3</a:t>
            </a:fld>
            <a:endParaRPr lang="ru-RU"/>
          </a:p>
        </p:txBody>
      </p:sp>
    </p:spTree>
    <p:extLst>
      <p:ext uri="{BB962C8B-B14F-4D97-AF65-F5344CB8AC3E}">
        <p14:creationId xmlns:p14="http://schemas.microsoft.com/office/powerpoint/2010/main" val="2366932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4</a:t>
            </a:fld>
            <a:endParaRPr lang="ru-RU"/>
          </a:p>
        </p:txBody>
      </p:sp>
    </p:spTree>
    <p:extLst>
      <p:ext uri="{BB962C8B-B14F-4D97-AF65-F5344CB8AC3E}">
        <p14:creationId xmlns:p14="http://schemas.microsoft.com/office/powerpoint/2010/main" val="620396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5</a:t>
            </a:fld>
            <a:endParaRPr lang="ru-RU"/>
          </a:p>
        </p:txBody>
      </p:sp>
    </p:spTree>
    <p:extLst>
      <p:ext uri="{BB962C8B-B14F-4D97-AF65-F5344CB8AC3E}">
        <p14:creationId xmlns:p14="http://schemas.microsoft.com/office/powerpoint/2010/main" val="1883941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6</a:t>
            </a:fld>
            <a:endParaRPr lang="ru-RU"/>
          </a:p>
        </p:txBody>
      </p:sp>
    </p:spTree>
    <p:extLst>
      <p:ext uri="{BB962C8B-B14F-4D97-AF65-F5344CB8AC3E}">
        <p14:creationId xmlns:p14="http://schemas.microsoft.com/office/powerpoint/2010/main" val="8442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7</a:t>
            </a:fld>
            <a:endParaRPr lang="ru-RU"/>
          </a:p>
        </p:txBody>
      </p:sp>
    </p:spTree>
    <p:extLst>
      <p:ext uri="{BB962C8B-B14F-4D97-AF65-F5344CB8AC3E}">
        <p14:creationId xmlns:p14="http://schemas.microsoft.com/office/powerpoint/2010/main" val="2463365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8</a:t>
            </a:fld>
            <a:endParaRPr lang="ru-RU"/>
          </a:p>
        </p:txBody>
      </p:sp>
    </p:spTree>
    <p:extLst>
      <p:ext uri="{BB962C8B-B14F-4D97-AF65-F5344CB8AC3E}">
        <p14:creationId xmlns:p14="http://schemas.microsoft.com/office/powerpoint/2010/main" val="127983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B624991E-E191-469A-907B-7699A17DA420}" type="slidenum">
              <a:rPr lang="ru-RU" smtClean="0"/>
              <a:t>9</a:t>
            </a:fld>
            <a:endParaRPr lang="ru-RU"/>
          </a:p>
        </p:txBody>
      </p:sp>
    </p:spTree>
    <p:extLst>
      <p:ext uri="{BB962C8B-B14F-4D97-AF65-F5344CB8AC3E}">
        <p14:creationId xmlns:p14="http://schemas.microsoft.com/office/powerpoint/2010/main" val="418542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49872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446299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53587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510143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2044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593111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720808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3935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02251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DC43DAE-6388-4A34-B189-2F491A3B43C7}" type="datetimeFigureOut">
              <a:rPr lang="ru-RU" smtClean="0"/>
              <a:t>18.11.2022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286705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12721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DC43DAE-6388-4A34-B189-2F491A3B43C7}" type="datetimeFigureOut">
              <a:rPr lang="ru-RU" smtClean="0"/>
              <a:t>18.11.2022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735473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DC43DAE-6388-4A34-B189-2F491A3B43C7}" type="datetimeFigureOut">
              <a:rPr lang="ru-RU" smtClean="0"/>
              <a:t>18.11.2022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1211478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C43DAE-6388-4A34-B189-2F491A3B43C7}" type="datetimeFigureOut">
              <a:rPr lang="ru-RU" smtClean="0"/>
              <a:t>18.11.2022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2134056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3821809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DC43DAE-6388-4A34-B189-2F491A3B43C7}" type="datetimeFigureOut">
              <a:rPr lang="ru-RU" smtClean="0"/>
              <a:t>18.11.2022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40F802-A3B1-4950-B437-5670D34F6C1E}" type="slidenum">
              <a:rPr lang="ru-RU" smtClean="0"/>
              <a:t>‹#›</a:t>
            </a:fld>
            <a:endParaRPr lang="ru-RU"/>
          </a:p>
        </p:txBody>
      </p:sp>
    </p:spTree>
    <p:extLst>
      <p:ext uri="{BB962C8B-B14F-4D97-AF65-F5344CB8AC3E}">
        <p14:creationId xmlns:p14="http://schemas.microsoft.com/office/powerpoint/2010/main" val="726629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C43DAE-6388-4A34-B189-2F491A3B43C7}" type="datetimeFigureOut">
              <a:rPr lang="ru-RU" smtClean="0"/>
              <a:t>18.11.2022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40F802-A3B1-4950-B437-5670D34F6C1E}" type="slidenum">
              <a:rPr lang="ru-RU" smtClean="0"/>
              <a:t>‹#›</a:t>
            </a:fld>
            <a:endParaRPr lang="ru-RU"/>
          </a:p>
        </p:txBody>
      </p:sp>
    </p:spTree>
    <p:extLst>
      <p:ext uri="{BB962C8B-B14F-4D97-AF65-F5344CB8AC3E}">
        <p14:creationId xmlns:p14="http://schemas.microsoft.com/office/powerpoint/2010/main" val="909363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68811" y="182880"/>
            <a:ext cx="11844997" cy="6499274"/>
          </a:xfrm>
        </p:spPr>
        <p:txBody>
          <a:bodyPr/>
          <a:lstStyle/>
          <a:p>
            <a:pPr algn="ctr"/>
            <a:r>
              <a:rPr lang="uk-UA" dirty="0">
                <a:solidFill>
                  <a:schemeClr val="tx1"/>
                </a:solidFill>
              </a:rPr>
              <a:t>2. ТЕХНОЛОГІЇ ОКРЕМИХ БУДІВЕЛЬНИХ МАТЕРІАЛІВ</a:t>
            </a:r>
          </a:p>
          <a:p>
            <a:pPr algn="ctr"/>
            <a:r>
              <a:rPr lang="uk-UA" dirty="0">
                <a:solidFill>
                  <a:schemeClr val="tx1"/>
                </a:solidFill>
              </a:rPr>
              <a:t>2.1 Природні кам'яні будівельні матеріали і вироби</a:t>
            </a:r>
          </a:p>
          <a:p>
            <a:pPr indent="457200" algn="just">
              <a:lnSpc>
                <a:spcPct val="150000"/>
              </a:lnSpc>
              <a:spcBef>
                <a:spcPts val="0"/>
              </a:spcBef>
              <a:spcAft>
                <a:spcPts val="1200"/>
              </a:spcAft>
            </a:pPr>
            <a:endParaRPr lang="en-US" dirty="0">
              <a:solidFill>
                <a:schemeClr val="tx1"/>
              </a:solidFill>
            </a:endParaRPr>
          </a:p>
          <a:p>
            <a:pPr indent="457200" algn="just">
              <a:lnSpc>
                <a:spcPct val="150000"/>
              </a:lnSpc>
              <a:spcBef>
                <a:spcPts val="0"/>
              </a:spcBef>
              <a:spcAft>
                <a:spcPts val="1200"/>
              </a:spcAft>
            </a:pPr>
            <a:r>
              <a:rPr lang="uk-UA" dirty="0">
                <a:solidFill>
                  <a:schemeClr val="tx1"/>
                </a:solidFill>
              </a:rPr>
              <a:t>Природні кам'яні матеріали - гірські породи, що містять мінерали більш-менш постійного складу. Вони відзначаються відповідною будовою, властивостями, умовами залягання. їх називають нерудною сировиною. Це основне джерело одержання будівельних матеріалів. Із гірських порід одержують заповнювачі для бетонів і розчинів, стінові матеріали, облицювальні, матеріали для підлог, доріг, гідротехнічних будівель та ін. Крім того, вони часто служать сировиною для одержання інших будівельних матеріалів - скла, кераміки, мінеральних в'яжучих. За походженням природні кам'яні матеріали є: магматичні (граніт, базальт, сієніт, габро та ін.); осадові (пісок, глина, гравій, гіпс, магнезит, вапняк, доломіт, ангідрит, крейда та ін.); метаморфічні (гнейси, глинисті сланці, мармур, кварцити та ін.).</a:t>
            </a:r>
          </a:p>
          <a:p>
            <a:pPr indent="457200" algn="just">
              <a:lnSpc>
                <a:spcPct val="150000"/>
              </a:lnSpc>
              <a:spcBef>
                <a:spcPts val="0"/>
              </a:spcBef>
              <a:spcAft>
                <a:spcPts val="1200"/>
              </a:spcAft>
            </a:pPr>
            <a:r>
              <a:rPr lang="uk-UA" dirty="0">
                <a:solidFill>
                  <a:schemeClr val="tx1"/>
                </a:solidFill>
              </a:rPr>
              <a:t>Технологія природних кам'яних будівельних матеріалів і виробів включає видобування гірської породи та її обробку.</a:t>
            </a:r>
          </a:p>
          <a:p>
            <a:pPr indent="457200" algn="just">
              <a:lnSpc>
                <a:spcPct val="150000"/>
              </a:lnSpc>
              <a:spcBef>
                <a:spcPts val="0"/>
              </a:spcBef>
              <a:spcAft>
                <a:spcPts val="1200"/>
              </a:spcAft>
            </a:pPr>
            <a:endParaRPr lang="uk-UA" dirty="0">
              <a:solidFill>
                <a:schemeClr val="tx1"/>
              </a:solidFill>
            </a:endParaRPr>
          </a:p>
        </p:txBody>
      </p:sp>
    </p:spTree>
    <p:extLst>
      <p:ext uri="{BB962C8B-B14F-4D97-AF65-F5344CB8AC3E}">
        <p14:creationId xmlns:p14="http://schemas.microsoft.com/office/powerpoint/2010/main" val="642516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lnSpcReduction="10000"/>
          </a:bodyPr>
          <a:lstStyle/>
          <a:p>
            <a:pPr algn="ctr"/>
            <a:r>
              <a:rPr lang="uk-UA" b="1" dirty="0">
                <a:solidFill>
                  <a:schemeClr val="tx1"/>
                </a:solidFill>
              </a:rPr>
              <a:t>2.3 Мінеральні в'яжучі матеріали</a:t>
            </a:r>
          </a:p>
          <a:p>
            <a:pPr indent="457200" algn="just">
              <a:lnSpc>
                <a:spcPct val="150000"/>
              </a:lnSpc>
              <a:spcBef>
                <a:spcPts val="0"/>
              </a:spcBef>
              <a:spcAft>
                <a:spcPts val="1200"/>
              </a:spcAft>
            </a:pPr>
            <a:r>
              <a:rPr lang="uk-UA" dirty="0">
                <a:solidFill>
                  <a:schemeClr val="tx1"/>
                </a:solidFill>
                <a:latin typeface="+mj-lt"/>
              </a:rPr>
              <a:t>Мінеральними в'яжучими називають тонко подрібнені порошки, які при змішуванні з водою утворюють </a:t>
            </a:r>
            <a:r>
              <a:rPr lang="uk-UA" dirty="0" err="1">
                <a:solidFill>
                  <a:schemeClr val="tx1"/>
                </a:solidFill>
                <a:latin typeface="+mj-lt"/>
              </a:rPr>
              <a:t>пластичнов'язку</a:t>
            </a:r>
            <a:r>
              <a:rPr lang="uk-UA" dirty="0">
                <a:solidFill>
                  <a:schemeClr val="tx1"/>
                </a:solidFill>
                <a:latin typeface="+mj-lt"/>
              </a:rPr>
              <a:t> і добре формуючу масу (тісто), що поступово твердіє і переходить у камінь.</a:t>
            </a:r>
          </a:p>
          <a:p>
            <a:pPr indent="457200" algn="just">
              <a:lnSpc>
                <a:spcPct val="150000"/>
              </a:lnSpc>
              <a:spcBef>
                <a:spcPts val="0"/>
              </a:spcBef>
              <a:spcAft>
                <a:spcPts val="1200"/>
              </a:spcAft>
            </a:pPr>
            <a:r>
              <a:rPr lang="uk-UA" dirty="0">
                <a:solidFill>
                  <a:schemeClr val="tx1"/>
                </a:solidFill>
                <a:latin typeface="+mj-lt"/>
              </a:rPr>
              <a:t>Вапно, глина, гіпс - найперші мінеральні в'яжучі матеріали. Пізніше появилися гідравлічне вапно і романцемент. З 1824 року використовується портландцемент (винайдений в Англії). Портландцемент (скорочено цемент) зайняв провідне місце в будівництві.</a:t>
            </a:r>
          </a:p>
          <a:p>
            <a:pPr indent="457200" algn="just">
              <a:lnSpc>
                <a:spcPct val="150000"/>
              </a:lnSpc>
              <a:spcBef>
                <a:spcPts val="0"/>
              </a:spcBef>
              <a:spcAft>
                <a:spcPts val="1200"/>
              </a:spcAft>
            </a:pPr>
            <a:r>
              <a:rPr lang="uk-UA" dirty="0">
                <a:solidFill>
                  <a:schemeClr val="tx1"/>
                </a:solidFill>
                <a:latin typeface="+mj-lt"/>
              </a:rPr>
              <a:t>Розрізняють повітряні, гідравлічні, кислототривкі в'яжучі, в'яжучі автоклавного твердіння. Так їх поділяють залежно від умов твердіння і збереження міцності.</a:t>
            </a:r>
          </a:p>
          <a:p>
            <a:pPr indent="457200" algn="just">
              <a:lnSpc>
                <a:spcPct val="150000"/>
              </a:lnSpc>
              <a:spcBef>
                <a:spcPts val="0"/>
              </a:spcBef>
              <a:spcAft>
                <a:spcPts val="1200"/>
              </a:spcAft>
            </a:pPr>
            <a:r>
              <a:rPr lang="uk-UA" dirty="0">
                <a:solidFill>
                  <a:schemeClr val="tx1"/>
                </a:solidFill>
                <a:latin typeface="+mj-lt"/>
              </a:rPr>
              <a:t>Портландцемент.</a:t>
            </a:r>
          </a:p>
          <a:p>
            <a:pPr indent="457200" algn="just">
              <a:lnSpc>
                <a:spcPct val="150000"/>
              </a:lnSpc>
              <a:spcBef>
                <a:spcPts val="0"/>
              </a:spcBef>
              <a:spcAft>
                <a:spcPts val="1200"/>
              </a:spcAft>
            </a:pPr>
            <a:r>
              <a:rPr lang="uk-UA" dirty="0">
                <a:solidFill>
                  <a:schemeClr val="tx1"/>
                </a:solidFill>
                <a:latin typeface="+mj-lt"/>
              </a:rPr>
              <a:t>Це гідравлічний в'яжучий матеріал. Він твердіє і довгий час зберігає і підвищує міцність на повітрі та у воді. В його складі є силікати, алюмінати і ферити кальцію. Чим їх більше в цементі, тим кращі його гідравлічні властивості і вища міцність. Наявність оксиду кальцію у вільному стані погіршує гідравлічні властивості цементу.</a:t>
            </a:r>
          </a:p>
          <a:p>
            <a:pPr indent="457200" algn="just">
              <a:lnSpc>
                <a:spcPct val="150000"/>
              </a:lnSpc>
              <a:spcBef>
                <a:spcPts val="0"/>
              </a:spcBef>
              <a:spcAft>
                <a:spcPts val="1200"/>
              </a:spcAft>
            </a:pPr>
            <a:r>
              <a:rPr lang="uk-UA" dirty="0">
                <a:solidFill>
                  <a:schemeClr val="tx1"/>
                </a:solidFill>
                <a:latin typeface="+mj-lt"/>
              </a:rPr>
              <a:t>Технологічний процес одержання цементу має такі стадії: підготовка вихідних матеріалів, їх змішування; одержання цементного клінкеру; помел цементного клінкеру і одержання цементу.</a:t>
            </a:r>
          </a:p>
          <a:p>
            <a:pPr algn="just"/>
            <a:endParaRPr lang="uk-UA" dirty="0">
              <a:solidFill>
                <a:schemeClr val="tx1"/>
              </a:solidFill>
            </a:endParaRPr>
          </a:p>
        </p:txBody>
      </p:sp>
    </p:spTree>
    <p:extLst>
      <p:ext uri="{BB962C8B-B14F-4D97-AF65-F5344CB8AC3E}">
        <p14:creationId xmlns:p14="http://schemas.microsoft.com/office/powerpoint/2010/main" val="77263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algn="just">
              <a:lnSpc>
                <a:spcPct val="150000"/>
              </a:lnSpc>
              <a:spcBef>
                <a:spcPts val="0"/>
              </a:spcBef>
              <a:spcAft>
                <a:spcPts val="1200"/>
              </a:spcAft>
            </a:pPr>
            <a:r>
              <a:rPr lang="uk-UA" dirty="0">
                <a:solidFill>
                  <a:schemeClr val="tx1"/>
                </a:solidFill>
              </a:rPr>
              <a:t>Сировиною для одержання цементу є вапняково-глиняна суміш (75% карбонатних порід - вапняк, крейда, черепашник, 25% глиняних - легкоплавкі глини, глинисті мергелі, глинисті сланці). Іноді використовують </a:t>
            </a:r>
            <a:r>
              <a:rPr lang="uk-UA" dirty="0" err="1">
                <a:solidFill>
                  <a:schemeClr val="tx1"/>
                </a:solidFill>
              </a:rPr>
              <a:t>коректуючі</a:t>
            </a:r>
            <a:r>
              <a:rPr lang="uk-UA" dirty="0">
                <a:solidFill>
                  <a:schemeClr val="tx1"/>
                </a:solidFill>
              </a:rPr>
              <a:t> домішки до сировини (залізну руду, трепел та ін.).</a:t>
            </a:r>
          </a:p>
          <a:p>
            <a:pPr algn="just">
              <a:lnSpc>
                <a:spcPct val="150000"/>
              </a:lnSpc>
              <a:spcBef>
                <a:spcPts val="0"/>
              </a:spcBef>
              <a:spcAft>
                <a:spcPts val="1200"/>
              </a:spcAft>
            </a:pPr>
            <a:r>
              <a:rPr lang="uk-UA" dirty="0">
                <a:solidFill>
                  <a:schemeClr val="tx1"/>
                </a:solidFill>
              </a:rPr>
              <a:t>Одержують цемент мокрим, сухим і комбінованим способами. У нашій країні переважає мокрий спосіб. Цим способом виробляють 75% цементу. Іноді використовують комбінований спосіб, при якому сировинні матеріали готують мокрим способом, а клінкер - сухим.</a:t>
            </a:r>
          </a:p>
          <a:p>
            <a:pPr algn="just">
              <a:lnSpc>
                <a:spcPct val="150000"/>
              </a:lnSpc>
              <a:spcBef>
                <a:spcPts val="0"/>
              </a:spcBef>
              <a:spcAft>
                <a:spcPts val="1200"/>
              </a:spcAft>
            </a:pPr>
            <a:r>
              <a:rPr lang="uk-UA" dirty="0">
                <a:solidFill>
                  <a:schemeClr val="tx1"/>
                </a:solidFill>
              </a:rPr>
              <a:t>Мокрий спосіб.</a:t>
            </a:r>
          </a:p>
          <a:p>
            <a:pPr algn="just">
              <a:lnSpc>
                <a:spcPct val="150000"/>
              </a:lnSpc>
              <a:spcBef>
                <a:spcPts val="0"/>
              </a:spcBef>
              <a:spcAft>
                <a:spcPts val="1200"/>
              </a:spcAft>
            </a:pPr>
            <a:r>
              <a:rPr lang="uk-UA" dirty="0">
                <a:solidFill>
                  <a:schemeClr val="tx1"/>
                </a:solidFill>
              </a:rPr>
              <a:t>Спочатку подрібнюють вапняк і глинисті породи. Потім подрібнений вапняк і </a:t>
            </a:r>
            <a:r>
              <a:rPr lang="uk-UA" dirty="0" err="1">
                <a:solidFill>
                  <a:schemeClr val="tx1"/>
                </a:solidFill>
              </a:rPr>
              <a:t>глиноводяну</a:t>
            </a:r>
            <a:r>
              <a:rPr lang="uk-UA" dirty="0">
                <a:solidFill>
                  <a:schemeClr val="tx1"/>
                </a:solidFill>
              </a:rPr>
              <a:t> суміш подають у кульові млини, де одержують однорідну подрібнену масу - шлам. Його далі подають у </a:t>
            </a:r>
            <a:r>
              <a:rPr lang="uk-UA" dirty="0" err="1">
                <a:solidFill>
                  <a:schemeClr val="tx1"/>
                </a:solidFill>
              </a:rPr>
              <a:t>шламбасейни</a:t>
            </a:r>
            <a:r>
              <a:rPr lang="uk-UA" dirty="0">
                <a:solidFill>
                  <a:schemeClr val="tx1"/>
                </a:solidFill>
              </a:rPr>
              <a:t>, де остаточно коректується хімічний склад і створюється деякий запас для безперебійної роботи печей. Випалюють шлам у обертових печах (рис. 5). Довжина печей 150-230 м, діаметр - 4-5-7 м. Піч нахилена під кутом 3,5—4 градуси і обертається із швидкістю 0,5 - 1,4 об/хв. Паливо для печей - це природний газ, кам'яновугільний пил та ін.</a:t>
            </a:r>
          </a:p>
          <a:p>
            <a:pPr algn="l"/>
            <a:endParaRPr lang="ru-RU" dirty="0">
              <a:solidFill>
                <a:schemeClr val="tx1"/>
              </a:solidFill>
            </a:endParaRPr>
          </a:p>
        </p:txBody>
      </p:sp>
    </p:spTree>
    <p:extLst>
      <p:ext uri="{BB962C8B-B14F-4D97-AF65-F5344CB8AC3E}">
        <p14:creationId xmlns:p14="http://schemas.microsoft.com/office/powerpoint/2010/main" val="69101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algn="l"/>
            <a:r>
              <a:rPr lang="uk-UA" dirty="0">
                <a:solidFill>
                  <a:schemeClr val="tx1"/>
                </a:solidFill>
              </a:rPr>
              <a:t> </a:t>
            </a:r>
            <a:r>
              <a:rPr lang="ru-RU" dirty="0"/>
              <a:t>Рис. 5. Схема </a:t>
            </a:r>
            <a:r>
              <a:rPr lang="ru-RU" dirty="0" err="1"/>
              <a:t>обертової</a:t>
            </a:r>
            <a:r>
              <a:rPr lang="ru-RU" dirty="0"/>
              <a:t> </a:t>
            </a:r>
            <a:r>
              <a:rPr lang="uk-UA" dirty="0">
                <a:solidFill>
                  <a:schemeClr val="tx1"/>
                </a:solidFill>
              </a:rPr>
              <a:t>печі                                                            Рис. 5. Схема обертової печі </a:t>
            </a: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algn="l"/>
            <a:endParaRPr lang="uk-UA" dirty="0">
              <a:solidFill>
                <a:schemeClr val="tx1"/>
              </a:solidFill>
            </a:endParaRPr>
          </a:p>
          <a:p>
            <a:pPr indent="457200" algn="just">
              <a:lnSpc>
                <a:spcPct val="150000"/>
              </a:lnSpc>
              <a:spcBef>
                <a:spcPts val="0"/>
              </a:spcBef>
              <a:spcAft>
                <a:spcPts val="1200"/>
              </a:spcAft>
            </a:pPr>
            <a:r>
              <a:rPr lang="ru-RU" dirty="0">
                <a:solidFill>
                  <a:schemeClr val="tx1"/>
                </a:solidFill>
              </a:rPr>
              <a:t>У </a:t>
            </a:r>
            <a:r>
              <a:rPr lang="uk-UA" dirty="0">
                <a:solidFill>
                  <a:schemeClr val="tx1"/>
                </a:solidFill>
              </a:rPr>
              <a:t>верхній частині печі </a:t>
            </a:r>
            <a:r>
              <a:rPr lang="ru-RU" dirty="0">
                <a:solidFill>
                  <a:schemeClr val="tx1"/>
                </a:solidFill>
              </a:rPr>
              <a:t>шлам </a:t>
            </a:r>
            <a:r>
              <a:rPr lang="uk-UA" dirty="0">
                <a:solidFill>
                  <a:schemeClr val="tx1"/>
                </a:solidFill>
              </a:rPr>
              <a:t>підсушується, вигоряють органічні домішки</a:t>
            </a:r>
            <a:r>
              <a:rPr lang="ru-RU" dirty="0">
                <a:solidFill>
                  <a:schemeClr val="tx1"/>
                </a:solidFill>
              </a:rPr>
              <a:t>. При температурах 550-800°С </a:t>
            </a:r>
            <a:r>
              <a:rPr lang="uk-UA" dirty="0">
                <a:solidFill>
                  <a:schemeClr val="tx1"/>
                </a:solidFill>
              </a:rPr>
              <a:t>алюмосилікати глини розпадаються на окремі оксиди</a:t>
            </a:r>
            <a:r>
              <a:rPr lang="ru-RU" dirty="0">
                <a:solidFill>
                  <a:schemeClr val="tx1"/>
                </a:solidFill>
              </a:rPr>
              <a:t>. При </a:t>
            </a:r>
            <a:r>
              <a:rPr lang="uk-UA" dirty="0">
                <a:solidFill>
                  <a:schemeClr val="tx1"/>
                </a:solidFill>
              </a:rPr>
              <a:t>температурі </a:t>
            </a:r>
            <a:r>
              <a:rPr lang="ru-RU" dirty="0">
                <a:solidFill>
                  <a:schemeClr val="tx1"/>
                </a:solidFill>
              </a:rPr>
              <a:t>900°С </a:t>
            </a:r>
            <a:r>
              <a:rPr lang="uk-UA" dirty="0">
                <a:solidFill>
                  <a:schemeClr val="tx1"/>
                </a:solidFill>
              </a:rPr>
              <a:t>розкладаються карбонати кальцію і магнію з утворенням оксидів. Оксид кальцію у твердому стані вступає у взаємодію з продуктами розкладу глини, утворюючи клінкерні сполуки </a:t>
            </a:r>
            <a:r>
              <a:rPr lang="ru-RU" dirty="0">
                <a:solidFill>
                  <a:schemeClr val="tx1"/>
                </a:solidFill>
              </a:rPr>
              <a:t>3</a:t>
            </a:r>
            <a:r>
              <a:rPr lang="en-US" dirty="0">
                <a:solidFill>
                  <a:schemeClr val="tx1"/>
                </a:solidFill>
              </a:rPr>
              <a:t>CaOSi0</a:t>
            </a:r>
            <a:r>
              <a:rPr lang="en-US" baseline="-25000" dirty="0">
                <a:solidFill>
                  <a:schemeClr val="tx1"/>
                </a:solidFill>
              </a:rPr>
              <a:t>2</a:t>
            </a:r>
            <a:r>
              <a:rPr lang="en-US" dirty="0">
                <a:solidFill>
                  <a:schemeClr val="tx1"/>
                </a:solidFill>
              </a:rPr>
              <a:t> (</a:t>
            </a:r>
            <a:r>
              <a:rPr lang="uk-UA" dirty="0" err="1">
                <a:solidFill>
                  <a:schemeClr val="tx1"/>
                </a:solidFill>
              </a:rPr>
              <a:t>аліт</a:t>
            </a:r>
            <a:r>
              <a:rPr lang="ru-RU" dirty="0">
                <a:solidFill>
                  <a:schemeClr val="tx1"/>
                </a:solidFill>
              </a:rPr>
              <a:t>), 2</a:t>
            </a:r>
            <a:r>
              <a:rPr lang="en-US" dirty="0">
                <a:solidFill>
                  <a:schemeClr val="tx1"/>
                </a:solidFill>
              </a:rPr>
              <a:t>CaOSi0</a:t>
            </a:r>
            <a:r>
              <a:rPr lang="en-US" baseline="-25000" dirty="0">
                <a:solidFill>
                  <a:schemeClr val="tx1"/>
                </a:solidFill>
              </a:rPr>
              <a:t>2</a:t>
            </a:r>
            <a:r>
              <a:rPr lang="en-US" dirty="0">
                <a:solidFill>
                  <a:schemeClr val="tx1"/>
                </a:solidFill>
              </a:rPr>
              <a:t> (</a:t>
            </a:r>
            <a:r>
              <a:rPr lang="uk-UA" dirty="0" err="1">
                <a:solidFill>
                  <a:schemeClr val="tx1"/>
                </a:solidFill>
              </a:rPr>
              <a:t>беліт</a:t>
            </a:r>
            <a:r>
              <a:rPr lang="ru-RU" dirty="0">
                <a:solidFill>
                  <a:schemeClr val="tx1"/>
                </a:solidFill>
              </a:rPr>
              <a:t>), </a:t>
            </a:r>
            <a:r>
              <a:rPr lang="ru-RU" dirty="0" err="1">
                <a:solidFill>
                  <a:schemeClr val="tx1"/>
                </a:solidFill>
              </a:rPr>
              <a:t>ЗСаОА</a:t>
            </a:r>
            <a:r>
              <a:rPr lang="en-US" dirty="0">
                <a:solidFill>
                  <a:schemeClr val="tx1"/>
                </a:solidFill>
              </a:rPr>
              <a:t>l</a:t>
            </a:r>
            <a:r>
              <a:rPr lang="ru-RU" baseline="-25000" dirty="0">
                <a:solidFill>
                  <a:schemeClr val="tx1"/>
                </a:solidFill>
              </a:rPr>
              <a:t>2</a:t>
            </a:r>
            <a:r>
              <a:rPr lang="ru-RU" dirty="0">
                <a:solidFill>
                  <a:schemeClr val="tx1"/>
                </a:solidFill>
              </a:rPr>
              <a:t>0</a:t>
            </a:r>
            <a:r>
              <a:rPr lang="ru-RU" baseline="-25000" dirty="0">
                <a:solidFill>
                  <a:schemeClr val="tx1"/>
                </a:solidFill>
              </a:rPr>
              <a:t>3</a:t>
            </a:r>
            <a:r>
              <a:rPr lang="ru-RU" dirty="0">
                <a:solidFill>
                  <a:schemeClr val="tx1"/>
                </a:solidFill>
              </a:rPr>
              <a:t> (</a:t>
            </a:r>
            <a:r>
              <a:rPr lang="uk-UA" dirty="0">
                <a:solidFill>
                  <a:schemeClr val="tx1"/>
                </a:solidFill>
              </a:rPr>
              <a:t>целіт</a:t>
            </a:r>
            <a:r>
              <a:rPr lang="ru-RU" dirty="0">
                <a:solidFill>
                  <a:schemeClr val="tx1"/>
                </a:solidFill>
              </a:rPr>
              <a:t>), 4СаОА</a:t>
            </a:r>
            <a:r>
              <a:rPr lang="en-US" dirty="0">
                <a:solidFill>
                  <a:schemeClr val="tx1"/>
                </a:solidFill>
              </a:rPr>
              <a:t>l</a:t>
            </a:r>
            <a:r>
              <a:rPr lang="ru-RU" baseline="-25000" dirty="0">
                <a:solidFill>
                  <a:schemeClr val="tx1"/>
                </a:solidFill>
              </a:rPr>
              <a:t>2</a:t>
            </a:r>
            <a:r>
              <a:rPr lang="ru-RU" dirty="0">
                <a:solidFill>
                  <a:schemeClr val="tx1"/>
                </a:solidFill>
              </a:rPr>
              <a:t>0</a:t>
            </a:r>
            <a:r>
              <a:rPr lang="ru-RU" baseline="-25000" dirty="0">
                <a:solidFill>
                  <a:schemeClr val="tx1"/>
                </a:solidFill>
              </a:rPr>
              <a:t>3</a:t>
            </a:r>
            <a:r>
              <a:rPr lang="ru-RU" dirty="0">
                <a:solidFill>
                  <a:schemeClr val="tx1"/>
                </a:solidFill>
              </a:rPr>
              <a:t> Ре</a:t>
            </a:r>
            <a:r>
              <a:rPr lang="ru-RU" baseline="-25000" dirty="0">
                <a:solidFill>
                  <a:schemeClr val="tx1"/>
                </a:solidFill>
              </a:rPr>
              <a:t>2</a:t>
            </a:r>
            <a:r>
              <a:rPr lang="ru-RU" dirty="0">
                <a:solidFill>
                  <a:schemeClr val="tx1"/>
                </a:solidFill>
              </a:rPr>
              <a:t>0</a:t>
            </a:r>
            <a:r>
              <a:rPr lang="ru-RU" baseline="-25000" dirty="0">
                <a:solidFill>
                  <a:schemeClr val="tx1"/>
                </a:solidFill>
              </a:rPr>
              <a:t>3</a:t>
            </a:r>
            <a:r>
              <a:rPr lang="ru-RU" dirty="0">
                <a:solidFill>
                  <a:schemeClr val="tx1"/>
                </a:solidFill>
              </a:rPr>
              <a:t> (</a:t>
            </a:r>
            <a:r>
              <a:rPr lang="uk-UA" dirty="0">
                <a:solidFill>
                  <a:schemeClr val="tx1"/>
                </a:solidFill>
              </a:rPr>
              <a:t>целіт</a:t>
            </a:r>
            <a:r>
              <a:rPr lang="ru-RU" dirty="0">
                <a:solidFill>
                  <a:schemeClr val="tx1"/>
                </a:solidFill>
              </a:rPr>
              <a:t>). Температура </a:t>
            </a:r>
            <a:r>
              <a:rPr lang="uk-UA" dirty="0">
                <a:solidFill>
                  <a:schemeClr val="tx1"/>
                </a:solidFill>
              </a:rPr>
              <a:t>досягає</a:t>
            </a:r>
            <a:r>
              <a:rPr lang="ru-RU" dirty="0">
                <a:solidFill>
                  <a:schemeClr val="tx1"/>
                </a:solidFill>
              </a:rPr>
              <a:t> 1500°С і </a:t>
            </a:r>
            <a:r>
              <a:rPr lang="uk-UA" dirty="0">
                <a:solidFill>
                  <a:schemeClr val="tx1"/>
                </a:solidFill>
              </a:rPr>
              <a:t>більше. Цементний клінкер (грудочки розмірами</a:t>
            </a:r>
            <a:r>
              <a:rPr lang="ru-RU" dirty="0">
                <a:solidFill>
                  <a:schemeClr val="tx1"/>
                </a:solidFill>
              </a:rPr>
              <a:t> 4-25 мм) </a:t>
            </a:r>
            <a:r>
              <a:rPr lang="uk-UA" dirty="0">
                <a:solidFill>
                  <a:schemeClr val="tx1"/>
                </a:solidFill>
              </a:rPr>
              <a:t>швидко охолоджується, і його витримують на складах до 15 діб. Після цього подрібнюють на тонкий порошок в кульових млинах. При помелі додають невелику кількість гіпсу </a:t>
            </a:r>
            <a:r>
              <a:rPr lang="ru-RU" dirty="0">
                <a:solidFill>
                  <a:schemeClr val="tx1"/>
                </a:solidFill>
              </a:rPr>
              <a:t>(1,5-3,5%). </a:t>
            </a:r>
            <a:r>
              <a:rPr lang="uk-UA" dirty="0">
                <a:solidFill>
                  <a:schemeClr val="tx1"/>
                </a:solidFill>
              </a:rPr>
              <a:t>Можна додавати мінеральні активні та інертні домішки, кварцовий пісок та інші (для одержання спеціальних цементів</a:t>
            </a:r>
            <a:r>
              <a:rPr lang="ru-RU" dirty="0">
                <a:solidFill>
                  <a:schemeClr val="tx1"/>
                </a:solidFill>
              </a:rPr>
              <a:t>).</a:t>
            </a:r>
            <a:r>
              <a:rPr lang="uk-UA" dirty="0">
                <a:solidFill>
                  <a:schemeClr val="tx1"/>
                </a:solidFill>
              </a:rPr>
              <a:t>        </a:t>
            </a:r>
          </a:p>
        </p:txBody>
      </p:sp>
      <p:pic>
        <p:nvPicPr>
          <p:cNvPr id="4098" name="Picture 2">
            <a:extLst>
              <a:ext uri="{FF2B5EF4-FFF2-40B4-BE49-F238E27FC236}">
                <a16:creationId xmlns:a16="http://schemas.microsoft.com/office/drawing/2014/main" id="{2D961DCA-82CE-4B7B-A518-5399B2434D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7058025" cy="349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049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just">
              <a:lnSpc>
                <a:spcPct val="150000"/>
              </a:lnSpc>
              <a:spcBef>
                <a:spcPts val="0"/>
              </a:spcBef>
              <a:spcAft>
                <a:spcPts val="1200"/>
              </a:spcAft>
            </a:pPr>
            <a:r>
              <a:rPr lang="uk-UA" dirty="0">
                <a:solidFill>
                  <a:schemeClr val="tx1"/>
                </a:solidFill>
              </a:rPr>
              <a:t>Цемент зберігають у закритих сухих приміщеннях. З часом він втрачає свою активність. Транспортують у цементовозах, вагонах, мішках.</a:t>
            </a:r>
          </a:p>
          <a:p>
            <a:pPr indent="457200" algn="just">
              <a:lnSpc>
                <a:spcPct val="150000"/>
              </a:lnSpc>
              <a:spcBef>
                <a:spcPts val="0"/>
              </a:spcBef>
              <a:spcAft>
                <a:spcPts val="1200"/>
              </a:spcAft>
            </a:pPr>
            <a:r>
              <a:rPr lang="uk-UA" dirty="0">
                <a:solidFill>
                  <a:schemeClr val="tx1"/>
                </a:solidFill>
              </a:rPr>
              <a:t>Застосовують цемент для виготовлення бетону, залізобетону і виробів з них, розчинів, теплоізоляційних матеріалів, азбестоцементу.</a:t>
            </a:r>
          </a:p>
          <a:p>
            <a:pPr indent="457200" algn="just">
              <a:lnSpc>
                <a:spcPct val="150000"/>
              </a:lnSpc>
              <a:spcBef>
                <a:spcPts val="0"/>
              </a:spcBef>
              <a:spcAft>
                <a:spcPts val="1200"/>
              </a:spcAft>
            </a:pPr>
            <a:r>
              <a:rPr lang="uk-UA" dirty="0">
                <a:solidFill>
                  <a:schemeClr val="tx1"/>
                </a:solidFill>
              </a:rPr>
              <a:t>Техніко-економічні показники.</a:t>
            </a:r>
          </a:p>
          <a:p>
            <a:pPr indent="457200" algn="just">
              <a:lnSpc>
                <a:spcPct val="150000"/>
              </a:lnSpc>
              <a:spcBef>
                <a:spcPts val="0"/>
              </a:spcBef>
              <a:spcAft>
                <a:spcPts val="1200"/>
              </a:spcAft>
            </a:pPr>
            <a:r>
              <a:rPr lang="uk-UA" dirty="0">
                <a:solidFill>
                  <a:schemeClr val="tx1"/>
                </a:solidFill>
              </a:rPr>
              <a:t>Збільшення його випуску -один із головних факторів прискорення будівництва. Сьогодні в Україні на душу населення припадає </a:t>
            </a:r>
            <a:r>
              <a:rPr lang="ru-RU" dirty="0">
                <a:solidFill>
                  <a:schemeClr val="tx1"/>
                </a:solidFill>
              </a:rPr>
              <a:t>100 кг цементу, </a:t>
            </a:r>
            <a:r>
              <a:rPr lang="uk-UA" dirty="0">
                <a:solidFill>
                  <a:schemeClr val="tx1"/>
                </a:solidFill>
              </a:rPr>
              <a:t>що набагато нижче реальних виробничих </a:t>
            </a:r>
            <a:r>
              <a:rPr lang="uk-UA" dirty="0" err="1">
                <a:solidFill>
                  <a:schemeClr val="tx1"/>
                </a:solidFill>
              </a:rPr>
              <a:t>потужностей</a:t>
            </a:r>
            <a:r>
              <a:rPr lang="uk-UA" dirty="0">
                <a:solidFill>
                  <a:schemeClr val="tx1"/>
                </a:solidFill>
              </a:rPr>
              <a:t>. Важливе значення має якість цементу. Цей показник визначається хімічним складом клінкерних </a:t>
            </a:r>
            <a:r>
              <a:rPr lang="uk-UA" dirty="0" err="1">
                <a:solidFill>
                  <a:schemeClr val="tx1"/>
                </a:solidFill>
              </a:rPr>
              <a:t>сполук</a:t>
            </a:r>
            <a:r>
              <a:rPr lang="uk-UA" dirty="0">
                <a:solidFill>
                  <a:schemeClr val="tx1"/>
                </a:solidFill>
              </a:rPr>
              <a:t>, їх співвідношенням. Важливою характеристикою, що визначає якість цементу, є його міцність. За границею міцності па стискання встановлюють марку цементу (наприклад, границя міцності цементного каменю на стискання </a:t>
            </a:r>
            <a:r>
              <a:rPr lang="ru-RU" dirty="0">
                <a:solidFill>
                  <a:schemeClr val="tx1"/>
                </a:solidFill>
              </a:rPr>
              <a:t>400 </a:t>
            </a:r>
            <a:r>
              <a:rPr lang="ru-RU" dirty="0" err="1">
                <a:solidFill>
                  <a:schemeClr val="tx1"/>
                </a:solidFill>
              </a:rPr>
              <a:t>кГ</a:t>
            </a:r>
            <a:r>
              <a:rPr lang="ru-RU" dirty="0">
                <a:solidFill>
                  <a:schemeClr val="tx1"/>
                </a:solidFill>
              </a:rPr>
              <a:t>/см</a:t>
            </a:r>
            <a:r>
              <a:rPr lang="ru-RU" baseline="30000" dirty="0">
                <a:solidFill>
                  <a:schemeClr val="tx1"/>
                </a:solidFill>
              </a:rPr>
              <a:t>2</a:t>
            </a:r>
            <a:r>
              <a:rPr lang="ru-RU" dirty="0">
                <a:solidFill>
                  <a:schemeClr val="tx1"/>
                </a:solidFill>
              </a:rPr>
              <a:t> - марка цементу 400).</a:t>
            </a:r>
            <a:endParaRPr lang="uk-UA" dirty="0">
              <a:solidFill>
                <a:schemeClr val="tx1"/>
              </a:solidFill>
            </a:endParaRPr>
          </a:p>
          <a:p>
            <a:pPr algn="l"/>
            <a:endParaRPr lang="ru-RU" dirty="0">
              <a:solidFill>
                <a:schemeClr val="tx1"/>
              </a:solidFill>
            </a:endParaRPr>
          </a:p>
        </p:txBody>
      </p:sp>
    </p:spTree>
    <p:extLst>
      <p:ext uri="{BB962C8B-B14F-4D97-AF65-F5344CB8AC3E}">
        <p14:creationId xmlns:p14="http://schemas.microsoft.com/office/powerpoint/2010/main" val="1683146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just">
              <a:lnSpc>
                <a:spcPct val="150000"/>
              </a:lnSpc>
              <a:spcBef>
                <a:spcPts val="0"/>
              </a:spcBef>
              <a:spcAft>
                <a:spcPts val="1200"/>
              </a:spcAft>
            </a:pPr>
            <a:r>
              <a:rPr lang="uk-UA" dirty="0">
                <a:solidFill>
                  <a:schemeClr val="tx1"/>
                </a:solidFill>
              </a:rPr>
              <a:t>Сьогодні промисловість України випускає 5 основних марок будівельних цементів (300, 400, 500, 600, 700) і 50 марок спеціальних цементів. Спеціальні цементи мають марки значно вищі. До спеціальних цементів належать гідрофобний, </a:t>
            </a:r>
            <a:r>
              <a:rPr lang="uk-UA" dirty="0" err="1">
                <a:solidFill>
                  <a:schemeClr val="tx1"/>
                </a:solidFill>
              </a:rPr>
              <a:t>швидкотвердіючий</a:t>
            </a:r>
            <a:r>
              <a:rPr lang="uk-UA" dirty="0">
                <a:solidFill>
                  <a:schemeClr val="tx1"/>
                </a:solidFill>
              </a:rPr>
              <a:t>, особливо </a:t>
            </a:r>
            <a:r>
              <a:rPr lang="uk-UA" dirty="0" err="1">
                <a:solidFill>
                  <a:schemeClr val="tx1"/>
                </a:solidFill>
              </a:rPr>
              <a:t>швидкотвердіючий</a:t>
            </a:r>
            <a:r>
              <a:rPr lang="uk-UA" dirty="0">
                <a:solidFill>
                  <a:schemeClr val="tx1"/>
                </a:solidFill>
              </a:rPr>
              <a:t>, сульфатостійкий, пластифікований шлакопортландцемент, </a:t>
            </a:r>
            <a:r>
              <a:rPr lang="uk-UA" dirty="0" err="1">
                <a:solidFill>
                  <a:schemeClr val="tx1"/>
                </a:solidFill>
              </a:rPr>
              <a:t>пуццолановий</a:t>
            </a:r>
            <a:r>
              <a:rPr lang="uk-UA" dirty="0">
                <a:solidFill>
                  <a:schemeClr val="tx1"/>
                </a:solidFill>
              </a:rPr>
              <a:t>, білий, кольоровий та ін. Для їх одержання регулюють мінералогічний склад і структуру цементного клінкеру, вводять мінеральні та органічні домішки, регулюють тонкість помелу і зерновий склад цементу. При визначенні якості цементу і його ефективному використанні враховуються й інші показники - тонкість помелу, </a:t>
            </a:r>
            <a:r>
              <a:rPr lang="uk-UA" dirty="0" err="1">
                <a:solidFill>
                  <a:schemeClr val="tx1"/>
                </a:solidFill>
              </a:rPr>
              <a:t>водопотреба</a:t>
            </a:r>
            <a:r>
              <a:rPr lang="uk-UA" dirty="0">
                <a:solidFill>
                  <a:schemeClr val="tx1"/>
                </a:solidFill>
              </a:rPr>
              <a:t>, тепловиділення, хімічна стійкість, морозостійкість.</a:t>
            </a:r>
          </a:p>
          <a:p>
            <a:pPr indent="457200" algn="just">
              <a:lnSpc>
                <a:spcPct val="150000"/>
              </a:lnSpc>
              <a:spcBef>
                <a:spcPts val="0"/>
              </a:spcBef>
              <a:spcAft>
                <a:spcPts val="1200"/>
              </a:spcAft>
            </a:pPr>
            <a:r>
              <a:rPr lang="uk-UA" dirty="0">
                <a:solidFill>
                  <a:schemeClr val="tx1"/>
                </a:solidFill>
              </a:rPr>
              <a:t>Одночасно треба зазначити, що собівартість цементу є високою. У структурі собівартості найбільші витрати на паливо, енергію, допоміжні матеріали, рівень витрат на амортизацію основних засобів (більше ніж 2/3 витрат). Через те, велике значення має раціональне використання обладнання, використання ефектніших видів палива та енергії, використання високопродуктивного </a:t>
            </a:r>
            <a:r>
              <a:rPr lang="uk-UA" dirty="0" err="1">
                <a:solidFill>
                  <a:schemeClr val="tx1"/>
                </a:solidFill>
              </a:rPr>
              <a:t>помельного</a:t>
            </a:r>
            <a:r>
              <a:rPr lang="uk-UA" dirty="0">
                <a:solidFill>
                  <a:schemeClr val="tx1"/>
                </a:solidFill>
              </a:rPr>
              <a:t> та іншого обладнання, впровадження нових технологій. Так, впровадження сухого способу одержання цементу дає змогу різко знизити витрати палива (на 1 т цементу при мокрому способі потрібно 223 кг умовного палива, на 1 т цементу при сухому способі - 120 кг).</a:t>
            </a:r>
          </a:p>
          <a:p>
            <a:pPr algn="l"/>
            <a:endParaRPr lang="ru-RU" dirty="0">
              <a:solidFill>
                <a:schemeClr val="tx1"/>
              </a:solidFill>
            </a:endParaRPr>
          </a:p>
        </p:txBody>
      </p:sp>
    </p:spTree>
    <p:extLst>
      <p:ext uri="{BB962C8B-B14F-4D97-AF65-F5344CB8AC3E}">
        <p14:creationId xmlns:p14="http://schemas.microsoft.com/office/powerpoint/2010/main" val="137977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fontScale="92500"/>
          </a:bodyPr>
          <a:lstStyle/>
          <a:p>
            <a:pPr indent="457200" algn="ctr">
              <a:lnSpc>
                <a:spcPct val="150000"/>
              </a:lnSpc>
              <a:spcBef>
                <a:spcPts val="0"/>
              </a:spcBef>
              <a:spcAft>
                <a:spcPts val="1200"/>
              </a:spcAft>
            </a:pPr>
            <a:r>
              <a:rPr lang="uk-UA" b="1" dirty="0">
                <a:solidFill>
                  <a:schemeClr val="tx1"/>
                </a:solidFill>
              </a:rPr>
              <a:t>2.4 Бетон, залізобетон та вироби з них</a:t>
            </a:r>
          </a:p>
          <a:p>
            <a:pPr indent="457200" algn="just">
              <a:lnSpc>
                <a:spcPct val="150000"/>
              </a:lnSpc>
              <a:spcBef>
                <a:spcPts val="0"/>
              </a:spcBef>
              <a:spcAft>
                <a:spcPts val="1200"/>
              </a:spcAft>
            </a:pPr>
            <a:r>
              <a:rPr lang="uk-UA" dirty="0">
                <a:solidFill>
                  <a:schemeClr val="tx1"/>
                </a:solidFill>
              </a:rPr>
              <a:t>Бетоном називають штучний кам'яний матеріал, що одержують внаслідок твердіння спеціальної бетонної суміші. До складу цієї суміші входять: в'яжучий матеріал, заповнювачі (щебінь або гравій, пісок) і вода. Можуть бути введені спеціальні домішки, які регулюватимуть деякі властивості бетону. Бетонний камінь має високу міцність на стискання і невисоку міцність на розтягування і згинання. Кожна будівельна конструкція сприймає одночасно всі ці три деформації. Тому, для підсилення міцності на розтягування і на згинання, бетонні конструкції армують. Такий армований бетон називають залізобетоном. Спільна робота арматури і бетону забезпечується добрим зчепленням між ними, приблизно однаковим температурним коефіцієнтом лінійного розширення, бетон захищає арматуру від корозії.</a:t>
            </a:r>
          </a:p>
          <a:p>
            <a:pPr indent="457200" algn="just">
              <a:lnSpc>
                <a:spcPct val="150000"/>
              </a:lnSpc>
              <a:spcBef>
                <a:spcPts val="0"/>
              </a:spcBef>
              <a:spcAft>
                <a:spcPts val="1200"/>
              </a:spcAft>
            </a:pPr>
            <a:r>
              <a:rPr lang="uk-UA" dirty="0">
                <a:solidFill>
                  <a:schemeClr val="tx1"/>
                </a:solidFill>
              </a:rPr>
              <a:t>Бетон і залізобетон - це основні будівельні матеріали сьогодення. їх широко застосовують в усіх сферах будівництва, що зумовлено їх перевагами перед іншими матеріалами: для їх виготовлення є широка сировинна база (80-85% об'єму бетону займає пісок, щебінь або гравій); будівельно-технічні властивості бетону і залізобетону можна змінювати в широких діапазонах; з бетону і залізобетону можна виготовляти індустріальні збірні великорозмірні елементи повної заводської готовності; бетон є пластичним матеріалом і це забезпечує можливість виготовлення різних за формою конструкцій; для виготовлення бетонної суміші використовують просте обладнання, простим є сам процес приготування бетонної суміші; порівняно низька вартість. Одночасно ці матеріали мають відносно велику масу, високий коефіцієнт теплопровідності, велику щільність, низьку температуростійкість.</a:t>
            </a:r>
          </a:p>
          <a:p>
            <a:pPr algn="l"/>
            <a:endParaRPr lang="ru-RU" dirty="0">
              <a:solidFill>
                <a:schemeClr val="tx1"/>
              </a:solidFill>
            </a:endParaRPr>
          </a:p>
        </p:txBody>
      </p:sp>
    </p:spTree>
    <p:extLst>
      <p:ext uri="{BB962C8B-B14F-4D97-AF65-F5344CB8AC3E}">
        <p14:creationId xmlns:p14="http://schemas.microsoft.com/office/powerpoint/2010/main" val="2303408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lnSpcReduction="10000"/>
          </a:bodyPr>
          <a:lstStyle/>
          <a:p>
            <a:pPr indent="457200" algn="just">
              <a:lnSpc>
                <a:spcPct val="150000"/>
              </a:lnSpc>
              <a:spcBef>
                <a:spcPts val="0"/>
              </a:spcBef>
              <a:spcAft>
                <a:spcPts val="1200"/>
              </a:spcAft>
            </a:pPr>
            <a:r>
              <a:rPr lang="uk-UA" dirty="0">
                <a:solidFill>
                  <a:schemeClr val="tx1"/>
                </a:solidFill>
              </a:rPr>
              <a:t>Вихідними матеріалами для бетонів є: в'яжучі матеріали; дрібні заповнювачі; крупні заповнювачі; вода; спеціальні домішки.</a:t>
            </a:r>
          </a:p>
          <a:p>
            <a:pPr indent="457200" algn="just">
              <a:lnSpc>
                <a:spcPct val="150000"/>
              </a:lnSpc>
              <a:spcBef>
                <a:spcPts val="0"/>
              </a:spcBef>
              <a:spcAft>
                <a:spcPts val="1200"/>
              </a:spcAft>
            </a:pPr>
            <a:r>
              <a:rPr lang="uk-UA" dirty="0">
                <a:solidFill>
                  <a:schemeClr val="tx1"/>
                </a:solidFill>
              </a:rPr>
              <a:t>В якості в'яжучого може бути цемент, вапно, гіпс, полімери або їх суміші. Марку в'яжучого добирають залежно від марки проектованого бетону (вона, як правило, вища за марку бетону). Різновид в'яжучого добирають з урахуванням вимог до бетону, технології виготовлення виробів, їх призначення та умов експлуатації.</a:t>
            </a:r>
          </a:p>
          <a:p>
            <a:pPr indent="457200" algn="just">
              <a:lnSpc>
                <a:spcPct val="150000"/>
              </a:lnSpc>
              <a:spcBef>
                <a:spcPts val="0"/>
              </a:spcBef>
              <a:spcAft>
                <a:spcPts val="1200"/>
              </a:spcAft>
            </a:pPr>
            <a:r>
              <a:rPr lang="uk-UA" dirty="0">
                <a:solidFill>
                  <a:schemeClr val="tx1"/>
                </a:solidFill>
              </a:rPr>
              <a:t>Дрібним заповнювачем є пісок.</a:t>
            </a:r>
          </a:p>
          <a:p>
            <a:pPr indent="457200" algn="just">
              <a:lnSpc>
                <a:spcPct val="150000"/>
              </a:lnSpc>
              <a:spcBef>
                <a:spcPts val="0"/>
              </a:spcBef>
              <a:spcAft>
                <a:spcPts val="1200"/>
              </a:spcAft>
            </a:pPr>
            <a:r>
              <a:rPr lang="uk-UA" dirty="0">
                <a:solidFill>
                  <a:schemeClr val="tx1"/>
                </a:solidFill>
              </a:rPr>
              <a:t>Якість дрібного заповнювача впливає на економію витрачання в'яжучих. Найбільше використовують природні піски (кварцові, </a:t>
            </a:r>
            <a:r>
              <a:rPr lang="uk-UA" dirty="0" err="1">
                <a:solidFill>
                  <a:schemeClr val="tx1"/>
                </a:solidFill>
              </a:rPr>
              <a:t>польовошпатні</a:t>
            </a:r>
            <a:r>
              <a:rPr lang="uk-UA" dirty="0">
                <a:solidFill>
                  <a:schemeClr val="tx1"/>
                </a:solidFill>
              </a:rPr>
              <a:t>, вапнякові), рідше - штучні, одержані подрібненням твердих кристалічних гірських порід. Пісок не повинен містити домішок слюди, глини, органічних домішок. Найкращими є </a:t>
            </a:r>
            <a:r>
              <a:rPr lang="uk-UA" dirty="0" err="1">
                <a:solidFill>
                  <a:schemeClr val="tx1"/>
                </a:solidFill>
              </a:rPr>
              <a:t>великозернисті</a:t>
            </a:r>
            <a:r>
              <a:rPr lang="uk-UA" dirty="0">
                <a:solidFill>
                  <a:schemeClr val="tx1"/>
                </a:solidFill>
              </a:rPr>
              <a:t> піски з </a:t>
            </a:r>
            <a:r>
              <a:rPr lang="uk-UA" dirty="0" err="1">
                <a:solidFill>
                  <a:schemeClr val="tx1"/>
                </a:solidFill>
              </a:rPr>
              <a:t>пустотністю</a:t>
            </a:r>
            <a:r>
              <a:rPr lang="uk-UA" dirty="0">
                <a:solidFill>
                  <a:schemeClr val="tx1"/>
                </a:solidFill>
              </a:rPr>
              <a:t> до 40%.</a:t>
            </a:r>
          </a:p>
          <a:p>
            <a:pPr indent="457200" algn="just">
              <a:lnSpc>
                <a:spcPct val="150000"/>
              </a:lnSpc>
              <a:spcBef>
                <a:spcPts val="0"/>
              </a:spcBef>
              <a:spcAft>
                <a:spcPts val="1200"/>
              </a:spcAft>
            </a:pPr>
            <a:r>
              <a:rPr lang="uk-UA" dirty="0">
                <a:solidFill>
                  <a:schemeClr val="tx1"/>
                </a:solidFill>
              </a:rPr>
              <a:t>Крупними заповнювачами служать щебінь і гравій. Розміри їх зерен не повинні перевищувати 1/4 товщини бетонованої конструкції. Чистішим і міцнішим заповнювачем є щебінь. Він має гострокутні зерна і краще зв'язується з розчином. Добрими заповнювачами для полегшених бетонів є цегляний, керамічний, шлаковий щебінь. Іноді як заповнювач застосовують шлакову пемзу, керамзит, аглопорит та ін.</a:t>
            </a:r>
          </a:p>
          <a:p>
            <a:pPr algn="l"/>
            <a:endParaRPr lang="ru-RU" dirty="0">
              <a:solidFill>
                <a:schemeClr val="tx1"/>
              </a:solidFill>
            </a:endParaRPr>
          </a:p>
        </p:txBody>
      </p:sp>
    </p:spTree>
    <p:extLst>
      <p:ext uri="{BB962C8B-B14F-4D97-AF65-F5344CB8AC3E}">
        <p14:creationId xmlns:p14="http://schemas.microsoft.com/office/powerpoint/2010/main" val="3515939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indent="457200" algn="just">
              <a:lnSpc>
                <a:spcPct val="150000"/>
              </a:lnSpc>
              <a:spcBef>
                <a:spcPts val="0"/>
              </a:spcBef>
              <a:spcAft>
                <a:spcPts val="1200"/>
              </a:spcAft>
            </a:pPr>
            <a:r>
              <a:rPr lang="uk-UA" dirty="0">
                <a:solidFill>
                  <a:schemeClr val="tx1"/>
                </a:solidFill>
              </a:rPr>
              <a:t>Вода для бетонів має бути чистою, без домішок сульфатів, жирів та інших речовин. Морську воду, стічні води дозволяється використовувати лише після їх ретельного очищення. Кількість води для бетонної суміші залежить від виду і якості в'яжучого, тонкості його помелу, характеру поверхні.</a:t>
            </a:r>
          </a:p>
          <a:p>
            <a:pPr indent="457200" algn="just">
              <a:lnSpc>
                <a:spcPct val="150000"/>
              </a:lnSpc>
              <a:spcBef>
                <a:spcPts val="0"/>
              </a:spcBef>
              <a:spcAft>
                <a:spcPts val="1200"/>
              </a:spcAft>
            </a:pPr>
            <a:r>
              <a:rPr lang="uk-UA" dirty="0">
                <a:solidFill>
                  <a:schemeClr val="tx1"/>
                </a:solidFill>
              </a:rPr>
              <a:t>При виготовленні бетонних сумішей часто застосовують органічні та неорганічні речовини, що регулюють властивості сумішей і бетонів, надають бетонам спеціальних якостей. Це можуть бути прискорювачі твердіння, поверхнево-активні, гідрофобні речовини.</a:t>
            </a:r>
          </a:p>
          <a:p>
            <a:pPr indent="457200" algn="just">
              <a:lnSpc>
                <a:spcPct val="150000"/>
              </a:lnSpc>
              <a:spcBef>
                <a:spcPts val="0"/>
              </a:spcBef>
              <a:spcAft>
                <a:spcPts val="1200"/>
              </a:spcAft>
            </a:pPr>
            <a:r>
              <a:rPr lang="uk-UA" dirty="0">
                <a:solidFill>
                  <a:schemeClr val="tx1"/>
                </a:solidFill>
              </a:rPr>
              <a:t>Вихідні матеріали для бетонних сумішей очищають від домішок, подрібнюють і сортують. А потім дозують відповідно до робочого складу бетону. Склад бетонної суміші спочатку встановлюють орієнтовно методом розрахунку, випробовують зразки і склад уточнюють.</a:t>
            </a:r>
          </a:p>
          <a:p>
            <a:pPr indent="457200" algn="just">
              <a:lnSpc>
                <a:spcPct val="150000"/>
              </a:lnSpc>
              <a:spcBef>
                <a:spcPts val="0"/>
              </a:spcBef>
              <a:spcAft>
                <a:spcPts val="1200"/>
              </a:spcAft>
            </a:pPr>
            <a:r>
              <a:rPr lang="uk-UA" dirty="0">
                <a:solidFill>
                  <a:schemeClr val="tx1"/>
                </a:solidFill>
              </a:rPr>
              <a:t>Приготувати бетонну суміш можна на будівельних майданчиках і спеціальних підприємствах. Для перемішування бетонної суміші використовують бетонозмішувачі періодичної і безперервної дії. За способом перемішування матеріалів є бетонозмішувачі з примусовим і гравітаційним перемішуванням (вільне падіння суміші). Тривалість перемішування бетонної суміші залежить від її рухливості, місткості бетонозмішувача і становить 1-3 хв. (для жорстких сумішей цей час збільшують приблизно у два рази).</a:t>
            </a:r>
          </a:p>
          <a:p>
            <a:pPr algn="l"/>
            <a:endParaRPr lang="ru-RU" dirty="0">
              <a:solidFill>
                <a:schemeClr val="tx1"/>
              </a:solidFill>
            </a:endParaRPr>
          </a:p>
        </p:txBody>
      </p:sp>
    </p:spTree>
    <p:extLst>
      <p:ext uri="{BB962C8B-B14F-4D97-AF65-F5344CB8AC3E}">
        <p14:creationId xmlns:p14="http://schemas.microsoft.com/office/powerpoint/2010/main" val="603771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fontScale="92500"/>
          </a:bodyPr>
          <a:lstStyle/>
          <a:p>
            <a:pPr indent="457200" algn="l">
              <a:lnSpc>
                <a:spcPct val="150000"/>
              </a:lnSpc>
              <a:spcBef>
                <a:spcPts val="0"/>
              </a:spcBef>
              <a:spcAft>
                <a:spcPts val="1200"/>
              </a:spcAft>
            </a:pPr>
            <a:r>
              <a:rPr lang="uk-UA" dirty="0">
                <a:solidFill>
                  <a:schemeClr val="tx1"/>
                </a:solidFill>
              </a:rPr>
              <a:t>Транспортування бетонної суміші до місця її використання повинно забезпечити збереження її однорідності і ступеня рухливості. При цьому потрібно врахувати відстань і швидкість перевезення, економічність даного способу. Для транспортування використовують труби, стрічкові транспортери, пневматичні засоби, автосамоскиди, </a:t>
            </a:r>
            <a:r>
              <a:rPr lang="uk-UA" dirty="0" err="1">
                <a:solidFill>
                  <a:schemeClr val="tx1"/>
                </a:solidFill>
              </a:rPr>
              <a:t>автобетоновози</a:t>
            </a:r>
            <a:r>
              <a:rPr lang="uk-UA" dirty="0">
                <a:solidFill>
                  <a:schemeClr val="tx1"/>
                </a:solidFill>
              </a:rPr>
              <a:t>, </a:t>
            </a:r>
            <a:r>
              <a:rPr lang="uk-UA" dirty="0" err="1">
                <a:solidFill>
                  <a:schemeClr val="tx1"/>
                </a:solidFill>
              </a:rPr>
              <a:t>автобетонозмішувачі</a:t>
            </a:r>
            <a:r>
              <a:rPr lang="uk-UA" dirty="0">
                <a:solidFill>
                  <a:schemeClr val="tx1"/>
                </a:solidFill>
              </a:rPr>
              <a:t> тощо.</a:t>
            </a:r>
          </a:p>
          <a:p>
            <a:pPr indent="457200" algn="just">
              <a:lnSpc>
                <a:spcPct val="150000"/>
              </a:lnSpc>
              <a:spcBef>
                <a:spcPts val="0"/>
              </a:spcBef>
              <a:spcAft>
                <a:spcPts val="1200"/>
              </a:spcAft>
            </a:pPr>
            <a:r>
              <a:rPr lang="uk-UA" dirty="0">
                <a:solidFill>
                  <a:schemeClr val="tx1"/>
                </a:solidFill>
              </a:rPr>
              <a:t>Техніко-економічні показники. Важливими характеристиками, що зумовлюють таке широке використання бетону і залізобетону є висока якість, низька собівартість, </a:t>
            </a:r>
            <a:r>
              <a:rPr lang="uk-UA" dirty="0" err="1">
                <a:solidFill>
                  <a:schemeClr val="tx1"/>
                </a:solidFill>
              </a:rPr>
              <a:t>індустріальність</a:t>
            </a:r>
            <a:r>
              <a:rPr lang="uk-UA" dirty="0">
                <a:solidFill>
                  <a:schemeClr val="tx1"/>
                </a:solidFill>
              </a:rPr>
              <a:t>, можливість використання в усіх сферах будівництва. Основною характеристикою якості бетону є його міцність - здатність витримувати зовнішні навантаження без руйнування. Бетон випробовують на стискання і встановлюють марку. Для цього виготовляють бетонні кубики</a:t>
            </a:r>
            <a:r>
              <a:rPr lang="ru-RU" dirty="0">
                <a:solidFill>
                  <a:schemeClr val="tx1"/>
                </a:solidFill>
              </a:rPr>
              <a:t> (200</a:t>
            </a:r>
            <a:r>
              <a:rPr lang="en-US" dirty="0">
                <a:solidFill>
                  <a:schemeClr val="tx1"/>
                </a:solidFill>
              </a:rPr>
              <a:t>x200x200 </a:t>
            </a:r>
            <a:r>
              <a:rPr lang="ru-RU" dirty="0">
                <a:solidFill>
                  <a:schemeClr val="tx1"/>
                </a:solidFill>
              </a:rPr>
              <a:t>мм), </a:t>
            </a:r>
            <a:r>
              <a:rPr lang="uk-UA" dirty="0">
                <a:solidFill>
                  <a:schemeClr val="tx1"/>
                </a:solidFill>
              </a:rPr>
              <a:t>витримують їх у зволоженій тирсі 28 діб при температурі 20±2°С і піддають стисканню. Марки будівельних бетонів - 5-600 і вище (це границя міцності на стискання в </a:t>
            </a:r>
            <a:r>
              <a:rPr lang="uk-UA" dirty="0" err="1">
                <a:solidFill>
                  <a:schemeClr val="tx1"/>
                </a:solidFill>
              </a:rPr>
              <a:t>кГ</a:t>
            </a:r>
            <a:r>
              <a:rPr lang="uk-UA" dirty="0">
                <a:solidFill>
                  <a:schemeClr val="tx1"/>
                </a:solidFill>
              </a:rPr>
              <a:t>/см</a:t>
            </a:r>
            <a:r>
              <a:rPr lang="uk-UA" baseline="30000" dirty="0">
                <a:solidFill>
                  <a:schemeClr val="tx1"/>
                </a:solidFill>
              </a:rPr>
              <a:t>2</a:t>
            </a:r>
            <a:r>
              <a:rPr lang="uk-UA" dirty="0">
                <a:solidFill>
                  <a:schemeClr val="tx1"/>
                </a:solidFill>
              </a:rPr>
              <a:t>). Якість бетону характеризується його морозостійкістю (до 500 циклів), пластичністю, </a:t>
            </a:r>
            <a:r>
              <a:rPr lang="uk-UA" dirty="0" err="1">
                <a:solidFill>
                  <a:schemeClr val="tx1"/>
                </a:solidFill>
              </a:rPr>
              <a:t>зручноукладальністю</a:t>
            </a:r>
            <a:r>
              <a:rPr lang="uk-UA" dirty="0">
                <a:solidFill>
                  <a:schemeClr val="tx1"/>
                </a:solidFill>
              </a:rPr>
              <a:t> та ін. Бетон - порівняно дешевий матеріал. Для його приготування використовують дешеві складники, технологія його приготування проста, а отже, дешева.</a:t>
            </a:r>
          </a:p>
          <a:p>
            <a:pPr indent="457200" algn="just">
              <a:lnSpc>
                <a:spcPct val="150000"/>
              </a:lnSpc>
              <a:spcBef>
                <a:spcPts val="0"/>
              </a:spcBef>
              <a:spcAft>
                <a:spcPts val="1200"/>
              </a:spcAft>
            </a:pPr>
            <a:r>
              <a:rPr lang="ru-RU" dirty="0">
                <a:solidFill>
                  <a:schemeClr val="tx1"/>
                </a:solidFill>
              </a:rPr>
              <a:t>Бетон - </a:t>
            </a:r>
            <a:r>
              <a:rPr lang="uk-UA" dirty="0">
                <a:solidFill>
                  <a:schemeClr val="tx1"/>
                </a:solidFill>
              </a:rPr>
              <a:t>це практично єдиний матеріал, з якого можна виготовити будь-яку будівельну конструкцію, єдиний найбільш індустріальний матеріал. Виготовлення збірних конструкцій з бетону (залізобетону) дало можливість значно прискорити спорудження будівель, терміни введення будівель, а отже підвищити продуктивність праці в будівництві</a:t>
            </a:r>
            <a:r>
              <a:rPr lang="ru-RU" dirty="0">
                <a:solidFill>
                  <a:schemeClr val="tx1"/>
                </a:solidFill>
              </a:rPr>
              <a:t>.</a:t>
            </a:r>
          </a:p>
          <a:p>
            <a:pPr algn="l"/>
            <a:endParaRPr lang="ru-RU" dirty="0">
              <a:solidFill>
                <a:schemeClr val="tx1"/>
              </a:solidFill>
            </a:endParaRPr>
          </a:p>
        </p:txBody>
      </p:sp>
    </p:spTree>
    <p:extLst>
      <p:ext uri="{BB962C8B-B14F-4D97-AF65-F5344CB8AC3E}">
        <p14:creationId xmlns:p14="http://schemas.microsoft.com/office/powerpoint/2010/main" val="8589639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just">
              <a:lnSpc>
                <a:spcPct val="150000"/>
              </a:lnSpc>
              <a:spcBef>
                <a:spcPts val="0"/>
              </a:spcBef>
              <a:spcAft>
                <a:spcPts val="1200"/>
              </a:spcAft>
            </a:pPr>
            <a:r>
              <a:rPr lang="uk-UA" dirty="0">
                <a:solidFill>
                  <a:schemeClr val="tx1"/>
                </a:solidFill>
              </a:rPr>
              <a:t>Ефективність використання в будівництві бетону і залізобетону посилюється тим, що промисловість України виробляє сьогодні велику кількість спеціальних бетонів, які, крім перерахованих, мають цілий ряд спеціальних властивостей і можуть бути використані в спеціальних умовах експлуатації. Це гідротехнічні, дорожні, асфальтові, полімерні, коміркові, </a:t>
            </a:r>
            <a:r>
              <a:rPr lang="uk-UA" dirty="0" err="1">
                <a:solidFill>
                  <a:schemeClr val="tx1"/>
                </a:solidFill>
              </a:rPr>
              <a:t>поризовані</a:t>
            </a:r>
            <a:r>
              <a:rPr lang="uk-UA" dirty="0">
                <a:solidFill>
                  <a:schemeClr val="tx1"/>
                </a:solidFill>
              </a:rPr>
              <a:t> бетони.</a:t>
            </a:r>
          </a:p>
          <a:p>
            <a:pPr indent="457200" algn="just">
              <a:lnSpc>
                <a:spcPct val="150000"/>
              </a:lnSpc>
              <a:spcBef>
                <a:spcPts val="0"/>
              </a:spcBef>
              <a:spcAft>
                <a:spcPts val="1200"/>
              </a:spcAft>
            </a:pPr>
            <a:r>
              <a:rPr lang="uk-UA" dirty="0">
                <a:solidFill>
                  <a:schemeClr val="tx1"/>
                </a:solidFill>
              </a:rPr>
              <a:t>Знижують ефективність використання бетону і залізобетону їх негативні властивості. Бетони мають низьку температуростійкість і не можуть бути використані в таких частинах будівель, які нагріваються. Бетони важкі. Тому потрібно більше виготовляти легких - на пористих і легких заповнювачах. Для зниження металомісткості виробництва потрібно збільшити випуск попередньо напружених залізобетонних конструкцій</a:t>
            </a:r>
          </a:p>
          <a:p>
            <a:pPr indent="457200" algn="just">
              <a:lnSpc>
                <a:spcPct val="150000"/>
              </a:lnSpc>
              <a:spcBef>
                <a:spcPts val="0"/>
              </a:spcBef>
              <a:spcAft>
                <a:spcPts val="1200"/>
              </a:spcAft>
            </a:pPr>
            <a:r>
              <a:rPr lang="uk-UA" dirty="0">
                <a:solidFill>
                  <a:schemeClr val="tx1"/>
                </a:solidFill>
              </a:rPr>
              <a:t>Бетони мають високий коефіцієнт теплопровідності. Для покращення теплоізоляційних властивостей потрібно розширити застосування стінових панелей із легких і коміркових бетонів, в тому числі тришарових.</a:t>
            </a:r>
          </a:p>
          <a:p>
            <a:pPr algn="l"/>
            <a:endParaRPr lang="ru-RU" dirty="0">
              <a:solidFill>
                <a:schemeClr val="tx1"/>
              </a:solidFill>
            </a:endParaRPr>
          </a:p>
        </p:txBody>
      </p:sp>
    </p:spTree>
    <p:extLst>
      <p:ext uri="{BB962C8B-B14F-4D97-AF65-F5344CB8AC3E}">
        <p14:creationId xmlns:p14="http://schemas.microsoft.com/office/powerpoint/2010/main" val="43285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68811" y="182880"/>
            <a:ext cx="11844997" cy="6499274"/>
          </a:xfrm>
        </p:spPr>
        <p:txBody>
          <a:bodyPr>
            <a:normAutofit fontScale="92500" lnSpcReduction="20000"/>
          </a:bodyPr>
          <a:lstStyle/>
          <a:p>
            <a:pPr indent="457200" algn="just">
              <a:lnSpc>
                <a:spcPct val="150000"/>
              </a:lnSpc>
              <a:spcBef>
                <a:spcPts val="0"/>
              </a:spcBef>
              <a:spcAft>
                <a:spcPts val="1200"/>
              </a:spcAft>
            </a:pPr>
            <a:r>
              <a:rPr lang="uk-UA" dirty="0">
                <a:solidFill>
                  <a:schemeClr val="tx1"/>
                </a:solidFill>
              </a:rPr>
              <a:t>Вибір методів видобування залежить від фізичного стану породи, глибини залягання, твердості. Оскільки нерудна сировина здебільшого залягає на незначній глибині, основними способами її видобування є відкритий і видобування в підземних галереях. Розробку в кар'єрах ведуть екскаваторами, гідромеханічним способом, підривним способом, каменерізальними машинами. При цьому широко застосовується механізація. Гірські породи після видобування не придатні до безпосереднього використання. їх піддають підготовці. Насамперед це подрібнення. Для подрібнення застосовують дробарки різних типів, млини. Є також різні схеми подрібнення (</a:t>
            </a:r>
            <a:r>
              <a:rPr lang="uk-UA" dirty="0" err="1">
                <a:solidFill>
                  <a:schemeClr val="tx1"/>
                </a:solidFill>
              </a:rPr>
              <a:t>дво</a:t>
            </a:r>
            <a:r>
              <a:rPr lang="uk-UA" dirty="0">
                <a:solidFill>
                  <a:schemeClr val="tx1"/>
                </a:solidFill>
              </a:rPr>
              <a:t>- або триступінчасті). Подрібнені матеріали класифікують за допомогою грохотів, тобто розділюють на фракції. Іноді грохочення поєднують з промиванням у спеціальних барабанних промивних машинах і мийках.</a:t>
            </a:r>
          </a:p>
          <a:p>
            <a:pPr indent="457200" algn="just">
              <a:lnSpc>
                <a:spcPct val="150000"/>
              </a:lnSpc>
              <a:spcBef>
                <a:spcPts val="0"/>
              </a:spcBef>
              <a:spcAft>
                <a:spcPts val="1200"/>
              </a:spcAft>
            </a:pPr>
            <a:r>
              <a:rPr lang="uk-UA" dirty="0">
                <a:solidFill>
                  <a:schemeClr val="tx1"/>
                </a:solidFill>
              </a:rPr>
              <a:t>Для одержання виробів правильної форми (блоків, каменів, плит, профільних деталей) застосовують пиляння, тесання, шліфування, полірування. У результаті обробки вироби і деталі з природного каменю мають гладеньку, рельєфну або профільну лицьову поверхню.</a:t>
            </a:r>
          </a:p>
          <a:p>
            <a:pPr indent="457200" algn="just">
              <a:lnSpc>
                <a:spcPct val="150000"/>
              </a:lnSpc>
              <a:spcBef>
                <a:spcPts val="0"/>
              </a:spcBef>
              <a:spcAft>
                <a:spcPts val="1200"/>
              </a:spcAft>
            </a:pPr>
            <a:r>
              <a:rPr lang="uk-UA" dirty="0">
                <a:solidFill>
                  <a:schemeClr val="tx1"/>
                </a:solidFill>
              </a:rPr>
              <a:t>Природні кам'яні матеріали в процесі експлуатації піддаються дії вітру, атмосферних опадів, газів і парів, поперемінного зволоження та висушування, замороження і </a:t>
            </a:r>
            <a:r>
              <a:rPr lang="uk-UA" dirty="0" err="1">
                <a:solidFill>
                  <a:schemeClr val="tx1"/>
                </a:solidFill>
              </a:rPr>
              <a:t>відтанення</a:t>
            </a:r>
            <a:r>
              <a:rPr lang="uk-UA" dirty="0">
                <a:solidFill>
                  <a:schemeClr val="tx1"/>
                </a:solidFill>
              </a:rPr>
              <a:t>. При цьому вони руйнуються (вивітрюються). Скорочуються терміни їх служби, погіршуються декоративні якості. Вивітрювання буває фізичне, хімічне і біологічне. Матеріали від вивітрювання захищають. Влаштовують стоки води, захищають поверхні від потрапляння і затримування на них дощової та снігової води, ущільнюють їх хімічно (просочують гідрофобними або ущільнюючими речовинами).</a:t>
            </a:r>
          </a:p>
          <a:p>
            <a:endParaRPr lang="ru-RU" dirty="0"/>
          </a:p>
        </p:txBody>
      </p:sp>
    </p:spTree>
    <p:extLst>
      <p:ext uri="{BB962C8B-B14F-4D97-AF65-F5344CB8AC3E}">
        <p14:creationId xmlns:p14="http://schemas.microsoft.com/office/powerpoint/2010/main" val="887528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0" y="0"/>
            <a:ext cx="11844997" cy="6499274"/>
          </a:xfrm>
        </p:spPr>
        <p:txBody>
          <a:bodyPr/>
          <a:lstStyle/>
          <a:p>
            <a:pPr indent="457200" algn="just">
              <a:lnSpc>
                <a:spcPct val="150000"/>
              </a:lnSpc>
              <a:spcBef>
                <a:spcPts val="0"/>
              </a:spcBef>
              <a:spcAft>
                <a:spcPts val="1200"/>
              </a:spcAft>
            </a:pPr>
            <a:r>
              <a:rPr lang="uk-UA" dirty="0">
                <a:solidFill>
                  <a:schemeClr val="tx1"/>
                </a:solidFill>
              </a:rPr>
              <a:t>Гірські породи для виробництва будівельних матеріалів і виробів добирають на основі результатів дослідження і випробування зразків із них та техніко-економічного аналізу доцільності використання породи в конкретних умовах.</a:t>
            </a:r>
          </a:p>
          <a:p>
            <a:pPr indent="457200" algn="just">
              <a:lnSpc>
                <a:spcPct val="150000"/>
              </a:lnSpc>
              <a:spcBef>
                <a:spcPts val="0"/>
              </a:spcBef>
              <a:spcAft>
                <a:spcPts val="1200"/>
              </a:spcAft>
            </a:pPr>
            <a:r>
              <a:rPr lang="uk-UA" dirty="0">
                <a:solidFill>
                  <a:schemeClr val="tx1"/>
                </a:solidFill>
              </a:rPr>
              <a:t>Найбільше значення із природних кам'яних матеріалів мають:</a:t>
            </a:r>
          </a:p>
          <a:p>
            <a:pPr indent="457200" algn="just">
              <a:lnSpc>
                <a:spcPct val="150000"/>
              </a:lnSpc>
              <a:spcBef>
                <a:spcPts val="0"/>
              </a:spcBef>
              <a:spcAft>
                <a:spcPts val="1200"/>
              </a:spcAft>
            </a:pPr>
            <a:r>
              <a:rPr lang="uk-UA" dirty="0">
                <a:solidFill>
                  <a:schemeClr val="tx1"/>
                </a:solidFill>
              </a:rPr>
              <a:t>Бутовий камінь - куски каменю неправильної форми розміром 150-500 мм. Може бути рваний, </a:t>
            </a:r>
            <a:r>
              <a:rPr lang="uk-UA" dirty="0" err="1">
                <a:solidFill>
                  <a:schemeClr val="tx1"/>
                </a:solidFill>
              </a:rPr>
              <a:t>постелистий</a:t>
            </a:r>
            <a:r>
              <a:rPr lang="uk-UA" dirty="0">
                <a:solidFill>
                  <a:schemeClr val="tx1"/>
                </a:solidFill>
              </a:rPr>
              <a:t> і пиляний (рис. 1). Рваний бут одержують підривним способом, </a:t>
            </a:r>
            <a:r>
              <a:rPr lang="uk-UA" dirty="0" err="1">
                <a:solidFill>
                  <a:schemeClr val="tx1"/>
                </a:solidFill>
              </a:rPr>
              <a:t>постелистий</a:t>
            </a:r>
            <a:r>
              <a:rPr lang="uk-UA" dirty="0">
                <a:solidFill>
                  <a:schemeClr val="tx1"/>
                </a:solidFill>
              </a:rPr>
              <a:t> виколюють із порід, що мають сланцювату будову, пиляний - випилюють. Камінь має бути однорідним, не містити глинистих домішок, не мати слідів вивітрювання, </a:t>
            </a:r>
            <a:r>
              <a:rPr lang="uk-UA" dirty="0" err="1">
                <a:solidFill>
                  <a:schemeClr val="tx1"/>
                </a:solidFill>
              </a:rPr>
              <a:t>тріщин</a:t>
            </a:r>
            <a:r>
              <a:rPr lang="uk-UA" dirty="0">
                <a:solidFill>
                  <a:schemeClr val="tx1"/>
                </a:solidFill>
              </a:rPr>
              <a:t>. Використовують бутовий камінь для кладки фундаментів, підземних стін, стін неопалюваних приміщень, підпірних стінок, відкосів, укріплення берегів річок, для тротуарів, сходів, гідротехнічних споруд, як заповнювач у масивному бетоні. Найефективнішим в індустріальному будівництві є подрібнення буту на щебінь.</a:t>
            </a:r>
          </a:p>
          <a:p>
            <a:pPr indent="457200" algn="just">
              <a:spcBef>
                <a:spcPts val="0"/>
              </a:spcBef>
            </a:pPr>
            <a:r>
              <a:rPr lang="en-US" dirty="0">
                <a:solidFill>
                  <a:schemeClr val="tx1"/>
                </a:solidFill>
              </a:rPr>
              <a:t>                                                                                                      </a:t>
            </a:r>
            <a:r>
              <a:rPr lang="uk-UA" dirty="0">
                <a:solidFill>
                  <a:schemeClr val="tx1"/>
                </a:solidFill>
              </a:rPr>
              <a:t>Рис. 1. Бутовий камінь: </a:t>
            </a:r>
            <a:endParaRPr lang="en-US" dirty="0">
              <a:solidFill>
                <a:schemeClr val="tx1"/>
              </a:solidFill>
            </a:endParaRPr>
          </a:p>
          <a:p>
            <a:pPr indent="457200" algn="just">
              <a:spcBef>
                <a:spcPts val="0"/>
              </a:spcBef>
            </a:pPr>
            <a:r>
              <a:rPr lang="en-US" dirty="0">
                <a:solidFill>
                  <a:schemeClr val="tx1"/>
                </a:solidFill>
              </a:rPr>
              <a:t>                                                                                                      </a:t>
            </a:r>
            <a:r>
              <a:rPr lang="uk-UA" dirty="0">
                <a:solidFill>
                  <a:schemeClr val="tx1"/>
                </a:solidFill>
              </a:rPr>
              <a:t>1 - рваний; </a:t>
            </a:r>
            <a:endParaRPr lang="en-US" dirty="0">
              <a:solidFill>
                <a:schemeClr val="tx1"/>
              </a:solidFill>
            </a:endParaRPr>
          </a:p>
          <a:p>
            <a:pPr indent="457200" algn="just">
              <a:spcBef>
                <a:spcPts val="0"/>
              </a:spcBef>
            </a:pPr>
            <a:r>
              <a:rPr lang="en-US" dirty="0">
                <a:solidFill>
                  <a:schemeClr val="tx1"/>
                </a:solidFill>
              </a:rPr>
              <a:t>                                                                                                      </a:t>
            </a:r>
            <a:r>
              <a:rPr lang="uk-UA" dirty="0">
                <a:solidFill>
                  <a:schemeClr val="tx1"/>
                </a:solidFill>
              </a:rPr>
              <a:t>2 - </a:t>
            </a:r>
            <a:r>
              <a:rPr lang="uk-UA" dirty="0" err="1">
                <a:solidFill>
                  <a:schemeClr val="tx1"/>
                </a:solidFill>
              </a:rPr>
              <a:t>постелистий</a:t>
            </a:r>
            <a:r>
              <a:rPr lang="ru-RU" dirty="0">
                <a:solidFill>
                  <a:schemeClr val="tx1"/>
                </a:solidFill>
              </a:rPr>
              <a:t>; </a:t>
            </a:r>
            <a:endParaRPr lang="en-US" dirty="0">
              <a:solidFill>
                <a:schemeClr val="tx1"/>
              </a:solidFill>
            </a:endParaRPr>
          </a:p>
          <a:p>
            <a:pPr indent="457200" algn="just">
              <a:spcBef>
                <a:spcPts val="0"/>
              </a:spcBef>
            </a:pPr>
            <a:r>
              <a:rPr lang="en-US" dirty="0">
                <a:solidFill>
                  <a:schemeClr val="tx1"/>
                </a:solidFill>
              </a:rPr>
              <a:t>                                                                                                      </a:t>
            </a:r>
            <a:r>
              <a:rPr lang="ru-RU" dirty="0">
                <a:solidFill>
                  <a:schemeClr val="tx1"/>
                </a:solidFill>
              </a:rPr>
              <a:t>3 - </a:t>
            </a:r>
            <a:r>
              <a:rPr lang="uk-UA" dirty="0">
                <a:solidFill>
                  <a:schemeClr val="tx1"/>
                </a:solidFill>
              </a:rPr>
              <a:t>пиляний</a:t>
            </a:r>
          </a:p>
        </p:txBody>
      </p:sp>
      <p:pic>
        <p:nvPicPr>
          <p:cNvPr id="2" name="Рисунок 1">
            <a:extLst>
              <a:ext uri="{FF2B5EF4-FFF2-40B4-BE49-F238E27FC236}">
                <a16:creationId xmlns:a16="http://schemas.microsoft.com/office/drawing/2014/main" id="{390651BF-83E9-43F9-9F1D-A301E95212A3}"/>
              </a:ext>
            </a:extLst>
          </p:cNvPr>
          <p:cNvPicPr>
            <a:picLocks noChangeAspect="1"/>
          </p:cNvPicPr>
          <p:nvPr/>
        </p:nvPicPr>
        <p:blipFill rotWithShape="1">
          <a:blip r:embed="rId3"/>
          <a:srcRect l="8889" t="9471"/>
          <a:stretch/>
        </p:blipFill>
        <p:spPr>
          <a:xfrm>
            <a:off x="0" y="4900613"/>
            <a:ext cx="7419975" cy="1957387"/>
          </a:xfrm>
          <a:prstGeom prst="rect">
            <a:avLst/>
          </a:prstGeom>
        </p:spPr>
      </p:pic>
    </p:spTree>
    <p:extLst>
      <p:ext uri="{BB962C8B-B14F-4D97-AF65-F5344CB8AC3E}">
        <p14:creationId xmlns:p14="http://schemas.microsoft.com/office/powerpoint/2010/main" val="3959991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1844997" cy="6499274"/>
          </a:xfrm>
        </p:spPr>
        <p:txBody>
          <a:bodyPr/>
          <a:lstStyle/>
          <a:p>
            <a:pPr indent="457200" algn="just">
              <a:lnSpc>
                <a:spcPct val="150000"/>
              </a:lnSpc>
              <a:spcBef>
                <a:spcPts val="0"/>
              </a:spcBef>
              <a:spcAft>
                <a:spcPts val="1200"/>
              </a:spcAft>
            </a:pPr>
            <a:r>
              <a:rPr lang="uk-UA" dirty="0">
                <a:solidFill>
                  <a:schemeClr val="tx1"/>
                </a:solidFill>
              </a:rPr>
              <a:t>Облицювальні вироби (</a:t>
            </a:r>
            <a:r>
              <a:rPr lang="uk-UA" dirty="0" err="1">
                <a:solidFill>
                  <a:schemeClr val="tx1"/>
                </a:solidFill>
              </a:rPr>
              <a:t>камені</a:t>
            </a:r>
            <a:r>
              <a:rPr lang="uk-UA" dirty="0">
                <a:solidFill>
                  <a:schemeClr val="tx1"/>
                </a:solidFill>
              </a:rPr>
              <a:t>, плити, профільні деталі). їх виготовляють із блоків каменю розпилюванням або розколюванням і наступною механічною обробкою (з граніту, лабрадориту, габро, мармуру, вапняку, піщанику, туфу та ін.). Такі вироби довговічні, їх використання скорочує трудові витрати на експлуатацію.</a:t>
            </a:r>
            <a:endParaRPr lang="en-US" dirty="0">
              <a:solidFill>
                <a:schemeClr val="tx1"/>
              </a:solidFill>
            </a:endParaRPr>
          </a:p>
          <a:p>
            <a:pPr indent="457200" algn="just">
              <a:lnSpc>
                <a:spcPct val="150000"/>
              </a:lnSpc>
              <a:spcBef>
                <a:spcPts val="0"/>
              </a:spcBef>
              <a:spcAft>
                <a:spcPts val="1200"/>
              </a:spcAft>
            </a:pPr>
            <a:endParaRPr lang="en-US" dirty="0">
              <a:solidFill>
                <a:schemeClr val="tx1"/>
              </a:solidFill>
            </a:endParaRPr>
          </a:p>
          <a:p>
            <a:pPr indent="457200" algn="just">
              <a:lnSpc>
                <a:spcPct val="150000"/>
              </a:lnSpc>
              <a:spcBef>
                <a:spcPts val="0"/>
              </a:spcBef>
              <a:spcAft>
                <a:spcPts val="1200"/>
              </a:spcAft>
            </a:pPr>
            <a:endParaRPr lang="en-US" dirty="0">
              <a:solidFill>
                <a:schemeClr val="tx1"/>
              </a:solidFill>
            </a:endParaRPr>
          </a:p>
          <a:p>
            <a:pPr indent="457200" algn="just">
              <a:lnSpc>
                <a:spcPct val="150000"/>
              </a:lnSpc>
              <a:spcBef>
                <a:spcPts val="0"/>
              </a:spcBef>
              <a:spcAft>
                <a:spcPts val="1200"/>
              </a:spcAft>
            </a:pPr>
            <a:r>
              <a:rPr lang="en-US" dirty="0">
                <a:solidFill>
                  <a:schemeClr val="tx1"/>
                </a:solidFill>
              </a:rPr>
              <a:t>                                                                                            </a:t>
            </a:r>
            <a:r>
              <a:rPr lang="ru-RU" dirty="0">
                <a:solidFill>
                  <a:schemeClr val="tx1"/>
                </a:solidFill>
              </a:rPr>
              <a:t>Рис. 2. </a:t>
            </a:r>
            <a:r>
              <a:rPr lang="uk-UA" dirty="0">
                <a:solidFill>
                  <a:schemeClr val="tx1"/>
                </a:solidFill>
              </a:rPr>
              <a:t>Кам'яні стінові </a:t>
            </a:r>
            <a:r>
              <a:rPr lang="ru-RU" dirty="0">
                <a:solidFill>
                  <a:schemeClr val="tx1"/>
                </a:solidFill>
              </a:rPr>
              <a:t>блоки</a:t>
            </a:r>
            <a:endParaRPr lang="en-US" dirty="0">
              <a:solidFill>
                <a:schemeClr val="tx1"/>
              </a:solidFill>
            </a:endParaRPr>
          </a:p>
          <a:p>
            <a:pPr indent="457200" algn="just">
              <a:lnSpc>
                <a:spcPct val="150000"/>
              </a:lnSpc>
              <a:spcBef>
                <a:spcPts val="0"/>
              </a:spcBef>
            </a:pPr>
            <a:endParaRPr lang="en-US" dirty="0">
              <a:solidFill>
                <a:schemeClr val="tx1"/>
              </a:solidFill>
            </a:endParaRPr>
          </a:p>
          <a:p>
            <a:pPr indent="457200" algn="just">
              <a:lnSpc>
                <a:spcPct val="150000"/>
              </a:lnSpc>
              <a:spcBef>
                <a:spcPts val="0"/>
              </a:spcBef>
              <a:spcAft>
                <a:spcPts val="1200"/>
              </a:spcAft>
            </a:pPr>
            <a:r>
              <a:rPr lang="uk-UA" dirty="0">
                <a:solidFill>
                  <a:schemeClr val="tx1"/>
                </a:solidFill>
              </a:rPr>
              <a:t>Їх використовують для відділення проїжджої частини дороги від тротуару. Виготовляють їх відколюванням і обтісуванням порід. Є прямі, лекальні бортові </a:t>
            </a:r>
            <a:r>
              <a:rPr lang="uk-UA" dirty="0" err="1">
                <a:solidFill>
                  <a:schemeClr val="tx1"/>
                </a:solidFill>
              </a:rPr>
              <a:t>камені</a:t>
            </a:r>
            <a:r>
              <a:rPr lang="uk-UA" dirty="0">
                <a:solidFill>
                  <a:schemeClr val="tx1"/>
                </a:solidFill>
              </a:rPr>
              <a:t> і такі, що служать для оформлення з'їздів (рис. 3а, б, в).</a:t>
            </a:r>
          </a:p>
          <a:p>
            <a:pPr indent="457200" algn="just">
              <a:lnSpc>
                <a:spcPct val="150000"/>
              </a:lnSpc>
              <a:spcBef>
                <a:spcPts val="0"/>
              </a:spcBef>
              <a:spcAft>
                <a:spcPts val="1200"/>
              </a:spcAft>
            </a:pPr>
            <a:r>
              <a:rPr lang="en-US" dirty="0">
                <a:solidFill>
                  <a:schemeClr val="tx1"/>
                </a:solidFill>
              </a:rPr>
              <a:t>                                                                                                                     </a:t>
            </a:r>
            <a:r>
              <a:rPr lang="uk-UA" dirty="0">
                <a:solidFill>
                  <a:schemeClr val="tx1"/>
                </a:solidFill>
              </a:rPr>
              <a:t>Бортові</a:t>
            </a:r>
            <a:r>
              <a:rPr lang="ru-RU" dirty="0">
                <a:solidFill>
                  <a:schemeClr val="tx1"/>
                </a:solidFill>
              </a:rPr>
              <a:t> </a:t>
            </a:r>
            <a:r>
              <a:rPr lang="uk-UA" dirty="0" err="1">
                <a:solidFill>
                  <a:schemeClr val="tx1"/>
                </a:solidFill>
              </a:rPr>
              <a:t>камені</a:t>
            </a:r>
            <a:endParaRPr lang="uk-UA" dirty="0">
              <a:solidFill>
                <a:schemeClr val="tx1"/>
              </a:solidFill>
            </a:endParaRPr>
          </a:p>
          <a:p>
            <a:pPr indent="457200" algn="just">
              <a:lnSpc>
                <a:spcPct val="150000"/>
              </a:lnSpc>
              <a:spcBef>
                <a:spcPts val="0"/>
              </a:spcBef>
              <a:spcAft>
                <a:spcPts val="1200"/>
              </a:spcAft>
            </a:pPr>
            <a:endParaRPr lang="uk-UA" dirty="0">
              <a:solidFill>
                <a:schemeClr val="tx1"/>
              </a:solidFill>
            </a:endParaRPr>
          </a:p>
        </p:txBody>
      </p:sp>
      <p:pic>
        <p:nvPicPr>
          <p:cNvPr id="2050" name="Picture 2">
            <a:extLst>
              <a:ext uri="{FF2B5EF4-FFF2-40B4-BE49-F238E27FC236}">
                <a16:creationId xmlns:a16="http://schemas.microsoft.com/office/drawing/2014/main" id="{63E56244-91E1-45EE-8BF7-8063B34B8E0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1669733"/>
            <a:ext cx="6172200" cy="2154447"/>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a:extLst>
              <a:ext uri="{FF2B5EF4-FFF2-40B4-BE49-F238E27FC236}">
                <a16:creationId xmlns:a16="http://schemas.microsoft.com/office/drawing/2014/main" id="{8A43DFDB-9A2F-4A88-92E3-E69454AEA0D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24175" y="4711830"/>
            <a:ext cx="5636382" cy="2154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7118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0" y="0"/>
            <a:ext cx="12191999" cy="6858000"/>
          </a:xfrm>
        </p:spPr>
        <p:txBody>
          <a:bodyPr/>
          <a:lstStyle/>
          <a:p>
            <a:pPr algn="l"/>
            <a:r>
              <a:rPr lang="en-US" dirty="0">
                <a:solidFill>
                  <a:schemeClr val="tx1"/>
                </a:solidFill>
              </a:rPr>
              <a:t>            </a:t>
            </a:r>
            <a:r>
              <a:rPr lang="uk-UA" dirty="0">
                <a:solidFill>
                  <a:schemeClr val="tx1"/>
                </a:solidFill>
              </a:rPr>
              <a:t>Бруківка і шашка.</a:t>
            </a:r>
          </a:p>
          <a:p>
            <a:pPr indent="457200" algn="just">
              <a:lnSpc>
                <a:spcPct val="150000"/>
              </a:lnSpc>
              <a:spcBef>
                <a:spcPts val="0"/>
              </a:spcBef>
              <a:spcAft>
                <a:spcPts val="1200"/>
              </a:spcAft>
            </a:pPr>
            <a:r>
              <a:rPr lang="uk-UA" dirty="0">
                <a:solidFill>
                  <a:schemeClr val="tx1"/>
                </a:solidFill>
              </a:rPr>
              <a:t>Це </a:t>
            </a:r>
            <a:r>
              <a:rPr lang="uk-UA" dirty="0" err="1">
                <a:solidFill>
                  <a:schemeClr val="tx1"/>
                </a:solidFill>
              </a:rPr>
              <a:t>камені</a:t>
            </a:r>
            <a:r>
              <a:rPr lang="uk-UA" dirty="0">
                <a:solidFill>
                  <a:schemeClr val="tx1"/>
                </a:solidFill>
              </a:rPr>
              <a:t> для влаштування мостових, трамвайних </a:t>
            </a:r>
            <a:r>
              <a:rPr lang="uk-UA" dirty="0" err="1">
                <a:solidFill>
                  <a:schemeClr val="tx1"/>
                </a:solidFill>
              </a:rPr>
              <a:t>полотен</a:t>
            </a:r>
            <a:r>
              <a:rPr lang="uk-UA" dirty="0">
                <a:solidFill>
                  <a:schemeClr val="tx1"/>
                </a:solidFill>
              </a:rPr>
              <a:t> та ін. Виготовляють їх із граніту, базальту, габро, діабазу у вигляді паралелепіпеда (прямокутник - це бруківка, квадрат - шашка). Є високі, середні і низькі. Верхні грані мають шорстку поверхню з виступами і впадинами (2-3 мм), що забезпечує зчеплення шин автомобілів з поверхнею покриття (рис. 3 г, д).</a:t>
            </a:r>
          </a:p>
          <a:p>
            <a:pPr indent="457200" algn="just">
              <a:lnSpc>
                <a:spcPct val="150000"/>
              </a:lnSpc>
              <a:spcBef>
                <a:spcPts val="0"/>
              </a:spcBef>
              <a:spcAft>
                <a:spcPts val="1200"/>
              </a:spcAft>
            </a:pPr>
            <a:r>
              <a:rPr lang="uk-UA" dirty="0">
                <a:solidFill>
                  <a:schemeClr val="tx1"/>
                </a:solidFill>
              </a:rPr>
              <a:t>До природних кам'яних матеріалів належать також булижний камінь, гравій, щебінь, пісок та ін.</a:t>
            </a:r>
          </a:p>
          <a:p>
            <a:pPr indent="457200" algn="just">
              <a:lnSpc>
                <a:spcPct val="150000"/>
              </a:lnSpc>
              <a:spcBef>
                <a:spcPts val="0"/>
              </a:spcBef>
              <a:spcAft>
                <a:spcPts val="1200"/>
              </a:spcAft>
            </a:pPr>
            <a:r>
              <a:rPr lang="uk-UA" dirty="0">
                <a:solidFill>
                  <a:schemeClr val="tx1"/>
                </a:solidFill>
              </a:rPr>
              <a:t>Техніко - економічні показники.</a:t>
            </a:r>
          </a:p>
          <a:p>
            <a:pPr indent="457200" algn="just">
              <a:lnSpc>
                <a:spcPct val="150000"/>
              </a:lnSpc>
              <a:spcBef>
                <a:spcPts val="0"/>
              </a:spcBef>
              <a:spcAft>
                <a:spcPts val="1200"/>
              </a:spcAft>
            </a:pPr>
            <a:r>
              <a:rPr lang="uk-UA" dirty="0">
                <a:solidFill>
                  <a:schemeClr val="tx1"/>
                </a:solidFill>
              </a:rPr>
              <a:t>Природні кам'яні матеріали і вироби відзначаються високою якістю, довговічністю в експлуатації. Особливо шліфовані та поліровані (облицювальні вироби). Так, використання облицювальних плит і каменів дає змогу скоротити у 5-8 разів трудові витрати порівняно з облицюванням кольоровими розчинами. Більш довговічні бортові </a:t>
            </a:r>
            <a:r>
              <a:rPr lang="uk-UA" dirty="0" err="1">
                <a:solidFill>
                  <a:schemeClr val="tx1"/>
                </a:solidFill>
              </a:rPr>
              <a:t>камені</a:t>
            </a:r>
            <a:r>
              <a:rPr lang="uk-UA" dirty="0">
                <a:solidFill>
                  <a:schemeClr val="tx1"/>
                </a:solidFill>
              </a:rPr>
              <a:t> порівняно з подібними із залізобетону. Деякі природні </a:t>
            </a:r>
            <a:r>
              <a:rPr lang="uk-UA" dirty="0" err="1">
                <a:solidFill>
                  <a:schemeClr val="tx1"/>
                </a:solidFill>
              </a:rPr>
              <a:t>камені</a:t>
            </a:r>
            <a:r>
              <a:rPr lang="uk-UA" dirty="0">
                <a:solidFill>
                  <a:schemeClr val="tx1"/>
                </a:solidFill>
              </a:rPr>
              <a:t> є дорогими, водночас собівартість виробів із них часто значно менша від інших матеріалів. Так, собівартість їм природного стінового каменю приблизно в два рази нижча від собівартості їм</a:t>
            </a:r>
            <a:r>
              <a:rPr lang="uk-UA" baseline="30000" dirty="0">
                <a:solidFill>
                  <a:schemeClr val="tx1"/>
                </a:solidFill>
              </a:rPr>
              <a:t>2</a:t>
            </a:r>
            <a:r>
              <a:rPr lang="uk-UA" dirty="0">
                <a:solidFill>
                  <a:schemeClr val="tx1"/>
                </a:solidFill>
              </a:rPr>
              <a:t> глиняної цегли. Найефективніше використовувати природні кам’яні матеріали там, де вони є місцевим матеріалом.</a:t>
            </a:r>
          </a:p>
          <a:p>
            <a:endParaRPr lang="ru-RU" dirty="0"/>
          </a:p>
        </p:txBody>
      </p:sp>
    </p:spTree>
    <p:extLst>
      <p:ext uri="{BB962C8B-B14F-4D97-AF65-F5344CB8AC3E}">
        <p14:creationId xmlns:p14="http://schemas.microsoft.com/office/powerpoint/2010/main" val="310780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013808" cy="6858000"/>
          </a:xfrm>
        </p:spPr>
        <p:txBody>
          <a:bodyPr>
            <a:normAutofit/>
          </a:bodyPr>
          <a:lstStyle/>
          <a:p>
            <a:pPr algn="ctr"/>
            <a:r>
              <a:rPr lang="ru-RU" sz="2000" b="1" dirty="0">
                <a:solidFill>
                  <a:schemeClr val="tx1"/>
                </a:solidFill>
              </a:rPr>
              <a:t>2.2. </a:t>
            </a:r>
            <a:r>
              <a:rPr lang="uk-UA" sz="2000" b="1" dirty="0">
                <a:solidFill>
                  <a:schemeClr val="tx1"/>
                </a:solidFill>
              </a:rPr>
              <a:t>Керамічні будівельні матеріали і вироби</a:t>
            </a:r>
          </a:p>
          <a:p>
            <a:pPr indent="457200" algn="just">
              <a:lnSpc>
                <a:spcPct val="150000"/>
              </a:lnSpc>
              <a:spcBef>
                <a:spcPts val="0"/>
              </a:spcBef>
              <a:spcAft>
                <a:spcPts val="1200"/>
              </a:spcAft>
            </a:pPr>
            <a:r>
              <a:rPr lang="uk-UA" dirty="0">
                <a:solidFill>
                  <a:schemeClr val="tx1"/>
                </a:solidFill>
              </a:rPr>
              <a:t>Керамічні будівельні матеріали </a:t>
            </a:r>
            <a:r>
              <a:rPr lang="ru-RU" dirty="0">
                <a:solidFill>
                  <a:schemeClr val="tx1"/>
                </a:solidFill>
              </a:rPr>
              <a:t>належать до </a:t>
            </a:r>
            <a:r>
              <a:rPr lang="uk-UA" dirty="0">
                <a:solidFill>
                  <a:schemeClr val="tx1"/>
                </a:solidFill>
              </a:rPr>
              <a:t>штучних кам'яних матеріалів (випалювальних</a:t>
            </a:r>
            <a:r>
              <a:rPr lang="ru-RU" dirty="0">
                <a:solidFill>
                  <a:schemeClr val="tx1"/>
                </a:solidFill>
              </a:rPr>
              <a:t>).</a:t>
            </a:r>
            <a:endParaRPr lang="en-US" dirty="0">
              <a:solidFill>
                <a:schemeClr val="tx1"/>
              </a:solidFill>
            </a:endParaRPr>
          </a:p>
          <a:p>
            <a:pPr indent="457200" algn="just">
              <a:lnSpc>
                <a:spcPct val="150000"/>
              </a:lnSpc>
              <a:spcBef>
                <a:spcPts val="0"/>
              </a:spcBef>
              <a:spcAft>
                <a:spcPts val="1200"/>
              </a:spcAft>
            </a:pPr>
            <a:r>
              <a:rPr lang="uk-UA" dirty="0">
                <a:solidFill>
                  <a:schemeClr val="tx1"/>
                </a:solidFill>
              </a:rPr>
              <a:t>Керамічні будівельні матеріали мають порівняно невелику масу одиниці об'єму, низьку теплопровідність, високу теплоємність, вони вогнестійкі, довговічні. Деякі види спеціальної кераміки мають підвищену хімічну стійкість, вогнетривкість, електроізоляційні властивості. Керамічні матеріали можна виготовляти з візерунками на поверхні</a:t>
            </a:r>
            <a:r>
              <a:rPr lang="ru-RU" dirty="0">
                <a:solidFill>
                  <a:schemeClr val="tx1"/>
                </a:solidFill>
              </a:rPr>
              <a:t>.</a:t>
            </a:r>
            <a:endParaRPr lang="en-US" dirty="0">
              <a:solidFill>
                <a:schemeClr val="tx1"/>
              </a:solidFill>
            </a:endParaRPr>
          </a:p>
          <a:p>
            <a:pPr indent="457200" algn="just">
              <a:lnSpc>
                <a:spcPct val="150000"/>
              </a:lnSpc>
              <a:spcBef>
                <a:spcPts val="0"/>
              </a:spcBef>
              <a:spcAft>
                <a:spcPts val="1200"/>
              </a:spcAft>
            </a:pPr>
            <a:r>
              <a:rPr lang="uk-UA" dirty="0">
                <a:solidFill>
                  <a:schemeClr val="tx1"/>
                </a:solidFill>
              </a:rPr>
              <a:t>Розрізняють стінову кераміку, облицювальну, покрівельну, санітарно-технічну, керамічні труби, кераміку спеціального і </a:t>
            </a:r>
            <a:r>
              <a:rPr lang="uk-UA" dirty="0" err="1">
                <a:solidFill>
                  <a:schemeClr val="tx1"/>
                </a:solidFill>
              </a:rPr>
              <a:t>дорожньо</a:t>
            </a:r>
            <a:r>
              <a:rPr lang="uk-UA" dirty="0">
                <a:solidFill>
                  <a:schemeClr val="tx1"/>
                </a:solidFill>
              </a:rPr>
              <a:t>-будівельного призначення.</a:t>
            </a:r>
          </a:p>
          <a:p>
            <a:pPr indent="457200" algn="just">
              <a:lnSpc>
                <a:spcPct val="150000"/>
              </a:lnSpc>
              <a:spcBef>
                <a:spcPts val="0"/>
              </a:spcBef>
              <a:spcAft>
                <a:spcPts val="1200"/>
              </a:spcAft>
            </a:pPr>
            <a:r>
              <a:rPr lang="uk-UA" dirty="0">
                <a:solidFill>
                  <a:schemeClr val="tx1"/>
                </a:solidFill>
              </a:rPr>
              <a:t>Технологічний процес виготовлення керамічних виробів поділяється на такі етапи: підготовка формової маси; формування виробів; сушіння; випалювання; опорядження.</a:t>
            </a:r>
          </a:p>
          <a:p>
            <a:pPr indent="457200" algn="just">
              <a:lnSpc>
                <a:spcPct val="160000"/>
              </a:lnSpc>
              <a:spcBef>
                <a:spcPts val="0"/>
              </a:spcBef>
              <a:spcAft>
                <a:spcPts val="1200"/>
              </a:spcAft>
            </a:pPr>
            <a:r>
              <a:rPr lang="uk-UA" dirty="0">
                <a:solidFill>
                  <a:schemeClr val="tx1"/>
                </a:solidFill>
              </a:rPr>
              <a:t>Сировиною для одержання керамічних виробів є глинисті гірські породи. Для поліпшення технологічних властивостей глин і надання виробам високих фізико-механічних властивостей застосовують непластичні матеріали - кварцовий пісок, шамот, шлак, деревні ошурки, доломіт, вугільний пил, барвники та ін. Із суміші вихідних матеріалів одержують однорідну масу, додаючи певну кількість води. Вологість маси може бути 15-25% (пластичний спосіб), 8-12% (напівсухий спосіб), 4-8% (сухий спосіб), 40% (мокрий спосіб)</a:t>
            </a:r>
            <a:r>
              <a:rPr lang="uk-UA" dirty="0"/>
              <a:t>.</a:t>
            </a:r>
            <a:endParaRPr lang="en-US" dirty="0">
              <a:solidFill>
                <a:schemeClr val="tx1"/>
              </a:solidFill>
            </a:endParaRPr>
          </a:p>
        </p:txBody>
      </p:sp>
    </p:spTree>
    <p:extLst>
      <p:ext uri="{BB962C8B-B14F-4D97-AF65-F5344CB8AC3E}">
        <p14:creationId xmlns:p14="http://schemas.microsoft.com/office/powerpoint/2010/main" val="939299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lstStyle/>
          <a:p>
            <a:pPr indent="457200" algn="just">
              <a:lnSpc>
                <a:spcPct val="150000"/>
              </a:lnSpc>
              <a:spcBef>
                <a:spcPts val="0"/>
              </a:spcBef>
              <a:spcAft>
                <a:spcPts val="1200"/>
              </a:spcAft>
            </a:pPr>
            <a:r>
              <a:rPr lang="uk-UA" dirty="0">
                <a:solidFill>
                  <a:schemeClr val="tx1"/>
                </a:solidFill>
              </a:rPr>
              <a:t>Формування виробів здійснюється декількома способами. Найчастіше вироби формують на гідравлічних, механічних, стрічкових пресах. Цеглу, наприклад, формують на стрічкових пресах (рис. 4).</a:t>
            </a:r>
          </a:p>
          <a:p>
            <a:pPr algn="l"/>
            <a:r>
              <a:rPr lang="ru-RU" dirty="0">
                <a:solidFill>
                  <a:schemeClr val="tx1"/>
                </a:solidFill>
              </a:rPr>
              <a:t>                                                                                                                   Рис. 4. Схема </a:t>
            </a:r>
            <a:r>
              <a:rPr lang="ru-RU" dirty="0" err="1">
                <a:solidFill>
                  <a:schemeClr val="tx1"/>
                </a:solidFill>
              </a:rPr>
              <a:t>стрічкового</a:t>
            </a:r>
            <a:r>
              <a:rPr lang="ru-RU" dirty="0">
                <a:solidFill>
                  <a:schemeClr val="tx1"/>
                </a:solidFill>
              </a:rPr>
              <a:t> </a:t>
            </a:r>
            <a:r>
              <a:rPr lang="ru-RU" dirty="0" err="1">
                <a:solidFill>
                  <a:schemeClr val="tx1"/>
                </a:solidFill>
              </a:rPr>
              <a:t>преса</a:t>
            </a:r>
            <a:r>
              <a:rPr lang="ru-RU" dirty="0">
                <a:solidFill>
                  <a:schemeClr val="tx1"/>
                </a:solidFill>
              </a:rPr>
              <a:t>: </a:t>
            </a:r>
          </a:p>
          <a:p>
            <a:pPr algn="l"/>
            <a:r>
              <a:rPr lang="ru-RU" dirty="0">
                <a:solidFill>
                  <a:schemeClr val="tx1"/>
                </a:solidFill>
              </a:rPr>
              <a:t>                                                                                                                   1 - мундштук; 2 – головка; </a:t>
            </a:r>
          </a:p>
          <a:p>
            <a:pPr algn="l"/>
            <a:r>
              <a:rPr lang="ru-RU" dirty="0">
                <a:solidFill>
                  <a:schemeClr val="tx1"/>
                </a:solidFill>
              </a:rPr>
              <a:t>                                                                                                                   3 - </a:t>
            </a:r>
            <a:r>
              <a:rPr lang="ru-RU" dirty="0" err="1">
                <a:solidFill>
                  <a:schemeClr val="tx1"/>
                </a:solidFill>
              </a:rPr>
              <a:t>циліндр</a:t>
            </a:r>
            <a:r>
              <a:rPr lang="ru-RU" dirty="0">
                <a:solidFill>
                  <a:schemeClr val="tx1"/>
                </a:solidFill>
              </a:rPr>
              <a:t>; 4 - шнек; 5 – чаша</a:t>
            </a: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algn="l"/>
            <a:endParaRPr lang="ru-RU" dirty="0">
              <a:solidFill>
                <a:schemeClr val="tx1"/>
              </a:solidFill>
            </a:endParaRPr>
          </a:p>
          <a:p>
            <a:pPr indent="457200" algn="just">
              <a:lnSpc>
                <a:spcPct val="150000"/>
              </a:lnSpc>
              <a:spcBef>
                <a:spcPts val="0"/>
              </a:spcBef>
              <a:spcAft>
                <a:spcPts val="1200"/>
              </a:spcAft>
            </a:pPr>
            <a:r>
              <a:rPr lang="uk-UA" dirty="0">
                <a:solidFill>
                  <a:schemeClr val="tx1"/>
                </a:solidFill>
              </a:rPr>
              <a:t>Підготовлена маса у вигляді бруска виходить через мундштук 1 преса і розрізується </a:t>
            </a:r>
            <a:r>
              <a:rPr lang="uk-UA" dirty="0" err="1">
                <a:solidFill>
                  <a:schemeClr val="tx1"/>
                </a:solidFill>
              </a:rPr>
              <a:t>ножем</a:t>
            </a:r>
            <a:r>
              <a:rPr lang="uk-UA" dirty="0">
                <a:solidFill>
                  <a:schemeClr val="tx1"/>
                </a:solidFill>
              </a:rPr>
              <a:t> на вироби. Деякі керамічні вироби формують литтям (килимову мозаїку), деякі штампуванням.</a:t>
            </a:r>
          </a:p>
          <a:p>
            <a:pPr indent="457200" algn="just">
              <a:lnSpc>
                <a:spcPct val="150000"/>
              </a:lnSpc>
              <a:spcBef>
                <a:spcPts val="0"/>
              </a:spcBef>
              <a:spcAft>
                <a:spcPts val="1200"/>
              </a:spcAft>
            </a:pPr>
            <a:r>
              <a:rPr lang="uk-UA" dirty="0">
                <a:solidFill>
                  <a:schemeClr val="tx1"/>
                </a:solidFill>
              </a:rPr>
              <a:t>Далі сформовані вироби сушать. При цьому значно зменшується вміст вологи, вироби краще випалюються. Термін сушіння вибирається залежно від типу сушарень.</a:t>
            </a:r>
          </a:p>
          <a:p>
            <a:pPr algn="l"/>
            <a:endParaRPr lang="ru-RU" dirty="0">
              <a:solidFill>
                <a:schemeClr val="tx1"/>
              </a:solidFill>
            </a:endParaRPr>
          </a:p>
        </p:txBody>
      </p:sp>
      <p:pic>
        <p:nvPicPr>
          <p:cNvPr id="3074" name="Picture 2">
            <a:extLst>
              <a:ext uri="{FF2B5EF4-FFF2-40B4-BE49-F238E27FC236}">
                <a16:creationId xmlns:a16="http://schemas.microsoft.com/office/drawing/2014/main" id="{49170B14-6542-4D34-96E6-2228896C386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28700"/>
            <a:ext cx="7712604"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269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fontScale="92500" lnSpcReduction="10000"/>
          </a:bodyPr>
          <a:lstStyle/>
          <a:p>
            <a:pPr indent="457200" algn="just">
              <a:lnSpc>
                <a:spcPct val="150000"/>
              </a:lnSpc>
              <a:spcBef>
                <a:spcPts val="0"/>
              </a:spcBef>
              <a:spcAft>
                <a:spcPts val="1200"/>
              </a:spcAft>
            </a:pPr>
            <a:r>
              <a:rPr lang="uk-UA" sz="1900" dirty="0">
                <a:solidFill>
                  <a:schemeClr val="tx1"/>
                </a:solidFill>
              </a:rPr>
              <a:t>Випалювання виробів проводять у кільцевих або тунельних </a:t>
            </a:r>
            <a:r>
              <a:rPr lang="ru-RU" sz="1900" dirty="0">
                <a:solidFill>
                  <a:schemeClr val="tx1"/>
                </a:solidFill>
              </a:rPr>
              <a:t>печах. </a:t>
            </a:r>
            <a:r>
              <a:rPr lang="uk-UA" sz="1900" dirty="0">
                <a:solidFill>
                  <a:schemeClr val="tx1"/>
                </a:solidFill>
              </a:rPr>
              <a:t>Тунельні печі ефективніші</a:t>
            </a:r>
            <a:r>
              <a:rPr lang="ru-RU" sz="1900" dirty="0">
                <a:solidFill>
                  <a:schemeClr val="tx1"/>
                </a:solidFill>
              </a:rPr>
              <a:t>, в них </a:t>
            </a:r>
            <a:r>
              <a:rPr lang="uk-UA" sz="1900" dirty="0">
                <a:solidFill>
                  <a:schemeClr val="tx1"/>
                </a:solidFill>
              </a:rPr>
              <a:t>краще використовується теплова енергія</a:t>
            </a:r>
            <a:r>
              <a:rPr lang="ru-RU" sz="1900" dirty="0">
                <a:solidFill>
                  <a:schemeClr val="tx1"/>
                </a:solidFill>
              </a:rPr>
              <a:t>. Максимальна температура в </a:t>
            </a:r>
            <a:r>
              <a:rPr lang="uk-UA" sz="1900" dirty="0">
                <a:solidFill>
                  <a:schemeClr val="tx1"/>
                </a:solidFill>
              </a:rPr>
              <a:t>печі при випалюванні стінових матеріалів із легкоплавких глин - 950-1100 °С.</a:t>
            </a:r>
          </a:p>
          <a:p>
            <a:pPr indent="457200" algn="just">
              <a:lnSpc>
                <a:spcPct val="150000"/>
              </a:lnSpc>
              <a:spcBef>
                <a:spcPts val="0"/>
              </a:spcBef>
              <a:spcAft>
                <a:spcPts val="1200"/>
              </a:spcAft>
            </a:pPr>
            <a:r>
              <a:rPr lang="uk-UA" sz="1900" dirty="0">
                <a:solidFill>
                  <a:schemeClr val="tx1"/>
                </a:solidFill>
              </a:rPr>
              <a:t>Після випалювання вироби поступово охолоджують, щоб попередити утворення </a:t>
            </a:r>
            <a:r>
              <a:rPr lang="uk-UA" sz="1900" dirty="0" err="1">
                <a:solidFill>
                  <a:schemeClr val="tx1"/>
                </a:solidFill>
              </a:rPr>
              <a:t>тріщин</a:t>
            </a:r>
            <a:r>
              <a:rPr lang="uk-UA" sz="1900" dirty="0">
                <a:solidFill>
                  <a:schemeClr val="tx1"/>
                </a:solidFill>
              </a:rPr>
              <a:t>. Далі вироби сортують і опоряджують</a:t>
            </a:r>
            <a:r>
              <a:rPr lang="ru-RU" sz="1900" dirty="0">
                <a:solidFill>
                  <a:schemeClr val="tx1"/>
                </a:solidFill>
              </a:rPr>
              <a:t>.</a:t>
            </a:r>
          </a:p>
          <a:p>
            <a:pPr indent="457200" algn="just">
              <a:lnSpc>
                <a:spcPct val="150000"/>
              </a:lnSpc>
              <a:spcBef>
                <a:spcPts val="0"/>
              </a:spcBef>
              <a:spcAft>
                <a:spcPts val="1200"/>
              </a:spcAft>
            </a:pPr>
            <a:r>
              <a:rPr lang="ru-RU" sz="1900" dirty="0">
                <a:solidFill>
                  <a:schemeClr val="tx1"/>
                </a:solidFill>
              </a:rPr>
              <a:t>У </a:t>
            </a:r>
            <a:r>
              <a:rPr lang="uk-UA" sz="1900" dirty="0">
                <a:solidFill>
                  <a:schemeClr val="tx1"/>
                </a:solidFill>
              </a:rPr>
              <a:t>керамічних будівельних матеріалів і виробів найбільше значення мають: цегла глиняна звичайна розмірами </a:t>
            </a:r>
            <a:r>
              <a:rPr lang="ru-RU" sz="1900" dirty="0">
                <a:solidFill>
                  <a:schemeClr val="tx1"/>
                </a:solidFill>
              </a:rPr>
              <a:t>250</a:t>
            </a:r>
            <a:r>
              <a:rPr lang="en-US" sz="1900" dirty="0">
                <a:solidFill>
                  <a:schemeClr val="tx1"/>
                </a:solidFill>
              </a:rPr>
              <a:t>x120x65 </a:t>
            </a:r>
            <a:r>
              <a:rPr lang="ru-RU" sz="1900" dirty="0">
                <a:solidFill>
                  <a:schemeClr val="tx1"/>
                </a:solidFill>
              </a:rPr>
              <a:t>мм, </a:t>
            </a:r>
            <a:r>
              <a:rPr lang="uk-UA" sz="1900" dirty="0">
                <a:solidFill>
                  <a:schemeClr val="tx1"/>
                </a:solidFill>
              </a:rPr>
              <a:t>цегла пустотна (має </a:t>
            </a:r>
            <a:r>
              <a:rPr lang="uk-UA" sz="1900" dirty="0" err="1">
                <a:solidFill>
                  <a:schemeClr val="tx1"/>
                </a:solidFill>
              </a:rPr>
              <a:t>наскрізьні</a:t>
            </a:r>
            <a:r>
              <a:rPr lang="uk-UA" sz="1900" dirty="0">
                <a:solidFill>
                  <a:schemeClr val="tx1"/>
                </a:solidFill>
              </a:rPr>
              <a:t> різного перерізу отвори) розмірами </a:t>
            </a:r>
            <a:r>
              <a:rPr lang="ru-RU" sz="1900" dirty="0">
                <a:solidFill>
                  <a:schemeClr val="tx1"/>
                </a:solidFill>
              </a:rPr>
              <a:t>250</a:t>
            </a:r>
            <a:r>
              <a:rPr lang="en-US" sz="1900" dirty="0">
                <a:solidFill>
                  <a:schemeClr val="tx1"/>
                </a:solidFill>
              </a:rPr>
              <a:t>x120x102 </a:t>
            </a:r>
            <a:r>
              <a:rPr lang="ru-RU" sz="1900" dirty="0">
                <a:solidFill>
                  <a:schemeClr val="tx1"/>
                </a:solidFill>
              </a:rPr>
              <a:t>мм, 250</a:t>
            </a:r>
            <a:r>
              <a:rPr lang="en-US" sz="1900" dirty="0">
                <a:solidFill>
                  <a:schemeClr val="tx1"/>
                </a:solidFill>
              </a:rPr>
              <a:t>x120x138 </a:t>
            </a:r>
            <a:r>
              <a:rPr lang="ru-RU" sz="1900" dirty="0">
                <a:solidFill>
                  <a:schemeClr val="tx1"/>
                </a:solidFill>
              </a:rPr>
              <a:t>мм, </a:t>
            </a:r>
            <a:r>
              <a:rPr lang="uk-UA" sz="1900" dirty="0">
                <a:solidFill>
                  <a:schemeClr val="tx1"/>
                </a:solidFill>
              </a:rPr>
              <a:t>керамічні </a:t>
            </a:r>
            <a:r>
              <a:rPr lang="uk-UA" sz="1900" dirty="0" err="1">
                <a:solidFill>
                  <a:schemeClr val="tx1"/>
                </a:solidFill>
              </a:rPr>
              <a:t>камені</a:t>
            </a:r>
            <a:r>
              <a:rPr lang="uk-UA" sz="1900" dirty="0">
                <a:solidFill>
                  <a:schemeClr val="tx1"/>
                </a:solidFill>
              </a:rPr>
              <a:t> розмірами </a:t>
            </a:r>
            <a:r>
              <a:rPr lang="ru-RU" sz="1900" dirty="0">
                <a:solidFill>
                  <a:schemeClr val="tx1"/>
                </a:solidFill>
              </a:rPr>
              <a:t>250</a:t>
            </a:r>
            <a:r>
              <a:rPr lang="en-US" sz="1900" dirty="0">
                <a:solidFill>
                  <a:schemeClr val="tx1"/>
                </a:solidFill>
              </a:rPr>
              <a:t>x120x138, 250x250x138, 250x200x80, 250x250x120, 288x138x138 </a:t>
            </a:r>
            <a:r>
              <a:rPr lang="ru-RU" sz="1900" dirty="0">
                <a:solidFill>
                  <a:schemeClr val="tx1"/>
                </a:solidFill>
              </a:rPr>
              <a:t>мм</a:t>
            </a:r>
            <a:r>
              <a:rPr lang="uk-UA" sz="1900" dirty="0">
                <a:solidFill>
                  <a:schemeClr val="tx1"/>
                </a:solidFill>
              </a:rPr>
              <a:t>, керамічні плитки для зовнішнього і внутрішнього облицювання, для підлог, черепиця</a:t>
            </a:r>
            <a:r>
              <a:rPr lang="ru-RU" sz="1900" dirty="0">
                <a:solidFill>
                  <a:schemeClr val="tx1"/>
                </a:solidFill>
              </a:rPr>
              <a:t>.</a:t>
            </a:r>
          </a:p>
          <a:p>
            <a:pPr indent="457200" algn="just">
              <a:lnSpc>
                <a:spcPct val="150000"/>
              </a:lnSpc>
              <a:spcBef>
                <a:spcPts val="0"/>
              </a:spcBef>
              <a:spcAft>
                <a:spcPts val="1200"/>
              </a:spcAft>
            </a:pPr>
            <a:r>
              <a:rPr lang="uk-UA" sz="1900" dirty="0">
                <a:solidFill>
                  <a:schemeClr val="tx1"/>
                </a:solidFill>
              </a:rPr>
              <a:t>На спеціальних підприємствах із цегли і каменів виготовляють стінові панелі і блоки. Панелі мають розміри на кімнату і можуть бути одно-, </a:t>
            </a:r>
            <a:r>
              <a:rPr lang="uk-UA" sz="1900" dirty="0" err="1">
                <a:solidFill>
                  <a:schemeClr val="tx1"/>
                </a:solidFill>
              </a:rPr>
              <a:t>дво</a:t>
            </a:r>
            <a:r>
              <a:rPr lang="uk-UA" sz="1900" dirty="0">
                <a:solidFill>
                  <a:schemeClr val="tx1"/>
                </a:solidFill>
              </a:rPr>
              <a:t>- і тришаровими. Фасадну сторону облицьовують плиткою. Панелі і блоки армують стальними сітками або каркасами</a:t>
            </a:r>
            <a:r>
              <a:rPr lang="ru-RU" sz="1900" dirty="0">
                <a:solidFill>
                  <a:schemeClr val="tx1"/>
                </a:solidFill>
              </a:rPr>
              <a:t>.</a:t>
            </a:r>
          </a:p>
          <a:p>
            <a:pPr indent="457200" algn="just">
              <a:lnSpc>
                <a:spcPct val="150000"/>
              </a:lnSpc>
              <a:spcBef>
                <a:spcPts val="0"/>
              </a:spcBef>
              <a:spcAft>
                <a:spcPts val="1200"/>
              </a:spcAft>
            </a:pPr>
            <a:r>
              <a:rPr lang="uk-UA" sz="1900" dirty="0">
                <a:solidFill>
                  <a:schemeClr val="tx1"/>
                </a:solidFill>
              </a:rPr>
              <a:t>Використовують керамічні матеріали і вироби для різних будівель або їх частин. Цеглу звичайну, наприклад, використовують для стін, фундаментів, печей, димових каналів. Пустотну цеглу ефективно використовувати для стін, але не можна використовувати для фундаментів, печей, димових каналів, стін вологих приміщень.</a:t>
            </a:r>
            <a:endParaRPr lang="ru-RU" sz="1900" dirty="0">
              <a:solidFill>
                <a:schemeClr val="tx1"/>
              </a:solidFill>
            </a:endParaRPr>
          </a:p>
        </p:txBody>
      </p:sp>
    </p:spTree>
    <p:extLst>
      <p:ext uri="{BB962C8B-B14F-4D97-AF65-F5344CB8AC3E}">
        <p14:creationId xmlns:p14="http://schemas.microsoft.com/office/powerpoint/2010/main" val="1674761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a:extLst>
              <a:ext uri="{FF2B5EF4-FFF2-40B4-BE49-F238E27FC236}">
                <a16:creationId xmlns:a16="http://schemas.microsoft.com/office/drawing/2014/main" id="{DAF72E16-000F-4816-852B-C58197E175C6}"/>
              </a:ext>
            </a:extLst>
          </p:cNvPr>
          <p:cNvSpPr>
            <a:spLocks noGrp="1"/>
          </p:cNvSpPr>
          <p:nvPr>
            <p:ph type="subTitle" idx="1"/>
          </p:nvPr>
        </p:nvSpPr>
        <p:spPr>
          <a:xfrm>
            <a:off x="-1" y="0"/>
            <a:ext cx="12191999" cy="6858000"/>
          </a:xfrm>
        </p:spPr>
        <p:txBody>
          <a:bodyPr>
            <a:normAutofit/>
          </a:bodyPr>
          <a:lstStyle/>
          <a:p>
            <a:pPr indent="457200" algn="just">
              <a:lnSpc>
                <a:spcPct val="120000"/>
              </a:lnSpc>
              <a:spcBef>
                <a:spcPts val="0"/>
              </a:spcBef>
              <a:spcAft>
                <a:spcPts val="1200"/>
              </a:spcAft>
            </a:pPr>
            <a:r>
              <a:rPr lang="uk-UA" dirty="0">
                <a:solidFill>
                  <a:schemeClr val="tx1"/>
                </a:solidFill>
              </a:rPr>
              <a:t>Не рекомендуються для цих частин і керамічні </a:t>
            </a:r>
            <a:r>
              <a:rPr lang="uk-UA" dirty="0" err="1">
                <a:solidFill>
                  <a:schemeClr val="tx1"/>
                </a:solidFill>
              </a:rPr>
              <a:t>камені</a:t>
            </a:r>
            <a:r>
              <a:rPr lang="uk-UA" dirty="0">
                <a:solidFill>
                  <a:schemeClr val="tx1"/>
                </a:solidFill>
              </a:rPr>
              <a:t> (вони мають знижену міцність, волого- і теплостійкість). Для цегли, каменів за границею міцності на стискання встановлюють марки і відповідно до цих марок їх використовують. Цегла звичайна має марки: 75, 100, 125, 150, 200, 250, 300.</a:t>
            </a:r>
          </a:p>
          <a:p>
            <a:pPr indent="457200" algn="just">
              <a:lnSpc>
                <a:spcPct val="120000"/>
              </a:lnSpc>
              <a:spcBef>
                <a:spcPts val="0"/>
              </a:spcBef>
              <a:spcAft>
                <a:spcPts val="1200"/>
              </a:spcAft>
            </a:pPr>
            <a:r>
              <a:rPr lang="uk-UA" dirty="0">
                <a:solidFill>
                  <a:schemeClr val="tx1"/>
                </a:solidFill>
              </a:rPr>
              <a:t>Техніко-економічні показники</a:t>
            </a:r>
          </a:p>
          <a:p>
            <a:pPr indent="457200" algn="just">
              <a:lnSpc>
                <a:spcPct val="120000"/>
              </a:lnSpc>
              <a:spcBef>
                <a:spcPts val="0"/>
              </a:spcBef>
              <a:spcAft>
                <a:spcPts val="1200"/>
              </a:spcAft>
            </a:pPr>
            <a:r>
              <a:rPr lang="uk-UA" dirty="0">
                <a:solidFill>
                  <a:schemeClr val="tx1"/>
                </a:solidFill>
              </a:rPr>
              <a:t>Керамічні будівельні матеріали доволі ефективні, особливо пустотні. Використання пустотної цегли і каменів дає змогу підвищувати продуктивність, зменшувати трудові витрати, прискорювати спорудження будівель. А використання блоків і панелей перетворює керамічні матеріали в індустріальний будівельний матеріал. Час на будівництво і трудові витрати зменшуються до 40%, значно зменшуються витрати цегли. При використанні пустотної кераміки зменшується маса будівлі, поліпшується її теплоізоляція, скорочуються витрати на виробництво і транспортування.</a:t>
            </a:r>
          </a:p>
          <a:p>
            <a:pPr indent="457200" algn="just">
              <a:lnSpc>
                <a:spcPct val="120000"/>
              </a:lnSpc>
              <a:spcBef>
                <a:spcPts val="0"/>
              </a:spcBef>
              <a:spcAft>
                <a:spcPts val="1200"/>
              </a:spcAft>
            </a:pPr>
            <a:r>
              <a:rPr lang="uk-UA" dirty="0">
                <a:solidFill>
                  <a:schemeClr val="tx1"/>
                </a:solidFill>
              </a:rPr>
              <a:t>Важливе значення також має довговічність керамічних будівельних матеріалів, їх стійкість до агресивних середовищ.</a:t>
            </a:r>
          </a:p>
          <a:p>
            <a:pPr indent="457200" algn="just">
              <a:lnSpc>
                <a:spcPct val="120000"/>
              </a:lnSpc>
              <a:spcBef>
                <a:spcPts val="0"/>
              </a:spcBef>
              <a:spcAft>
                <a:spcPts val="1200"/>
              </a:spcAft>
            </a:pPr>
            <a:r>
              <a:rPr lang="uk-UA" dirty="0">
                <a:solidFill>
                  <a:schemeClr val="tx1"/>
                </a:solidFill>
              </a:rPr>
              <a:t>З метою підвищення ефективності використання керамічних матеріалів та виробів необхідно: збільшити випуск </a:t>
            </a:r>
            <a:r>
              <a:rPr lang="uk-UA" dirty="0" err="1">
                <a:solidFill>
                  <a:schemeClr val="tx1"/>
                </a:solidFill>
              </a:rPr>
              <a:t>пористо</a:t>
            </a:r>
            <a:r>
              <a:rPr lang="uk-UA" dirty="0">
                <a:solidFill>
                  <a:schemeClr val="tx1"/>
                </a:solidFill>
              </a:rPr>
              <a:t>-пустотної стінової кераміки, облицювальних плиток; підвищити рівень механізації та автоматизації підприємств; вдосконалити технологію виробництва керамічних виробів, впровадивши </a:t>
            </a:r>
            <a:r>
              <a:rPr lang="uk-UA" dirty="0" err="1">
                <a:solidFill>
                  <a:schemeClr val="tx1"/>
                </a:solidFill>
              </a:rPr>
              <a:t>маловідхідні</a:t>
            </a:r>
            <a:r>
              <a:rPr lang="uk-UA" dirty="0">
                <a:solidFill>
                  <a:schemeClr val="tx1"/>
                </a:solidFill>
              </a:rPr>
              <a:t>, безвідхідні й енергозберігаючі процеси; ширше використовувати відходи інших виробництв, місцеву сировину.</a:t>
            </a:r>
          </a:p>
          <a:p>
            <a:pPr indent="457200" algn="just">
              <a:lnSpc>
                <a:spcPct val="150000"/>
              </a:lnSpc>
              <a:spcBef>
                <a:spcPts val="0"/>
              </a:spcBef>
              <a:spcAft>
                <a:spcPts val="1200"/>
              </a:spcAft>
            </a:pPr>
            <a:endParaRPr lang="uk-UA" sz="1900" dirty="0">
              <a:solidFill>
                <a:schemeClr val="tx1"/>
              </a:solidFill>
            </a:endParaRPr>
          </a:p>
          <a:p>
            <a:pPr algn="l"/>
            <a:endParaRPr lang="ru-RU" dirty="0">
              <a:solidFill>
                <a:schemeClr val="tx1"/>
              </a:solidFill>
            </a:endParaRPr>
          </a:p>
        </p:txBody>
      </p:sp>
    </p:spTree>
    <p:extLst>
      <p:ext uri="{BB962C8B-B14F-4D97-AF65-F5344CB8AC3E}">
        <p14:creationId xmlns:p14="http://schemas.microsoft.com/office/powerpoint/2010/main" val="68709527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1726</TotalTime>
  <Words>3441</Words>
  <Application>Microsoft Office PowerPoint</Application>
  <PresentationFormat>Широкоэкранный</PresentationFormat>
  <Paragraphs>119</Paragraphs>
  <Slides>19</Slides>
  <Notes>19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19</vt:i4>
      </vt:variant>
    </vt:vector>
  </HeadingPairs>
  <TitlesOfParts>
    <vt:vector size="24" baseType="lpstr">
      <vt:lpstr>Arial</vt:lpstr>
      <vt:lpstr>Calibri</vt:lpstr>
      <vt:lpstr>Trebuchet MS</vt:lpstr>
      <vt:lpstr>Wingdings 3</vt:lpstr>
      <vt:lpstr>Аспект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Ekaterina</dc:creator>
  <cp:lastModifiedBy>Ekaterina</cp:lastModifiedBy>
  <cp:revision>31</cp:revision>
  <dcterms:created xsi:type="dcterms:W3CDTF">2021-10-09T16:57:56Z</dcterms:created>
  <dcterms:modified xsi:type="dcterms:W3CDTF">2022-11-18T14:57:12Z</dcterms:modified>
</cp:coreProperties>
</file>