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40FD04C-EBDE-459C-9204-0E642945EC08}" type="datetimeFigureOut">
              <a:rPr lang="ru-RU" smtClean="0"/>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853E95-49F7-4B33-9AD4-1B62A3DAEAB6}"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0063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940FD04C-EBDE-459C-9204-0E642945EC08}" type="datetimeFigureOut">
              <a:rPr lang="ru-RU" smtClean="0"/>
              <a:t>20.11.2022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F853E95-49F7-4B33-9AD4-1B62A3DAEAB6}" type="slidenum">
              <a:rPr lang="ru-RU" smtClean="0"/>
              <a:t>‹#›</a:t>
            </a:fld>
            <a:endParaRPr lang="ru-RU"/>
          </a:p>
        </p:txBody>
      </p:sp>
    </p:spTree>
    <p:extLst>
      <p:ext uri="{BB962C8B-B14F-4D97-AF65-F5344CB8AC3E}">
        <p14:creationId xmlns:p14="http://schemas.microsoft.com/office/powerpoint/2010/main" val="2898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40FD04C-EBDE-459C-9204-0E642945EC08}" type="datetimeFigureOut">
              <a:rPr lang="ru-RU" smtClean="0"/>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853E95-49F7-4B33-9AD4-1B62A3DAEAB6}" type="slidenum">
              <a:rPr lang="ru-RU" smtClean="0"/>
              <a:t>‹#›</a:t>
            </a:fld>
            <a:endParaRPr lang="ru-RU"/>
          </a:p>
        </p:txBody>
      </p:sp>
    </p:spTree>
    <p:extLst>
      <p:ext uri="{BB962C8B-B14F-4D97-AF65-F5344CB8AC3E}">
        <p14:creationId xmlns:p14="http://schemas.microsoft.com/office/powerpoint/2010/main" val="2733380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40FD04C-EBDE-459C-9204-0E642945EC08}" type="datetimeFigureOut">
              <a:rPr lang="ru-RU" smtClean="0"/>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853E95-49F7-4B33-9AD4-1B62A3DAEAB6}"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87301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40FD04C-EBDE-459C-9204-0E642945EC08}" type="datetimeFigureOut">
              <a:rPr lang="ru-RU" smtClean="0"/>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853E95-49F7-4B33-9AD4-1B62A3DAEAB6}" type="slidenum">
              <a:rPr lang="ru-RU" smtClean="0"/>
              <a:t>‹#›</a:t>
            </a:fld>
            <a:endParaRPr lang="ru-RU"/>
          </a:p>
        </p:txBody>
      </p:sp>
    </p:spTree>
    <p:extLst>
      <p:ext uri="{BB962C8B-B14F-4D97-AF65-F5344CB8AC3E}">
        <p14:creationId xmlns:p14="http://schemas.microsoft.com/office/powerpoint/2010/main" val="1814303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40FD04C-EBDE-459C-9204-0E642945EC08}" type="datetimeFigureOut">
              <a:rPr lang="ru-RU" smtClean="0"/>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853E95-49F7-4B33-9AD4-1B62A3DAEAB6}"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79041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40FD04C-EBDE-459C-9204-0E642945EC08}" type="datetimeFigureOut">
              <a:rPr lang="ru-RU" smtClean="0"/>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853E95-49F7-4B33-9AD4-1B62A3DAEAB6}" type="slidenum">
              <a:rPr lang="ru-RU" smtClean="0"/>
              <a:t>‹#›</a:t>
            </a:fld>
            <a:endParaRPr lang="ru-RU"/>
          </a:p>
        </p:txBody>
      </p:sp>
    </p:spTree>
    <p:extLst>
      <p:ext uri="{BB962C8B-B14F-4D97-AF65-F5344CB8AC3E}">
        <p14:creationId xmlns:p14="http://schemas.microsoft.com/office/powerpoint/2010/main" val="2722008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40FD04C-EBDE-459C-9204-0E642945EC08}" type="datetimeFigureOut">
              <a:rPr lang="ru-RU" smtClean="0"/>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853E95-49F7-4B33-9AD4-1B62A3DAEAB6}" type="slidenum">
              <a:rPr lang="ru-RU" smtClean="0"/>
              <a:t>‹#›</a:t>
            </a:fld>
            <a:endParaRPr lang="ru-RU"/>
          </a:p>
        </p:txBody>
      </p:sp>
    </p:spTree>
    <p:extLst>
      <p:ext uri="{BB962C8B-B14F-4D97-AF65-F5344CB8AC3E}">
        <p14:creationId xmlns:p14="http://schemas.microsoft.com/office/powerpoint/2010/main" val="2333724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40FD04C-EBDE-459C-9204-0E642945EC08}" type="datetimeFigureOut">
              <a:rPr lang="ru-RU" smtClean="0"/>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853E95-49F7-4B33-9AD4-1B62A3DAEAB6}" type="slidenum">
              <a:rPr lang="ru-RU" smtClean="0"/>
              <a:t>‹#›</a:t>
            </a:fld>
            <a:endParaRPr lang="ru-RU"/>
          </a:p>
        </p:txBody>
      </p:sp>
    </p:spTree>
    <p:extLst>
      <p:ext uri="{BB962C8B-B14F-4D97-AF65-F5344CB8AC3E}">
        <p14:creationId xmlns:p14="http://schemas.microsoft.com/office/powerpoint/2010/main" val="284203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40FD04C-EBDE-459C-9204-0E642945EC08}" type="datetimeFigureOut">
              <a:rPr lang="ru-RU" smtClean="0"/>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853E95-49F7-4B33-9AD4-1B62A3DAEAB6}" type="slidenum">
              <a:rPr lang="ru-RU" smtClean="0"/>
              <a:t>‹#›</a:t>
            </a:fld>
            <a:endParaRPr lang="ru-RU"/>
          </a:p>
        </p:txBody>
      </p:sp>
    </p:spTree>
    <p:extLst>
      <p:ext uri="{BB962C8B-B14F-4D97-AF65-F5344CB8AC3E}">
        <p14:creationId xmlns:p14="http://schemas.microsoft.com/office/powerpoint/2010/main" val="229067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40FD04C-EBDE-459C-9204-0E642945EC08}" type="datetimeFigureOut">
              <a:rPr lang="ru-RU" smtClean="0"/>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853E95-49F7-4B33-9AD4-1B62A3DAEAB6}" type="slidenum">
              <a:rPr lang="ru-RU" smtClean="0"/>
              <a:t>‹#›</a:t>
            </a:fld>
            <a:endParaRPr lang="ru-RU"/>
          </a:p>
        </p:txBody>
      </p:sp>
    </p:spTree>
    <p:extLst>
      <p:ext uri="{BB962C8B-B14F-4D97-AF65-F5344CB8AC3E}">
        <p14:creationId xmlns:p14="http://schemas.microsoft.com/office/powerpoint/2010/main" val="286035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40FD04C-EBDE-459C-9204-0E642945EC08}" type="datetimeFigureOut">
              <a:rPr lang="ru-RU" smtClean="0"/>
              <a:t>20.11.2022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F853E95-49F7-4B33-9AD4-1B62A3DAEAB6}" type="slidenum">
              <a:rPr lang="ru-RU" smtClean="0"/>
              <a:t>‹#›</a:t>
            </a:fld>
            <a:endParaRPr lang="ru-RU"/>
          </a:p>
        </p:txBody>
      </p:sp>
    </p:spTree>
    <p:extLst>
      <p:ext uri="{BB962C8B-B14F-4D97-AF65-F5344CB8AC3E}">
        <p14:creationId xmlns:p14="http://schemas.microsoft.com/office/powerpoint/2010/main" val="3822936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40FD04C-EBDE-459C-9204-0E642945EC08}" type="datetimeFigureOut">
              <a:rPr lang="ru-RU" smtClean="0"/>
              <a:t>20.11.2022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F853E95-49F7-4B33-9AD4-1B62A3DAEAB6}" type="slidenum">
              <a:rPr lang="ru-RU" smtClean="0"/>
              <a:t>‹#›</a:t>
            </a:fld>
            <a:endParaRPr lang="ru-RU"/>
          </a:p>
        </p:txBody>
      </p:sp>
    </p:spTree>
    <p:extLst>
      <p:ext uri="{BB962C8B-B14F-4D97-AF65-F5344CB8AC3E}">
        <p14:creationId xmlns:p14="http://schemas.microsoft.com/office/powerpoint/2010/main" val="292617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40FD04C-EBDE-459C-9204-0E642945EC08}" type="datetimeFigureOut">
              <a:rPr lang="ru-RU" smtClean="0"/>
              <a:t>20.11.2022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F853E95-49F7-4B33-9AD4-1B62A3DAEAB6}" type="slidenum">
              <a:rPr lang="ru-RU" smtClean="0"/>
              <a:t>‹#›</a:t>
            </a:fld>
            <a:endParaRPr lang="ru-RU"/>
          </a:p>
        </p:txBody>
      </p:sp>
    </p:spTree>
    <p:extLst>
      <p:ext uri="{BB962C8B-B14F-4D97-AF65-F5344CB8AC3E}">
        <p14:creationId xmlns:p14="http://schemas.microsoft.com/office/powerpoint/2010/main" val="3934760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FD04C-EBDE-459C-9204-0E642945EC08}" type="datetimeFigureOut">
              <a:rPr lang="ru-RU" smtClean="0"/>
              <a:t>20.11.2022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F853E95-49F7-4B33-9AD4-1B62A3DAEAB6}" type="slidenum">
              <a:rPr lang="ru-RU" smtClean="0"/>
              <a:t>‹#›</a:t>
            </a:fld>
            <a:endParaRPr lang="ru-RU"/>
          </a:p>
        </p:txBody>
      </p:sp>
    </p:spTree>
    <p:extLst>
      <p:ext uri="{BB962C8B-B14F-4D97-AF65-F5344CB8AC3E}">
        <p14:creationId xmlns:p14="http://schemas.microsoft.com/office/powerpoint/2010/main" val="398511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40FD04C-EBDE-459C-9204-0E642945EC08}" type="datetimeFigureOut">
              <a:rPr lang="ru-RU" smtClean="0"/>
              <a:t>20.11.2022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F853E95-49F7-4B33-9AD4-1B62A3DAEAB6}" type="slidenum">
              <a:rPr lang="ru-RU" smtClean="0"/>
              <a:t>‹#›</a:t>
            </a:fld>
            <a:endParaRPr lang="ru-RU"/>
          </a:p>
        </p:txBody>
      </p:sp>
    </p:spTree>
    <p:extLst>
      <p:ext uri="{BB962C8B-B14F-4D97-AF65-F5344CB8AC3E}">
        <p14:creationId xmlns:p14="http://schemas.microsoft.com/office/powerpoint/2010/main" val="3962711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40FD04C-EBDE-459C-9204-0E642945EC08}" type="datetimeFigureOut">
              <a:rPr lang="ru-RU" smtClean="0"/>
              <a:t>20.11.2022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F853E95-49F7-4B33-9AD4-1B62A3DAEAB6}" type="slidenum">
              <a:rPr lang="ru-RU" smtClean="0"/>
              <a:t>‹#›</a:t>
            </a:fld>
            <a:endParaRPr lang="ru-RU"/>
          </a:p>
        </p:txBody>
      </p:sp>
    </p:spTree>
    <p:extLst>
      <p:ext uri="{BB962C8B-B14F-4D97-AF65-F5344CB8AC3E}">
        <p14:creationId xmlns:p14="http://schemas.microsoft.com/office/powerpoint/2010/main" val="306626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40FD04C-EBDE-459C-9204-0E642945EC08}" type="datetimeFigureOut">
              <a:rPr lang="ru-RU" smtClean="0"/>
              <a:t>20.11.2022</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F853E95-49F7-4B33-9AD4-1B62A3DAEAB6}" type="slidenum">
              <a:rPr lang="ru-RU" smtClean="0"/>
              <a:t>‹#›</a:t>
            </a:fld>
            <a:endParaRPr lang="ru-RU"/>
          </a:p>
        </p:txBody>
      </p:sp>
    </p:spTree>
    <p:extLst>
      <p:ext uri="{BB962C8B-B14F-4D97-AF65-F5344CB8AC3E}">
        <p14:creationId xmlns:p14="http://schemas.microsoft.com/office/powerpoint/2010/main" val="1965822730"/>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H7frDSx9js8"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www.planradar.com/ru/top-15-innovacionnyh-stroitelnyh-materialov/"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normAutofit/>
          </a:bodyPr>
          <a:lstStyle/>
          <a:p>
            <a:pPr algn="ctr"/>
            <a:r>
              <a:rPr lang="uk-UA" sz="2400" b="1" dirty="0"/>
              <a:t>ІННОВАЦІЇ В ОЗДОБЛЮВАЛЬНИХ РОБОТАХ</a:t>
            </a:r>
          </a:p>
          <a:p>
            <a:pPr indent="457200" algn="just">
              <a:spcBef>
                <a:spcPts val="600"/>
              </a:spcBef>
            </a:pPr>
            <a:r>
              <a:rPr lang="uk-UA" sz="2000" b="1" u="sng" dirty="0"/>
              <a:t>Лазерний рівень (нівелір)</a:t>
            </a:r>
          </a:p>
          <a:p>
            <a:pPr indent="457200" algn="just">
              <a:spcBef>
                <a:spcPts val="600"/>
              </a:spcBef>
            </a:pPr>
            <a:r>
              <a:rPr lang="uk-UA" sz="2000" dirty="0"/>
              <a:t>Лазерні рівні, або нівеліри – пристрої, які «малюють» на поверхнях червоними променями та дозволяють задавати правильну геометрію приміщенням. Устаткування буває різних типів. Більшість сучасних лазерних рівнів - </a:t>
            </a:r>
            <a:r>
              <a:rPr lang="uk-UA" sz="2000" dirty="0" err="1"/>
              <a:t>самовирівнюються</a:t>
            </a:r>
            <a:r>
              <a:rPr lang="uk-UA" sz="2000" dirty="0"/>
              <a:t> (не потребують налаштування), але є і нівеліри з </a:t>
            </a:r>
            <a:r>
              <a:rPr lang="uk-UA" sz="2000" dirty="0" err="1"/>
              <a:t>пухирцевими</a:t>
            </a:r>
            <a:r>
              <a:rPr lang="uk-UA" sz="2000" dirty="0"/>
              <a:t> рівнями та ніжками, які потрібно підкручувати.</a:t>
            </a:r>
          </a:p>
          <a:p>
            <a:pPr indent="457200" algn="just">
              <a:spcBef>
                <a:spcPts val="600"/>
              </a:spcBef>
            </a:pPr>
            <a:r>
              <a:rPr lang="uk-UA" sz="2000" dirty="0"/>
              <a:t>Три види лазерних рівнів:</a:t>
            </a:r>
          </a:p>
          <a:p>
            <a:pPr indent="457200" algn="just">
              <a:spcBef>
                <a:spcPts val="600"/>
              </a:spcBef>
            </a:pPr>
            <a:r>
              <a:rPr lang="uk-UA" sz="2000" dirty="0"/>
              <a:t>- точковий (будівельник осей) – простий інструмент для розмітки, що </a:t>
            </a:r>
            <a:r>
              <a:rPr lang="uk-UA" sz="2000" dirty="0" err="1"/>
              <a:t>проеціює</a:t>
            </a:r>
            <a:r>
              <a:rPr lang="uk-UA" sz="2000" dirty="0"/>
              <a:t> окремі точки;</a:t>
            </a:r>
          </a:p>
          <a:p>
            <a:pPr indent="457200" algn="just">
              <a:spcBef>
                <a:spcPts val="600"/>
              </a:spcBef>
            </a:pPr>
            <a:r>
              <a:rPr lang="uk-UA" sz="2000" dirty="0"/>
              <a:t>- лінійний (статичний будівельник ліній) – проектує перехресні лінії та додаткові точки (зеніт, виска, надир) на тих поверхнях, куди спрямований прилад;</a:t>
            </a:r>
          </a:p>
          <a:p>
            <a:pPr indent="457200" algn="just">
              <a:spcBef>
                <a:spcPts val="600"/>
              </a:spcBef>
            </a:pPr>
            <a:r>
              <a:rPr lang="uk-UA" sz="2000" dirty="0"/>
              <a:t>- ротаційний нівелір (будівельник </a:t>
            </a:r>
            <a:r>
              <a:rPr lang="uk-UA" sz="2000" dirty="0" err="1"/>
              <a:t>площин</a:t>
            </a:r>
            <a:r>
              <a:rPr lang="uk-UA" sz="2000" dirty="0"/>
              <a:t>) – просунутий пристрій, який може проектувати лінії на поверхнях у радіусі 360°.</a:t>
            </a:r>
          </a:p>
          <a:p>
            <a:pPr indent="457200" algn="just">
              <a:spcBef>
                <a:spcPts val="600"/>
              </a:spcBef>
            </a:pPr>
            <a:r>
              <a:rPr lang="uk-UA" sz="2000" dirty="0"/>
              <a:t>Залежно від типу приладу, можна точно і акуратно виконувати різні роботи: вирівнювати підлогу (особливо відмінний результат дає вирівнювання по маяках), укладати плитку, відмічати місця кріплення радіаторів, прибивати полиці і вішати картини і </a:t>
            </a:r>
            <a:r>
              <a:rPr lang="uk-UA" sz="2000" dirty="0" err="1"/>
              <a:t>т.д</a:t>
            </a:r>
            <a:r>
              <a:rPr lang="uk-UA" sz="2000" dirty="0"/>
              <a:t>.</a:t>
            </a:r>
          </a:p>
        </p:txBody>
      </p:sp>
    </p:spTree>
    <p:extLst>
      <p:ext uri="{BB962C8B-B14F-4D97-AF65-F5344CB8AC3E}">
        <p14:creationId xmlns:p14="http://schemas.microsoft.com/office/powerpoint/2010/main" val="1740892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endParaRPr lang="ru-RU" dirty="0"/>
          </a:p>
        </p:txBody>
      </p:sp>
      <p:pic>
        <p:nvPicPr>
          <p:cNvPr id="2050" name="Picture 2">
            <a:extLst>
              <a:ext uri="{FF2B5EF4-FFF2-40B4-BE49-F238E27FC236}">
                <a16:creationId xmlns:a16="http://schemas.microsoft.com/office/drawing/2014/main" id="{753FF25E-7EA8-4AFE-865E-45DBE77E6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15" y="112542"/>
            <a:ext cx="432435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372C4BF3-DCB9-4D82-92D9-DB5AC495460F}"/>
              </a:ext>
            </a:extLst>
          </p:cNvPr>
          <p:cNvSpPr/>
          <p:nvPr/>
        </p:nvSpPr>
        <p:spPr>
          <a:xfrm>
            <a:off x="4608636" y="175847"/>
            <a:ext cx="7447375" cy="2862322"/>
          </a:xfrm>
          <a:prstGeom prst="rect">
            <a:avLst/>
          </a:prstGeom>
        </p:spPr>
        <p:txBody>
          <a:bodyPr wrap="square">
            <a:spAutoFit/>
          </a:bodyPr>
          <a:lstStyle/>
          <a:p>
            <a:pPr indent="457200"/>
            <a:r>
              <a:rPr lang="uk-UA">
                <a:solidFill>
                  <a:schemeClr val="bg1"/>
                </a:solidFill>
              </a:rPr>
              <a:t>Оздоблення зовнішніх стін навісним декором</a:t>
            </a:r>
          </a:p>
          <a:p>
            <a:pPr indent="457200"/>
            <a:r>
              <a:rPr lang="uk-UA">
                <a:solidFill>
                  <a:schemeClr val="bg1"/>
                </a:solidFill>
              </a:rPr>
              <a:t>З використанням каркасних технологій обробки з'явилася можливість кардинально змінювати зовнішній вигляд будівель, надаючи стінам абсолютно нового вигляду. Наприклад, використання для обробки термопанелей з наклеєними плитками з керамограніту або імітації природного каменю дає можливість надати старому шлакоблочному будинку зовнішній вигляд старовинної кладки з натурального каменю, цегли облицювальної, або навіть дуже точно зімітувати дерев'яні стіни з бруса або оциліндрований.</a:t>
            </a:r>
          </a:p>
        </p:txBody>
      </p:sp>
      <p:pic>
        <p:nvPicPr>
          <p:cNvPr id="2052" name="Picture 4">
            <a:extLst>
              <a:ext uri="{FF2B5EF4-FFF2-40B4-BE49-F238E27FC236}">
                <a16:creationId xmlns:a16="http://schemas.microsoft.com/office/drawing/2014/main" id="{3F331904-DFE3-47A7-9AD7-3592466DB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282" y="3048000"/>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610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r>
              <a:rPr lang="uk-UA" dirty="0"/>
              <a:t>Аналогічні результати в обробці можна отримати за допомогою облицювання фасадів будівлі довговічнішими панелями пластикового і металопластикового </a:t>
            </a:r>
            <a:r>
              <a:rPr lang="uk-UA" dirty="0" err="1"/>
              <a:t>сайдинга</a:t>
            </a:r>
            <a:r>
              <a:rPr lang="uk-UA" dirty="0"/>
              <a:t>, дерев'яного блок-хауса і навіть нової модифікованої вагонки. На відміну від </a:t>
            </a:r>
            <a:r>
              <a:rPr lang="uk-UA" dirty="0" err="1"/>
              <a:t>термопанелей</a:t>
            </a:r>
            <a:r>
              <a:rPr lang="uk-UA" dirty="0"/>
              <a:t>, нові пластикові та дерев'яні облицювальні панелі простіше та дешевше в установці, тому найчастіше застосовуються у комплексі з новими теплоізоляційними покриттями.</a:t>
            </a:r>
          </a:p>
          <a:p>
            <a:pPr indent="457200"/>
            <a:endParaRPr lang="uk-UA" dirty="0"/>
          </a:p>
        </p:txBody>
      </p:sp>
      <p:pic>
        <p:nvPicPr>
          <p:cNvPr id="3074" name="Picture 2">
            <a:extLst>
              <a:ext uri="{FF2B5EF4-FFF2-40B4-BE49-F238E27FC236}">
                <a16:creationId xmlns:a16="http://schemas.microsoft.com/office/drawing/2014/main" id="{83535E65-85E1-4D23-82DD-B4B747A21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57" y="2280725"/>
            <a:ext cx="6153150" cy="40005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551BE500-1BE6-4B0C-ABC0-9AD8A19FEE5E}"/>
              </a:ext>
            </a:extLst>
          </p:cNvPr>
          <p:cNvSpPr/>
          <p:nvPr/>
        </p:nvSpPr>
        <p:spPr>
          <a:xfrm>
            <a:off x="6589249" y="2249650"/>
            <a:ext cx="5279194" cy="2585323"/>
          </a:xfrm>
          <a:prstGeom prst="rect">
            <a:avLst/>
          </a:prstGeom>
        </p:spPr>
        <p:txBody>
          <a:bodyPr wrap="square">
            <a:spAutoFit/>
          </a:bodyPr>
          <a:lstStyle/>
          <a:p>
            <a:pPr indent="457200" algn="just"/>
            <a:r>
              <a:rPr lang="uk-UA" dirty="0">
                <a:solidFill>
                  <a:schemeClr val="bg1"/>
                </a:solidFill>
              </a:rPr>
              <a:t>Окрім навісного декору, для оформлення стін все частіше стали використовуватися нові керамічні облицювальні матеріали – цегла та плитка з </a:t>
            </a:r>
            <a:r>
              <a:rPr lang="uk-UA" dirty="0" err="1">
                <a:solidFill>
                  <a:schemeClr val="bg1"/>
                </a:solidFill>
              </a:rPr>
              <a:t>керамограніту</a:t>
            </a:r>
            <a:r>
              <a:rPr lang="uk-UA" dirty="0">
                <a:solidFill>
                  <a:schemeClr val="bg1"/>
                </a:solidFill>
              </a:rPr>
              <a:t> та </a:t>
            </a:r>
            <a:r>
              <a:rPr lang="uk-UA" dirty="0" err="1">
                <a:solidFill>
                  <a:schemeClr val="bg1"/>
                </a:solidFill>
              </a:rPr>
              <a:t>гіперпресованих</a:t>
            </a:r>
            <a:r>
              <a:rPr lang="uk-UA" dirty="0">
                <a:solidFill>
                  <a:schemeClr val="bg1"/>
                </a:solidFill>
              </a:rPr>
              <a:t> сумішей. Новий вид обробки обходиться дешевше традиційної облицювальної цегли, а за стійкістю та зовнішнім виглядом не поступається йому. </a:t>
            </a:r>
          </a:p>
        </p:txBody>
      </p:sp>
    </p:spTree>
    <p:extLst>
      <p:ext uri="{BB962C8B-B14F-4D97-AF65-F5344CB8AC3E}">
        <p14:creationId xmlns:p14="http://schemas.microsoft.com/office/powerpoint/2010/main" val="2764113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normAutofit/>
          </a:bodyPr>
          <a:lstStyle/>
          <a:p>
            <a:pPr indent="457200"/>
            <a:r>
              <a:rPr lang="uk-UA" b="1" dirty="0"/>
              <a:t>Що нового в оздобленні внутрішніх приміщень будинку</a:t>
            </a:r>
          </a:p>
          <a:p>
            <a:pPr indent="457200"/>
            <a:r>
              <a:rPr lang="uk-UA" dirty="0"/>
              <a:t>Більшість новацій в обробці внутрішніх приміщень торкнулася розробки та використання нових оздоблювальних сумішей, використання </a:t>
            </a:r>
            <a:r>
              <a:rPr lang="uk-UA" dirty="0" err="1"/>
              <a:t>гіпсокартонних</a:t>
            </a:r>
            <a:r>
              <a:rPr lang="uk-UA" dirty="0"/>
              <a:t> та МДФ панелей для ремонту стін, застосування для обробки підлоги </a:t>
            </a:r>
            <a:r>
              <a:rPr lang="uk-UA" dirty="0" err="1"/>
              <a:t>керамогранітної</a:t>
            </a:r>
            <a:r>
              <a:rPr lang="uk-UA" dirty="0"/>
              <a:t> плитки та облаштування наливної підлоги. По суті, більшість новинок є адаптованими для внутрішніх робіт вже відомими матеріалами для зовнішньої обробки.</a:t>
            </a:r>
          </a:p>
          <a:p>
            <a:pPr indent="457200"/>
            <a:r>
              <a:rPr lang="uk-UA" dirty="0"/>
              <a:t>Справжнім відкриттям у питанні внутрішнього оздоблення стала поява ручного розпису та нових екологічно чистих природних матеріалів. </a:t>
            </a:r>
          </a:p>
          <a:p>
            <a:pPr indent="457200"/>
            <a:r>
              <a:rPr lang="uk-UA" b="1" dirty="0"/>
              <a:t>Рельєф та графіка</a:t>
            </a:r>
          </a:p>
          <a:p>
            <a:pPr indent="457200">
              <a:spcBef>
                <a:spcPts val="0"/>
              </a:spcBef>
              <a:spcAft>
                <a:spcPts val="0"/>
              </a:spcAft>
            </a:pPr>
            <a:r>
              <a:rPr lang="uk-UA" dirty="0"/>
              <a:t>Нанесення графічних зображень на стіни </a:t>
            </a:r>
          </a:p>
          <a:p>
            <a:pPr indent="457200">
              <a:spcBef>
                <a:spcPts val="0"/>
              </a:spcBef>
              <a:spcAft>
                <a:spcPts val="0"/>
              </a:spcAft>
            </a:pPr>
            <a:r>
              <a:rPr lang="uk-UA" dirty="0"/>
              <a:t>квартири чи будинку не можна вважати </a:t>
            </a:r>
          </a:p>
          <a:p>
            <a:pPr indent="457200">
              <a:spcBef>
                <a:spcPts val="0"/>
              </a:spcBef>
              <a:spcAft>
                <a:spcPts val="0"/>
              </a:spcAft>
            </a:pPr>
            <a:r>
              <a:rPr lang="uk-UA" dirty="0"/>
              <a:t>по-справжньому новим видом декору. </a:t>
            </a:r>
          </a:p>
          <a:p>
            <a:pPr indent="457200">
              <a:spcBef>
                <a:spcPts val="0"/>
              </a:spcBef>
              <a:spcAft>
                <a:spcPts val="0"/>
              </a:spcAft>
            </a:pPr>
            <a:r>
              <a:rPr lang="uk-UA" dirty="0"/>
              <a:t>Розпис стін відомий кілька тисяч років. </a:t>
            </a:r>
          </a:p>
          <a:p>
            <a:pPr indent="457200">
              <a:spcBef>
                <a:spcPts val="0"/>
              </a:spcBef>
              <a:spcAft>
                <a:spcPts val="0"/>
              </a:spcAft>
            </a:pPr>
            <a:r>
              <a:rPr lang="uk-UA" dirty="0"/>
              <a:t>Але з появою якісних гіпсових та </a:t>
            </a:r>
          </a:p>
          <a:p>
            <a:pPr indent="457200">
              <a:spcBef>
                <a:spcPts val="0"/>
              </a:spcBef>
              <a:spcAft>
                <a:spcPts val="0"/>
              </a:spcAft>
            </a:pPr>
            <a:r>
              <a:rPr lang="uk-UA" dirty="0"/>
              <a:t>декоративних </a:t>
            </a:r>
            <a:r>
              <a:rPr lang="uk-UA" dirty="0" err="1"/>
              <a:t>штукатурок</a:t>
            </a:r>
            <a:r>
              <a:rPr lang="uk-UA" dirty="0"/>
              <a:t> з'явилася </a:t>
            </a:r>
          </a:p>
          <a:p>
            <a:pPr indent="457200">
              <a:spcBef>
                <a:spcPts val="0"/>
              </a:spcBef>
              <a:spcAft>
                <a:spcPts val="0"/>
              </a:spcAft>
            </a:pPr>
            <a:r>
              <a:rPr lang="uk-UA" dirty="0"/>
              <a:t>можливість зробити ідеальний фон або</a:t>
            </a:r>
          </a:p>
          <a:p>
            <a:pPr indent="457200">
              <a:spcBef>
                <a:spcPts val="0"/>
              </a:spcBef>
              <a:spcAft>
                <a:spcPts val="0"/>
              </a:spcAft>
            </a:pPr>
            <a:r>
              <a:rPr lang="uk-UA" dirty="0"/>
              <a:t> основу для нанесення малюнка.</a:t>
            </a:r>
          </a:p>
        </p:txBody>
      </p:sp>
      <p:pic>
        <p:nvPicPr>
          <p:cNvPr id="4098" name="Picture 2">
            <a:extLst>
              <a:ext uri="{FF2B5EF4-FFF2-40B4-BE49-F238E27FC236}">
                <a16:creationId xmlns:a16="http://schemas.microsoft.com/office/drawing/2014/main" id="{9118272A-D099-4264-BA97-C0BBEFB4C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680" y="3449180"/>
            <a:ext cx="5608320" cy="340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14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lgn="just"/>
            <a:r>
              <a:rPr lang="uk-UA" dirty="0"/>
              <a:t>Ручний розпис миттєво перетворився на ексклюзивний вигляд оздоблення, поряд з фотошпалерами</a:t>
            </a:r>
            <a:r>
              <a:rPr lang="ru-RU" dirty="0"/>
              <a:t> та 3</a:t>
            </a:r>
            <a:r>
              <a:rPr lang="en-US" dirty="0"/>
              <a:t>D </a:t>
            </a:r>
            <a:r>
              <a:rPr lang="ru-RU" dirty="0"/>
              <a:t>декором.</a:t>
            </a:r>
          </a:p>
          <a:p>
            <a:pPr indent="457200" algn="just"/>
            <a:r>
              <a:rPr lang="uk-UA" dirty="0"/>
              <a:t>На додаток до графіки додалися рельєфні композиції, барельєфи, ліпнина, які досить просто виготовити за допомогою виливків штукатурних гіпсових сумішей за типом </a:t>
            </a:r>
            <a:r>
              <a:rPr lang="uk-UA" dirty="0" err="1"/>
              <a:t>Кнауф</a:t>
            </a:r>
            <a:r>
              <a:rPr lang="uk-UA" dirty="0"/>
              <a:t> </a:t>
            </a:r>
            <a:r>
              <a:rPr lang="uk-UA" dirty="0" err="1"/>
              <a:t>Ротебанд</a:t>
            </a:r>
            <a:r>
              <a:rPr lang="uk-UA" dirty="0"/>
              <a:t>.</a:t>
            </a:r>
          </a:p>
          <a:p>
            <a:pPr indent="457200" algn="just"/>
            <a:r>
              <a:rPr lang="uk-UA" dirty="0"/>
              <a:t>Графічні зображення стали модними, особливо у тематично спрямованому оформленні кімнат з використанням натуральних матеріалів, спеціально виготовлених предметів інтер'єру та дизайну.</a:t>
            </a:r>
          </a:p>
          <a:p>
            <a:pPr indent="457200" algn="just">
              <a:spcBef>
                <a:spcPts val="0"/>
              </a:spcBef>
              <a:spcAft>
                <a:spcPts val="0"/>
              </a:spcAft>
            </a:pPr>
            <a:r>
              <a:rPr lang="uk-UA" dirty="0"/>
              <a:t>Дуже цікавими вважаються нові </a:t>
            </a:r>
            <a:r>
              <a:rPr lang="ru-RU" dirty="0"/>
              <a:t>3</a:t>
            </a:r>
            <a:r>
              <a:rPr lang="en-US" dirty="0"/>
              <a:t>D </a:t>
            </a:r>
            <a:endParaRPr lang="uk-UA" dirty="0"/>
          </a:p>
          <a:p>
            <a:pPr indent="457200" algn="just">
              <a:spcBef>
                <a:spcPts val="0"/>
              </a:spcBef>
              <a:spcAft>
                <a:spcPts val="0"/>
              </a:spcAft>
            </a:pPr>
            <a:r>
              <a:rPr lang="uk-UA" dirty="0"/>
              <a:t>фотошпалери та плитка з нанесеним </a:t>
            </a:r>
          </a:p>
          <a:p>
            <a:pPr indent="457200" algn="just">
              <a:spcBef>
                <a:spcPts val="0"/>
              </a:spcBef>
              <a:spcAft>
                <a:spcPts val="0"/>
              </a:spcAft>
            </a:pPr>
            <a:r>
              <a:rPr lang="uk-UA" dirty="0"/>
              <a:t>фотозображенням. Після наклейки </a:t>
            </a:r>
          </a:p>
          <a:p>
            <a:pPr indent="457200" algn="just">
              <a:spcBef>
                <a:spcPts val="0"/>
              </a:spcBef>
              <a:spcAft>
                <a:spcPts val="0"/>
              </a:spcAft>
            </a:pPr>
            <a:r>
              <a:rPr lang="uk-UA" dirty="0"/>
              <a:t>на стіни кімнати абсолютно змінюється</a:t>
            </a:r>
          </a:p>
          <a:p>
            <a:pPr indent="457200" algn="just">
              <a:spcBef>
                <a:spcPts val="0"/>
              </a:spcBef>
              <a:spcAft>
                <a:spcPts val="0"/>
              </a:spcAft>
            </a:pPr>
            <a:r>
              <a:rPr lang="uk-UA" dirty="0"/>
              <a:t> сприйняття простору та перспективи.</a:t>
            </a:r>
          </a:p>
          <a:p>
            <a:pPr indent="457200" algn="just">
              <a:spcBef>
                <a:spcPts val="0"/>
              </a:spcBef>
              <a:spcAft>
                <a:spcPts val="0"/>
              </a:spcAft>
            </a:pPr>
            <a:r>
              <a:rPr lang="uk-UA" dirty="0"/>
              <a:t> Нехитрий прийом дозволяє візуально</a:t>
            </a:r>
          </a:p>
          <a:p>
            <a:pPr indent="457200" algn="just">
              <a:spcBef>
                <a:spcPts val="0"/>
              </a:spcBef>
              <a:spcAft>
                <a:spcPts val="0"/>
              </a:spcAft>
            </a:pPr>
            <a:r>
              <a:rPr lang="uk-UA" dirty="0"/>
              <a:t> збільшувати просторове сприйняття </a:t>
            </a:r>
          </a:p>
          <a:p>
            <a:pPr indent="457200" algn="just">
              <a:spcBef>
                <a:spcPts val="0"/>
              </a:spcBef>
              <a:spcAft>
                <a:spcPts val="0"/>
              </a:spcAft>
            </a:pPr>
            <a:r>
              <a:rPr lang="uk-UA" dirty="0"/>
              <a:t>невеликих приміщень, наприклад, ванної</a:t>
            </a:r>
          </a:p>
          <a:p>
            <a:pPr indent="457200" algn="just">
              <a:spcBef>
                <a:spcPts val="0"/>
              </a:spcBef>
              <a:spcAft>
                <a:spcPts val="0"/>
              </a:spcAft>
            </a:pPr>
            <a:r>
              <a:rPr lang="uk-UA" dirty="0"/>
              <a:t> кімнати і спальні.</a:t>
            </a:r>
          </a:p>
        </p:txBody>
      </p:sp>
      <p:pic>
        <p:nvPicPr>
          <p:cNvPr id="5122" name="Picture 2">
            <a:extLst>
              <a:ext uri="{FF2B5EF4-FFF2-40B4-BE49-F238E27FC236}">
                <a16:creationId xmlns:a16="http://schemas.microsoft.com/office/drawing/2014/main" id="{90AC6475-80CC-4CD1-83ED-1529C69242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3137" y="3049319"/>
            <a:ext cx="5678863" cy="380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455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r>
              <a:rPr lang="uk-UA" b="1" dirty="0"/>
              <a:t>Натуральні матеріали</a:t>
            </a:r>
          </a:p>
          <a:p>
            <a:pPr indent="457200"/>
            <a:r>
              <a:rPr lang="uk-UA" dirty="0"/>
              <a:t>Традиційно оздоблення з натуральних матеріалів обмежувалося укладанням дерев'яного паркету та наклейкою стандартних паперових шпалер з використанням клейових розчинів на основі модифікованої целюлози. Сучасне трактування екологічно чистих приміщень все частіше змушує господарів житла відмовлятися від вінілових або </a:t>
            </a:r>
            <a:r>
              <a:rPr lang="uk-UA" dirty="0" err="1"/>
              <a:t>флізелінових</a:t>
            </a:r>
            <a:r>
              <a:rPr lang="uk-UA" dirty="0"/>
              <a:t> шпалер на користь </a:t>
            </a:r>
            <a:r>
              <a:rPr lang="uk-UA" dirty="0" err="1"/>
              <a:t>екзотичніших</a:t>
            </a:r>
            <a:r>
              <a:rPr lang="uk-UA" dirty="0"/>
              <a:t> шпалер з пробки, тростини або плетеного бамбукового волокна.</a:t>
            </a:r>
          </a:p>
          <a:p>
            <a:pPr indent="457200"/>
            <a:r>
              <a:rPr lang="uk-UA" dirty="0"/>
              <a:t>Не секрет, що навіть нові штукатурні гіпсові суміші мають у своєму складі поверхнево-активні речовини, полімерні пластифікатори і барвники, тому для обробки найбільш важливих приміщень в будинку все частіше використовують складові штукатурні матеріали на основі тонкомолотого кремнію і вапна. Абсолютною новинкою вважається застосування природних видів штукатурки, наприклад, марокканський </a:t>
            </a:r>
            <a:r>
              <a:rPr lang="uk-UA" dirty="0" err="1"/>
              <a:t>таделакт</a:t>
            </a:r>
            <a:r>
              <a:rPr lang="uk-UA" dirty="0"/>
              <a:t> – водостійке покриття без барвників та синтетичних сполучних.</a:t>
            </a:r>
          </a:p>
          <a:p>
            <a:pPr indent="457200"/>
            <a:r>
              <a:rPr lang="uk-UA" dirty="0"/>
              <a:t>Найбільш дорогим видом обробки вважається використання натуральної шкіри та тканинних </a:t>
            </a:r>
            <a:r>
              <a:rPr lang="uk-UA" dirty="0" err="1"/>
              <a:t>полотен</a:t>
            </a:r>
            <a:r>
              <a:rPr lang="uk-UA" dirty="0"/>
              <a:t> з бавовни, льону та джуту.</a:t>
            </a:r>
          </a:p>
        </p:txBody>
      </p:sp>
    </p:spTree>
    <p:extLst>
      <p:ext uri="{BB962C8B-B14F-4D97-AF65-F5344CB8AC3E}">
        <p14:creationId xmlns:p14="http://schemas.microsoft.com/office/powerpoint/2010/main" val="2455023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r>
              <a:rPr lang="uk-UA" b="1" dirty="0"/>
              <a:t>Нові панельні матеріали для обробки стін та стелі</a:t>
            </a:r>
          </a:p>
          <a:p>
            <a:pPr indent="457200"/>
            <a:r>
              <a:rPr lang="uk-UA" dirty="0"/>
              <a:t>Поява каркасної обробки внутрішніх приміщень дозволило вирішити питання ремонту старих приміщень із кривими стінами на абсолютно новому рівні. Замість накидання десятків кілограмів цементно-піщаної маси для вирівнювання поверхні використовується відносно проста технологія укладання плоских, як скло, ГКЛ на заздалегідь змонтований каркас зі сталевого профілю. За допомогою нової технології виявилося можливим вирівняти і облицьовувати стіни навіть при позамежній кривизні поверхні.</a:t>
            </a:r>
          </a:p>
          <a:p>
            <a:pPr indent="457200"/>
            <a:r>
              <a:rPr lang="uk-UA" dirty="0"/>
              <a:t>Поряд з гіпсокартоном для оздоблювальних робіт стали використовуватися МДФ плити, виготовлені з пресованих волокон целюлози. Зовнішня поверхня такого матеріалу покривається шаром, що ламінує, що імітує дерево, камінь, плитку. Новий, легкий та гнучкий матеріал можна використовувати для обробки стель та стін, з імітацією облицювання з дорогих сортів деревини або натурального каменю.</a:t>
            </a:r>
          </a:p>
          <a:p>
            <a:pPr indent="457200"/>
            <a:r>
              <a:rPr lang="uk-UA" dirty="0"/>
              <a:t>Відносно новою технологією обробки стель є використання </a:t>
            </a:r>
            <a:r>
              <a:rPr lang="uk-UA" dirty="0" err="1"/>
              <a:t>термозбіжних</a:t>
            </a:r>
            <a:r>
              <a:rPr lang="uk-UA" dirty="0"/>
              <a:t> поліхлорвінілових мембран. Для прикраси стельової поверхні досить натягнути тонке полімерне полотно на заздалегідь змонтований каркас і розігріти поверхню за допомогою теплової гармати. В результаті усадки мембрана вирівнюється до стану дзеркала, приховуючи дефекти та проблемні ділянки стелі.</a:t>
            </a:r>
          </a:p>
        </p:txBody>
      </p:sp>
    </p:spTree>
    <p:extLst>
      <p:ext uri="{BB962C8B-B14F-4D97-AF65-F5344CB8AC3E}">
        <p14:creationId xmlns:p14="http://schemas.microsoft.com/office/powerpoint/2010/main" val="2872921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lgn="just"/>
            <a:r>
              <a:rPr lang="uk-UA" b="1" dirty="0"/>
              <a:t>Нові матеріали для підлоги</a:t>
            </a:r>
          </a:p>
          <a:p>
            <a:pPr indent="457200" algn="just"/>
            <a:r>
              <a:rPr lang="uk-UA" dirty="0"/>
              <a:t>Серед нових матеріалів, що використовуються для обробки підлоги, можна згадати появу наливної підлоги, використання надміцного багатошарового лінолеуму та створення паркетних покриттів зі шпунтованих </a:t>
            </a:r>
            <a:r>
              <a:rPr lang="uk-UA" dirty="0" err="1"/>
              <a:t>дощок</a:t>
            </a:r>
            <a:r>
              <a:rPr lang="uk-UA" dirty="0"/>
              <a:t>. </a:t>
            </a:r>
          </a:p>
          <a:p>
            <a:pPr indent="457200" algn="just"/>
            <a:endParaRPr lang="uk-UA" dirty="0"/>
          </a:p>
          <a:p>
            <a:endParaRPr lang="ru-RU" dirty="0"/>
          </a:p>
        </p:txBody>
      </p:sp>
      <p:pic>
        <p:nvPicPr>
          <p:cNvPr id="6146" name="Picture 2">
            <a:extLst>
              <a:ext uri="{FF2B5EF4-FFF2-40B4-BE49-F238E27FC236}">
                <a16:creationId xmlns:a16="http://schemas.microsoft.com/office/drawing/2014/main" id="{88EB3A7B-5058-4DF4-B3D9-BF7285443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39" y="1744833"/>
            <a:ext cx="6667500" cy="500062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E92E3673-80D2-4EA2-9ECF-C9E95CED0F23}"/>
              </a:ext>
            </a:extLst>
          </p:cNvPr>
          <p:cNvSpPr/>
          <p:nvPr/>
        </p:nvSpPr>
        <p:spPr>
          <a:xfrm>
            <a:off x="7113563" y="1744833"/>
            <a:ext cx="4867422" cy="2862322"/>
          </a:xfrm>
          <a:prstGeom prst="rect">
            <a:avLst/>
          </a:prstGeom>
        </p:spPr>
        <p:txBody>
          <a:bodyPr wrap="square">
            <a:spAutoFit/>
          </a:bodyPr>
          <a:lstStyle/>
          <a:p>
            <a:r>
              <a:rPr lang="uk-UA">
                <a:solidFill>
                  <a:schemeClr val="bg1"/>
                </a:solidFill>
              </a:rPr>
              <a:t>Наливна підлога являє собою суміш з мінерального наповнювача та полімерної водорозчинної смоли. За допомогою малов'язкої, але швидкотвердіючої суміші можна виготовити ідеально рівну підлогу, яка згодом покривається ламінатом або паркетною дошкою. Досягти такої якості поверхні шліфуванням або заливкою стяжки бетону практично неможливо.</a:t>
            </a:r>
          </a:p>
        </p:txBody>
      </p:sp>
    </p:spTree>
    <p:extLst>
      <p:ext uri="{BB962C8B-B14F-4D97-AF65-F5344CB8AC3E}">
        <p14:creationId xmlns:p14="http://schemas.microsoft.com/office/powerpoint/2010/main" val="2761280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r>
              <a:rPr lang="uk-UA" dirty="0"/>
              <a:t>Новим оздоблювальним матеріалом можна по праву вважати комерційні марки лінолеуму 33 та 34 класів. На відміну від домашніх марок 21 та 23 класу, новий матеріал має додаткове покриття з поліуретану, що забезпечує термін служби протягом півтора десятка років. Домашній лінолеум доведеться замінювати щонайменше раз на 5 років.</a:t>
            </a:r>
          </a:p>
          <a:p>
            <a:pPr indent="457200"/>
            <a:r>
              <a:rPr lang="uk-UA" dirty="0"/>
              <a:t>Одним із найбільш вдалих нових матеріалів для обробки підлоги вважається покриття, що збирається з паркетної дошки, як ламінат. Простота складання та укладання поєднується з високою міцністю та довговічністю матеріалу.</a:t>
            </a:r>
          </a:p>
        </p:txBody>
      </p:sp>
    </p:spTree>
    <p:extLst>
      <p:ext uri="{BB962C8B-B14F-4D97-AF65-F5344CB8AC3E}">
        <p14:creationId xmlns:p14="http://schemas.microsoft.com/office/powerpoint/2010/main" val="3192832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r>
              <a:rPr lang="uk-UA" b="1" u="sng" dirty="0"/>
              <a:t>ТОП-10 новинок будівельних та оздоблювальних матеріалів минулих років</a:t>
            </a:r>
          </a:p>
          <a:p>
            <a:r>
              <a:rPr lang="uk-UA" b="1" dirty="0"/>
              <a:t>Сольові блоки</a:t>
            </a:r>
          </a:p>
          <a:p>
            <a:pPr algn="just"/>
            <a:r>
              <a:rPr lang="uk-UA" dirty="0"/>
              <a:t>Автором ідеї став архітектор із Нідерландів Ерік </a:t>
            </a:r>
            <a:r>
              <a:rPr lang="uk-UA" dirty="0" err="1"/>
              <a:t>Джоберс</a:t>
            </a:r>
            <a:r>
              <a:rPr lang="uk-UA" dirty="0"/>
              <a:t>. Виглядає будівельний матеріал незвично, але дуже ефектно. Сіль із води витягується з використанням сонячної енергії. Для скріплення часток використовується натуральний крохмаль, отриманий із водоростей. Власне, безвідходне виробництво. Такі блоки можуть застосовуватися навіть у країнах із посушливим кліматом. Суміш підходить і для проектування гнучких арочних конструкцій. Для захисту від зовнішніх факторів блоки покриваються складом на основі епоксидної смоли. Залишається чекати, чи новинка набуде широкого поширення.</a:t>
            </a:r>
          </a:p>
        </p:txBody>
      </p:sp>
      <p:pic>
        <p:nvPicPr>
          <p:cNvPr id="7170" name="Picture 2" descr="🏜 Блоки из морской соли в строительстве: в чём секрет">
            <a:extLst>
              <a:ext uri="{FF2B5EF4-FFF2-40B4-BE49-F238E27FC236}">
                <a16:creationId xmlns:a16="http://schemas.microsoft.com/office/drawing/2014/main" id="{8FCDC023-49D7-4598-AD55-2F430CFA6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944" y="3313311"/>
            <a:ext cx="4722055" cy="354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264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r>
              <a:rPr lang="uk-UA" b="1" dirty="0"/>
              <a:t>Плити </a:t>
            </a:r>
            <a:r>
              <a:rPr lang="uk-UA" b="1" dirty="0" err="1"/>
              <a:t>Ізоплат</a:t>
            </a:r>
            <a:endParaRPr lang="uk-UA" b="1" dirty="0"/>
          </a:p>
          <a:p>
            <a:pPr indent="457200" algn="just"/>
            <a:r>
              <a:rPr lang="uk-UA" dirty="0"/>
              <a:t>Винайдено в Естонії фахівцями компанії </a:t>
            </a:r>
            <a:r>
              <a:rPr lang="en-US" dirty="0" err="1"/>
              <a:t>Skano</a:t>
            </a:r>
            <a:r>
              <a:rPr lang="en-US" dirty="0"/>
              <a:t> </a:t>
            </a:r>
            <a:r>
              <a:rPr lang="en-US" dirty="0" err="1"/>
              <a:t>Fibreboard</a:t>
            </a:r>
            <a:r>
              <a:rPr lang="en-US" dirty="0"/>
              <a:t>. </a:t>
            </a:r>
            <a:r>
              <a:rPr lang="uk-UA" dirty="0"/>
              <a:t>Це натуральний теплоізоляційний матеріал, виготовлений з волокон дерев хвойних порід. Їх попередньо вимочують у окропі, пресують та розрізають на листи різної товщини. Для надання вологостійкості плити обробляють парафіном. </a:t>
            </a:r>
            <a:r>
              <a:rPr lang="uk-UA" dirty="0" err="1"/>
              <a:t>Ізоплат</a:t>
            </a:r>
            <a:r>
              <a:rPr lang="uk-UA" dirty="0"/>
              <a:t> має високу </a:t>
            </a:r>
            <a:r>
              <a:rPr lang="uk-UA" dirty="0" err="1"/>
              <a:t>паропроникність</a:t>
            </a:r>
            <a:r>
              <a:rPr lang="uk-UA" dirty="0"/>
              <a:t> та звукоізоляцію, захищає від вітру, зберігає тепло. Завдяки волокнистій структурі плити пожежобезпечні, стійкі до дії шкідників та найпростіших (цвілі, грибків). Елементи з'єднуються між собою за типом «шип-паз», підходять для утеплення покрівлі, покриття для підлоги і каркаса. Ширина варіюється від 60 до 120 см, товщина від</a:t>
            </a:r>
            <a:r>
              <a:rPr lang="ru-RU" dirty="0"/>
              <a:t> 12 до 50 мм.</a:t>
            </a:r>
          </a:p>
        </p:txBody>
      </p:sp>
      <p:pic>
        <p:nvPicPr>
          <p:cNvPr id="8194" name="Picture 2" descr="Купить Ветрозащитная плита универсальная ISOPLAAT UNIVERSAL шип-паз с 4-х  сторон 1800х600х25 в Мурманске по низкой цене">
            <a:extLst>
              <a:ext uri="{FF2B5EF4-FFF2-40B4-BE49-F238E27FC236}">
                <a16:creationId xmlns:a16="http://schemas.microsoft.com/office/drawing/2014/main" id="{395C184C-AC55-4DAA-9CFB-E8587E0B5F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158" b="21306"/>
          <a:stretch/>
        </p:blipFill>
        <p:spPr bwMode="auto">
          <a:xfrm>
            <a:off x="106924" y="3696286"/>
            <a:ext cx="5989076" cy="257790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Изоплат плиты тепло и ветрозащитные (ISOPLAAT) | Альфа Грин">
            <a:extLst>
              <a:ext uri="{FF2B5EF4-FFF2-40B4-BE49-F238E27FC236}">
                <a16:creationId xmlns:a16="http://schemas.microsoft.com/office/drawing/2014/main" id="{5F8C8C99-57AA-496A-A07E-26D2EB64A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839" y="3429000"/>
            <a:ext cx="4542863" cy="311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24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745458"/>
          </a:xfrm>
        </p:spPr>
        <p:txBody>
          <a:bodyPr>
            <a:noAutofit/>
          </a:bodyPr>
          <a:lstStyle/>
          <a:p>
            <a:pPr indent="457200" algn="just"/>
            <a:r>
              <a:rPr lang="uk-UA" sz="2000" b="1" u="sng" dirty="0"/>
              <a:t>Установка для нанесення рідкого каменю</a:t>
            </a:r>
          </a:p>
          <a:p>
            <a:pPr indent="457200" algn="just"/>
            <a:r>
              <a:rPr lang="uk-UA" sz="2000" dirty="0"/>
              <a:t>Сучасні технології ремонту квартир руйнують рамки класичних уявлень про матеріали та способи їх нанесення. Приклад тому - установка для обробки рідким штучним </a:t>
            </a:r>
            <a:r>
              <a:rPr lang="uk-UA" sz="2000" dirty="0" err="1"/>
              <a:t>каменем</a:t>
            </a:r>
            <a:r>
              <a:rPr lang="uk-UA" sz="2000" dirty="0"/>
              <a:t>. Рідкий камінь складається з поліефірної смоли, каталізатора та наповнювача (чіпсів). Матеріал поєднується і подається через розпилювач. На поверхні рідкий камінь швидко твердне і стає дуже міцним. Підходить не тільки для оздоблення стін, а й для облицювання сходів, стільниць.</a:t>
            </a:r>
          </a:p>
          <a:p>
            <a:pPr indent="457200" algn="just"/>
            <a:r>
              <a:rPr lang="uk-UA" sz="2000" b="1" u="sng" dirty="0"/>
              <a:t>Штукатурна машина</a:t>
            </a:r>
          </a:p>
          <a:p>
            <a:pPr indent="457200" algn="just"/>
            <a:r>
              <a:rPr lang="uk-UA" sz="2000" dirty="0"/>
              <a:t>Використання штукатурної машини для штукатурки та шпаклівки – одна з сучасних технологій ремонту квартир, які суттєво прискорюють роботи (за деякими підрахунками, у 7 разів). У штукатурну машину засипається цемент чи суміш, заливається вода. Апарат замішує склад та подає його під високим тиском.</a:t>
            </a:r>
          </a:p>
          <a:p>
            <a:pPr indent="457200" algn="just"/>
            <a:r>
              <a:rPr lang="uk-UA" sz="2000" dirty="0"/>
              <a:t>Переваги механізованої штукатурки:</a:t>
            </a:r>
          </a:p>
          <a:p>
            <a:pPr indent="457200" algn="just"/>
            <a:r>
              <a:rPr lang="uk-UA" sz="2000" dirty="0"/>
              <a:t>- висока продуктивність;</a:t>
            </a:r>
          </a:p>
          <a:p>
            <a:pPr indent="457200" algn="just"/>
            <a:r>
              <a:rPr lang="uk-UA" sz="2000" dirty="0"/>
              <a:t>- економічна витрата;</a:t>
            </a:r>
          </a:p>
          <a:p>
            <a:pPr indent="457200" algn="just"/>
            <a:r>
              <a:rPr lang="uk-UA" sz="2000" dirty="0"/>
              <a:t>- одержання однорідних сумішей.</a:t>
            </a:r>
          </a:p>
          <a:p>
            <a:pPr indent="457200" algn="just"/>
            <a:r>
              <a:rPr lang="uk-UA" sz="2000" dirty="0"/>
              <a:t>Спрощена альтернатива штукатурній машині – насос, проте в ньому немає міксера, тому склад потрібно замішувати самостійно.</a:t>
            </a:r>
          </a:p>
        </p:txBody>
      </p:sp>
    </p:spTree>
    <p:extLst>
      <p:ext uri="{BB962C8B-B14F-4D97-AF65-F5344CB8AC3E}">
        <p14:creationId xmlns:p14="http://schemas.microsoft.com/office/powerpoint/2010/main" val="961862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r>
              <a:rPr lang="ru-RU" b="1" dirty="0"/>
              <a:t>Лего-блоки </a:t>
            </a:r>
            <a:r>
              <a:rPr lang="en-US" b="1" dirty="0" err="1"/>
              <a:t>EverBlock</a:t>
            </a:r>
            <a:endParaRPr lang="en-US" b="1" dirty="0"/>
          </a:p>
          <a:p>
            <a:pPr indent="457200" algn="just"/>
            <a:r>
              <a:rPr lang="uk-UA" dirty="0"/>
              <a:t>Зовні вони справді схожі на елементи популярного дитячого конструктора. Можливо, їм і надихнувся інженер із США </a:t>
            </a:r>
            <a:r>
              <a:rPr lang="uk-UA" dirty="0" err="1"/>
              <a:t>Арнон</a:t>
            </a:r>
            <a:r>
              <a:rPr lang="uk-UA" dirty="0"/>
              <a:t> </a:t>
            </a:r>
            <a:r>
              <a:rPr lang="uk-UA" dirty="0" err="1"/>
              <a:t>Росан</a:t>
            </a:r>
            <a:r>
              <a:rPr lang="uk-UA" dirty="0"/>
              <a:t>. Блоки виконані з пінобетону і з'єднуються за типом «шип-паз» без використання складів, що клеять. Обробляти потрібно лише вертикальні шви. Водопроникність матеріалу не перевищує 3%. Для зведення двоповерхових та більше будівель </a:t>
            </a:r>
            <a:r>
              <a:rPr lang="uk-UA" dirty="0" err="1"/>
              <a:t>лего</a:t>
            </a:r>
            <a:r>
              <a:rPr lang="uk-UA" dirty="0"/>
              <a:t>-блок армується через технологічні отвори. Найпоширеніший розмір блоку 25х25х50 </a:t>
            </a:r>
            <a:r>
              <a:rPr lang="ru-RU" dirty="0"/>
              <a:t>см.</a:t>
            </a:r>
          </a:p>
        </p:txBody>
      </p:sp>
      <p:pic>
        <p:nvPicPr>
          <p:cNvPr id="9218" name="Picture 2" descr="Лего-блоки EverBlock новинка | | Строительство домов">
            <a:extLst>
              <a:ext uri="{FF2B5EF4-FFF2-40B4-BE49-F238E27FC236}">
                <a16:creationId xmlns:a16="http://schemas.microsoft.com/office/drawing/2014/main" id="{2B0452BB-B8DC-48F2-AEDC-A45431340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15" y="2786062"/>
            <a:ext cx="7033379" cy="254559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Как используются лего-блоки для строительства Everblock">
            <a:extLst>
              <a:ext uri="{FF2B5EF4-FFF2-40B4-BE49-F238E27FC236}">
                <a16:creationId xmlns:a16="http://schemas.microsoft.com/office/drawing/2014/main" id="{B936ABC3-8E55-4F4E-84C2-CD8A94002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8074" y="2353883"/>
            <a:ext cx="3702911" cy="235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282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lgn="just"/>
            <a:r>
              <a:rPr lang="uk-UA" b="1" dirty="0" err="1"/>
              <a:t>Світлоблокуючий</a:t>
            </a:r>
            <a:r>
              <a:rPr lang="uk-UA" b="1" dirty="0"/>
              <a:t> скляний фасад</a:t>
            </a:r>
          </a:p>
          <a:p>
            <a:pPr indent="457200" algn="just"/>
            <a:r>
              <a:rPr lang="uk-UA" dirty="0"/>
              <a:t>Фасади із прозорого скла легко пропускають сонячні промені, збільшуючи температуру у приміщеннях. Розробка вчених із інституту Франкфурта дозволяє регулювати світлопроникність скла. Теоретично фасад складається з багатьох круглих сегментів. Кожен з них містить тканинний диск з проводами зі сплаву титану і нікелю – вони мають пам'ять форми і реагують на температуру навколишнього середовища. Якщо в приміщенні температура падає, матеріал згортається, повертаючи склу прозорість, при підвищенні температури він затемнює скло.</a:t>
            </a:r>
          </a:p>
        </p:txBody>
      </p:sp>
      <p:pic>
        <p:nvPicPr>
          <p:cNvPr id="10242" name="Picture 2" descr="🏘 Светоблокирующий стеклянный фасад: умная регулировка света и тепла">
            <a:extLst>
              <a:ext uri="{FF2B5EF4-FFF2-40B4-BE49-F238E27FC236}">
                <a16:creationId xmlns:a16="http://schemas.microsoft.com/office/drawing/2014/main" id="{44FDB868-A74F-4E7C-AB33-85D78A83A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6012" y="2947621"/>
            <a:ext cx="76200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413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lgn="just"/>
            <a:r>
              <a:rPr lang="uk-UA" b="1" dirty="0"/>
              <a:t>«Жива плитка»</a:t>
            </a:r>
          </a:p>
          <a:p>
            <a:pPr indent="457200" algn="just"/>
            <a:r>
              <a:rPr lang="uk-UA" dirty="0"/>
              <a:t>Рідка плитка, яка реагує на кроки чи дотику, змінюючи малюнок. Поверхня виконана із загартованого скла. Нею можна обробити не тільки покриття для підлоги, але і стіни, стільниці. Вона добре поглинає звуки, пригнічує вібрацію. Ступати такою плиткою можна майже безшумно. З недоліків – нестійкість до високих навантажень, страх гострих предметів (можуть залишитися </a:t>
            </a:r>
            <a:r>
              <a:rPr lang="uk-UA" dirty="0" err="1"/>
              <a:t>сколи</a:t>
            </a:r>
            <a:r>
              <a:rPr lang="uk-UA" dirty="0"/>
              <a:t>). Але виглядає така плитка чудово.</a:t>
            </a:r>
          </a:p>
        </p:txBody>
      </p:sp>
      <p:pic>
        <p:nvPicPr>
          <p:cNvPr id="11266" name="Picture 2" descr="Жидкая «живая» плитка для пола: устройство и варианты использования">
            <a:extLst>
              <a:ext uri="{FF2B5EF4-FFF2-40B4-BE49-F238E27FC236}">
                <a16:creationId xmlns:a16="http://schemas.microsoft.com/office/drawing/2014/main" id="{0748529C-0818-4555-8419-B6F53B663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88" y="2782546"/>
            <a:ext cx="5099027" cy="339317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Живой пол – жидкая плитка - статьи на тему Ремонт квартир">
            <a:extLst>
              <a:ext uri="{FF2B5EF4-FFF2-40B4-BE49-F238E27FC236}">
                <a16:creationId xmlns:a16="http://schemas.microsoft.com/office/drawing/2014/main" id="{8F120710-F097-4036-8932-F34D73DDD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162" y="2321169"/>
            <a:ext cx="4536831" cy="4536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243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lgn="just"/>
            <a:r>
              <a:rPr lang="uk-UA" b="1" dirty="0"/>
              <a:t>Струмопровідний</a:t>
            </a:r>
            <a:r>
              <a:rPr lang="ru-RU" b="1" dirty="0"/>
              <a:t> бетон </a:t>
            </a:r>
            <a:r>
              <a:rPr lang="en-US" b="1" dirty="0"/>
              <a:t>Shotcrete</a:t>
            </a:r>
          </a:p>
          <a:p>
            <a:pPr indent="457200" algn="just"/>
            <a:r>
              <a:rPr lang="ru-RU" dirty="0"/>
              <a:t>Продукт </a:t>
            </a:r>
            <a:r>
              <a:rPr lang="uk-UA" dirty="0"/>
              <a:t>команди вчених із університету </a:t>
            </a:r>
            <a:r>
              <a:rPr lang="uk-UA" dirty="0" err="1"/>
              <a:t>Небраски</a:t>
            </a:r>
            <a:r>
              <a:rPr lang="uk-UA" dirty="0"/>
              <a:t>-Лінкольна. Струмопровідний бетон, який поглинає та відображає електромагнітні хвилі різного походження. На заміну стандартному наповнювачу бетону прийшов магнетит - мінерал природного походження, що має відмінні феромагнітні властивості. Також присутні металеві та вуглецеві компоненти. Спочатку матеріал проектувався для злітно-посадкових смуг, але може бути використаний і в житлових приміщеннях. Може бути нанесена шляхом напилення.  </a:t>
            </a:r>
          </a:p>
          <a:p>
            <a:pPr indent="457200" algn="just"/>
            <a:endParaRPr lang="uk-UA" dirty="0"/>
          </a:p>
        </p:txBody>
      </p:sp>
      <p:pic>
        <p:nvPicPr>
          <p:cNvPr id="12290" name="Picture 2" descr="Этот минерал природного происхождения имеет свойство накапливать электромагнитное излучение">
            <a:extLst>
              <a:ext uri="{FF2B5EF4-FFF2-40B4-BE49-F238E27FC236}">
                <a16:creationId xmlns:a16="http://schemas.microsoft.com/office/drawing/2014/main" id="{94EEDABF-932B-4EC8-9B27-9E2C8EA5D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15" y="2832221"/>
            <a:ext cx="5005499" cy="4064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647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r>
              <a:rPr lang="uk-UA" dirty="0"/>
              <a:t>  </a:t>
            </a:r>
            <a:endParaRPr lang="ru-RU" dirty="0"/>
          </a:p>
        </p:txBody>
      </p:sp>
      <p:sp>
        <p:nvSpPr>
          <p:cNvPr id="4" name="Прямоугольник 3">
            <a:extLst>
              <a:ext uri="{FF2B5EF4-FFF2-40B4-BE49-F238E27FC236}">
                <a16:creationId xmlns:a16="http://schemas.microsoft.com/office/drawing/2014/main" id="{5530A09C-2DA6-4C27-A8AD-A9EF5699C016}"/>
              </a:ext>
            </a:extLst>
          </p:cNvPr>
          <p:cNvSpPr/>
          <p:nvPr/>
        </p:nvSpPr>
        <p:spPr>
          <a:xfrm>
            <a:off x="0" y="112542"/>
            <a:ext cx="6096000" cy="3477875"/>
          </a:xfrm>
          <a:prstGeom prst="rect">
            <a:avLst/>
          </a:prstGeom>
        </p:spPr>
        <p:txBody>
          <a:bodyPr>
            <a:spAutoFit/>
          </a:bodyPr>
          <a:lstStyle/>
          <a:p>
            <a:r>
              <a:rPr lang="uk-UA" sz="2000" b="1" dirty="0">
                <a:solidFill>
                  <a:schemeClr val="bg1"/>
                </a:solidFill>
              </a:rPr>
              <a:t>Теплові шпалери</a:t>
            </a:r>
          </a:p>
          <a:p>
            <a:r>
              <a:rPr lang="uk-UA" sz="2000" dirty="0">
                <a:solidFill>
                  <a:schemeClr val="bg1"/>
                </a:solidFill>
              </a:rPr>
              <a:t>Їхня фішка в тому, що при зміні температури повітря в приміщенні змінюється і малюнок на полотні. Винахід дизайнера із Китаю реагує на зміну теплового режиму. Під впливом тепла на стіні з'являються бутони, потім розпускаються квіти. На поверхню винахідник наносить спеціальні </a:t>
            </a:r>
            <a:r>
              <a:rPr lang="uk-UA" sz="2000" dirty="0" err="1">
                <a:solidFill>
                  <a:schemeClr val="bg1"/>
                </a:solidFill>
              </a:rPr>
              <a:t>термочорнила</a:t>
            </a:r>
            <a:r>
              <a:rPr lang="uk-UA" sz="2000" dirty="0">
                <a:solidFill>
                  <a:schemeClr val="bg1"/>
                </a:solidFill>
              </a:rPr>
              <a:t>. Шпалери реагують і на сонячні промені, і на дотик, проте бояться вологи, їх не можна мити.</a:t>
            </a:r>
          </a:p>
        </p:txBody>
      </p:sp>
      <p:pic>
        <p:nvPicPr>
          <p:cNvPr id="13314" name="Picture 2" descr="Изобретение тепловых обоев, которые сами меняют свой рисунок!">
            <a:extLst>
              <a:ext uri="{FF2B5EF4-FFF2-40B4-BE49-F238E27FC236}">
                <a16:creationId xmlns:a16="http://schemas.microsoft.com/office/drawing/2014/main" id="{D4E369A7-1EAD-4240-B35C-2FEBB3F1F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976" y="217687"/>
            <a:ext cx="5809036" cy="326758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3AF78F6D-5F39-42F8-93C2-A7997FF1BC9A}"/>
              </a:ext>
            </a:extLst>
          </p:cNvPr>
          <p:cNvSpPr/>
          <p:nvPr/>
        </p:nvSpPr>
        <p:spPr>
          <a:xfrm>
            <a:off x="5289452" y="3590415"/>
            <a:ext cx="6691533" cy="3170099"/>
          </a:xfrm>
          <a:prstGeom prst="rect">
            <a:avLst/>
          </a:prstGeom>
        </p:spPr>
        <p:txBody>
          <a:bodyPr wrap="square">
            <a:spAutoFit/>
          </a:bodyPr>
          <a:lstStyle/>
          <a:p>
            <a:r>
              <a:rPr lang="uk-UA" sz="2000" b="1" dirty="0">
                <a:solidFill>
                  <a:schemeClr val="bg1"/>
                </a:solidFill>
              </a:rPr>
              <a:t>Гнучке дерево </a:t>
            </a:r>
            <a:r>
              <a:rPr lang="uk-UA" sz="2000" b="1" dirty="0" err="1">
                <a:solidFill>
                  <a:schemeClr val="bg1"/>
                </a:solidFill>
              </a:rPr>
              <a:t>WoodSkin</a:t>
            </a:r>
            <a:endParaRPr lang="uk-UA" sz="2000" b="1" dirty="0">
              <a:solidFill>
                <a:schemeClr val="bg1"/>
              </a:solidFill>
            </a:endParaRPr>
          </a:p>
          <a:p>
            <a:r>
              <a:rPr lang="uk-UA" sz="2000" dirty="0">
                <a:solidFill>
                  <a:schemeClr val="bg1"/>
                </a:solidFill>
              </a:rPr>
              <a:t>Напрочуд гнучкий матеріал, якому можна надавати будь-які абстрактні форми. Складається із сендвіч-плиток. Застосовується полімерна сітка, композитний нейлоновий склад та фанера. Новинка випускається в рулонах та листах. Форму надають за допомогою спеціальних тривимірних верстатів, поєднуючи між собою невеликі елементи. Товщина листа може змінюватись від 4 до 30 міліметрів.</a:t>
            </a:r>
          </a:p>
        </p:txBody>
      </p:sp>
      <p:pic>
        <p:nvPicPr>
          <p:cNvPr id="13318" name="Picture 6" descr="Инновации в отделке: гибкое дерево | РЕГО-РЕМОНТ Нижний Новгород">
            <a:extLst>
              <a:ext uri="{FF2B5EF4-FFF2-40B4-BE49-F238E27FC236}">
                <a16:creationId xmlns:a16="http://schemas.microsoft.com/office/drawing/2014/main" id="{0A60B9F1-DFFF-4AFD-AB90-F235DFD65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88" y="3590415"/>
            <a:ext cx="5153464" cy="3025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157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lgn="just"/>
            <a:r>
              <a:rPr lang="uk-UA" dirty="0"/>
              <a:t>Утеплювач з овечою вовною</a:t>
            </a:r>
          </a:p>
          <a:p>
            <a:pPr indent="457200" algn="just"/>
            <a:r>
              <a:rPr lang="uk-UA" dirty="0"/>
              <a:t>Екологічно чисте волокно добре ізолює шуми, не горить, підходить для утеплення будь-яких приміщень. Компанія </a:t>
            </a:r>
            <a:r>
              <a:rPr lang="en-US" dirty="0"/>
              <a:t>Oregon Shepherd </a:t>
            </a:r>
            <a:r>
              <a:rPr lang="uk-UA" dirty="0"/>
              <a:t>поки що виробляє два типи утеплювача </a:t>
            </a:r>
            <a:r>
              <a:rPr lang="ru-RU" dirty="0"/>
              <a:t>- </a:t>
            </a:r>
            <a:r>
              <a:rPr lang="en-US" dirty="0"/>
              <a:t>Batt </a:t>
            </a:r>
            <a:r>
              <a:rPr lang="ru-RU" dirty="0"/>
              <a:t>і </a:t>
            </a:r>
            <a:r>
              <a:rPr lang="en-US" dirty="0"/>
              <a:t>Loft. </a:t>
            </a:r>
            <a:r>
              <a:rPr lang="uk-UA" dirty="0"/>
              <a:t>Також утеплювач хороший тим, що поглинає шкідливі речовини, що виділяються меблями, синтетичними оздоблювальними матеріалами та іншими елементами інтер'єру</a:t>
            </a:r>
            <a:r>
              <a:rPr lang="ru-RU" dirty="0"/>
              <a:t>.</a:t>
            </a:r>
          </a:p>
        </p:txBody>
      </p:sp>
      <p:pic>
        <p:nvPicPr>
          <p:cNvPr id="14338" name="Picture 2" descr="🐑 Утеплитель на основе овечьей шерсти и где его используют">
            <a:extLst>
              <a:ext uri="{FF2B5EF4-FFF2-40B4-BE49-F238E27FC236}">
                <a16:creationId xmlns:a16="http://schemas.microsoft.com/office/drawing/2014/main" id="{20A26B3A-C6E3-47FC-9A4D-455F323E36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236" y="2346448"/>
            <a:ext cx="4549946" cy="302778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a:extLst>
              <a:ext uri="{FF2B5EF4-FFF2-40B4-BE49-F238E27FC236}">
                <a16:creationId xmlns:a16="http://schemas.microsoft.com/office/drawing/2014/main" id="{CE86B23D-FEC5-496A-837E-CC5AB3252683}"/>
              </a:ext>
            </a:extLst>
          </p:cNvPr>
          <p:cNvPicPr>
            <a:picLocks noChangeAspect="1"/>
          </p:cNvPicPr>
          <p:nvPr/>
        </p:nvPicPr>
        <p:blipFill>
          <a:blip r:embed="rId3"/>
          <a:stretch>
            <a:fillRect/>
          </a:stretch>
        </p:blipFill>
        <p:spPr>
          <a:xfrm>
            <a:off x="5799185" y="2346448"/>
            <a:ext cx="4549946" cy="3027782"/>
          </a:xfrm>
          <a:prstGeom prst="rect">
            <a:avLst/>
          </a:prstGeom>
        </p:spPr>
      </p:pic>
    </p:spTree>
    <p:extLst>
      <p:ext uri="{BB962C8B-B14F-4D97-AF65-F5344CB8AC3E}">
        <p14:creationId xmlns:p14="http://schemas.microsoft.com/office/powerpoint/2010/main" val="3209355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1"/>
            <a:ext cx="11844997" cy="6569611"/>
          </a:xfrm>
        </p:spPr>
        <p:txBody>
          <a:bodyPr/>
          <a:lstStyle/>
          <a:p>
            <a:pPr indent="457200" algn="just"/>
            <a:r>
              <a:rPr lang="ru-RU" b="1" dirty="0"/>
              <a:t>Штукатурка, яка </a:t>
            </a:r>
            <a:r>
              <a:rPr lang="uk-UA" b="1" dirty="0"/>
              <a:t>регулює вологість</a:t>
            </a:r>
          </a:p>
          <a:p>
            <a:pPr indent="457200" algn="just"/>
            <a:r>
              <a:rPr lang="uk-UA" dirty="0"/>
              <a:t>Конденсат – проблема, знайома багатьом. Розробники із швейцарської фірми </a:t>
            </a:r>
            <a:r>
              <a:rPr lang="en-US" dirty="0"/>
              <a:t>STO AG </a:t>
            </a:r>
            <a:r>
              <a:rPr lang="uk-UA" dirty="0"/>
              <a:t>представили інноваційний матеріал. Штукатурка ефективно поглинає зайві водяні пари із повітря (на 1 </a:t>
            </a:r>
            <a:r>
              <a:rPr lang="uk-UA" dirty="0" err="1"/>
              <a:t>кв.м</a:t>
            </a:r>
            <a:r>
              <a:rPr lang="uk-UA" dirty="0"/>
              <a:t>. близько 90 г). Товщина шару, що наноситься - до 2 сантиметрів. Немає конденсату, немає плісняви та грибків, зате є рівне екологічне покриття. </a:t>
            </a:r>
          </a:p>
          <a:p>
            <a:pPr indent="457200" algn="just"/>
            <a:endParaRPr lang="uk-UA" dirty="0"/>
          </a:p>
          <a:p>
            <a:pPr indent="457200" algn="just"/>
            <a:endParaRPr lang="uk-UA" dirty="0"/>
          </a:p>
        </p:txBody>
      </p:sp>
      <p:sp>
        <p:nvSpPr>
          <p:cNvPr id="2" name="Прямоугольник 1">
            <a:extLst>
              <a:ext uri="{FF2B5EF4-FFF2-40B4-BE49-F238E27FC236}">
                <a16:creationId xmlns:a16="http://schemas.microsoft.com/office/drawing/2014/main" id="{43E09B72-D817-4A46-BD75-D1B0460EF182}"/>
              </a:ext>
            </a:extLst>
          </p:cNvPr>
          <p:cNvSpPr/>
          <p:nvPr/>
        </p:nvSpPr>
        <p:spPr>
          <a:xfrm>
            <a:off x="37513" y="2658682"/>
            <a:ext cx="6096000" cy="1785104"/>
          </a:xfrm>
          <a:prstGeom prst="rect">
            <a:avLst/>
          </a:prstGeom>
        </p:spPr>
        <p:txBody>
          <a:bodyPr>
            <a:spAutoFit/>
          </a:bodyPr>
          <a:lstStyle/>
          <a:p>
            <a:pPr algn="just"/>
            <a:r>
              <a:rPr lang="uk-UA" sz="2000" dirty="0">
                <a:solidFill>
                  <a:schemeClr val="bg1"/>
                </a:solidFill>
              </a:rPr>
              <a:t>Безшовні</a:t>
            </a:r>
            <a:r>
              <a:rPr lang="uk-UA" dirty="0">
                <a:solidFill>
                  <a:schemeClr val="bg1"/>
                </a:solidFill>
              </a:rPr>
              <a:t> шпалери — декоративні стрічки, ширина яких відповідає висоті приміщення. Безшовні шпалери клеять не вертикально, а горизонтально, в результаті кімната набуває акуратного і завершеного вигляду. </a:t>
            </a:r>
          </a:p>
          <a:p>
            <a:pPr algn="just"/>
            <a:r>
              <a:rPr lang="uk-UA" dirty="0">
                <a:solidFill>
                  <a:schemeClr val="bg1"/>
                </a:solidFill>
              </a:rPr>
              <a:t>На малюнку – безшовні </a:t>
            </a:r>
            <a:r>
              <a:rPr lang="uk-UA" dirty="0" err="1">
                <a:solidFill>
                  <a:schemeClr val="bg1"/>
                </a:solidFill>
              </a:rPr>
              <a:t>тканеві</a:t>
            </a:r>
            <a:r>
              <a:rPr lang="uk-UA" dirty="0">
                <a:solidFill>
                  <a:schemeClr val="bg1"/>
                </a:solidFill>
              </a:rPr>
              <a:t> шпалери</a:t>
            </a:r>
          </a:p>
        </p:txBody>
      </p:sp>
      <p:pic>
        <p:nvPicPr>
          <p:cNvPr id="15362" name="Picture 2" descr="2">
            <a:extLst>
              <a:ext uri="{FF2B5EF4-FFF2-40B4-BE49-F238E27FC236}">
                <a16:creationId xmlns:a16="http://schemas.microsoft.com/office/drawing/2014/main" id="{078C3811-0FA2-4FD7-88F5-05CD8074D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3514" y="2659234"/>
            <a:ext cx="6096000"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053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r>
              <a:rPr lang="uk-UA" dirty="0"/>
              <a:t>  </a:t>
            </a:r>
          </a:p>
        </p:txBody>
      </p:sp>
      <p:sp>
        <p:nvSpPr>
          <p:cNvPr id="2" name="Прямоугольник 1">
            <a:extLst>
              <a:ext uri="{FF2B5EF4-FFF2-40B4-BE49-F238E27FC236}">
                <a16:creationId xmlns:a16="http://schemas.microsoft.com/office/drawing/2014/main" id="{81DCD258-B1F7-4B4C-B21D-73D7D0C83226}"/>
              </a:ext>
            </a:extLst>
          </p:cNvPr>
          <p:cNvSpPr/>
          <p:nvPr/>
        </p:nvSpPr>
        <p:spPr>
          <a:xfrm>
            <a:off x="0" y="0"/>
            <a:ext cx="6096000" cy="3477875"/>
          </a:xfrm>
          <a:prstGeom prst="rect">
            <a:avLst/>
          </a:prstGeom>
        </p:spPr>
        <p:txBody>
          <a:bodyPr>
            <a:spAutoFit/>
          </a:bodyPr>
          <a:lstStyle/>
          <a:p>
            <a:r>
              <a:rPr lang="uk-UA" sz="2000" dirty="0">
                <a:solidFill>
                  <a:schemeClr val="bg1"/>
                </a:solidFill>
              </a:rPr>
              <a:t>Текстиль, папір та вініл — це все знайоме і </a:t>
            </a:r>
            <a:r>
              <a:rPr lang="uk-UA" sz="2000" dirty="0" err="1">
                <a:solidFill>
                  <a:schemeClr val="bg1"/>
                </a:solidFill>
              </a:rPr>
              <a:t>старо</a:t>
            </a:r>
            <a:r>
              <a:rPr lang="uk-UA" sz="2000" dirty="0">
                <a:solidFill>
                  <a:schemeClr val="bg1"/>
                </a:solidFill>
              </a:rPr>
              <a:t>, а як щодо </a:t>
            </a:r>
            <a:r>
              <a:rPr lang="uk-UA" sz="2000" b="1" dirty="0">
                <a:solidFill>
                  <a:schemeClr val="bg1"/>
                </a:solidFill>
              </a:rPr>
              <a:t>пробкових шпалер</a:t>
            </a:r>
            <a:r>
              <a:rPr lang="uk-UA" sz="2000" dirty="0">
                <a:solidFill>
                  <a:schemeClr val="bg1"/>
                </a:solidFill>
              </a:rPr>
              <a:t>, виготовлених із пресованої крихти кори коркового дерева? Головна перевага пробкових шпалер - їхня абсолютна екологічність. Матеріалу навіть не потрібні </a:t>
            </a:r>
            <a:r>
              <a:rPr lang="uk-UA" sz="2000" dirty="0" err="1">
                <a:solidFill>
                  <a:schemeClr val="bg1"/>
                </a:solidFill>
              </a:rPr>
              <a:t>клеючі</a:t>
            </a:r>
            <a:r>
              <a:rPr lang="uk-UA" sz="2000" dirty="0">
                <a:solidFill>
                  <a:schemeClr val="bg1"/>
                </a:solidFill>
              </a:rPr>
              <a:t> добавки - при термічній обробці з пробки виділяється натуральний сік, що надійно скріплює масу, для водостійкості в матеріал може бути доданий бджолиний віск.</a:t>
            </a:r>
          </a:p>
        </p:txBody>
      </p:sp>
      <p:pic>
        <p:nvPicPr>
          <p:cNvPr id="16386" name="Picture 2" descr="3">
            <a:extLst>
              <a:ext uri="{FF2B5EF4-FFF2-40B4-BE49-F238E27FC236}">
                <a16:creationId xmlns:a16="http://schemas.microsoft.com/office/drawing/2014/main" id="{3744CBB5-4CF0-4EE7-9980-55F4244EC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313" y="112542"/>
            <a:ext cx="5525672" cy="414425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5BFB7251-316E-4BD2-97C8-5EC41B5E7F99}"/>
              </a:ext>
            </a:extLst>
          </p:cNvPr>
          <p:cNvSpPr/>
          <p:nvPr/>
        </p:nvSpPr>
        <p:spPr>
          <a:xfrm>
            <a:off x="5884985" y="4303455"/>
            <a:ext cx="6096000" cy="2554545"/>
          </a:xfrm>
          <a:prstGeom prst="rect">
            <a:avLst/>
          </a:prstGeom>
        </p:spPr>
        <p:txBody>
          <a:bodyPr>
            <a:spAutoFit/>
          </a:bodyPr>
          <a:lstStyle/>
          <a:p>
            <a:r>
              <a:rPr lang="uk-UA" sz="2000" b="1" dirty="0">
                <a:solidFill>
                  <a:schemeClr val="bg1"/>
                </a:solidFill>
              </a:rPr>
              <a:t>Рідкі шпалери</a:t>
            </a:r>
            <a:r>
              <a:rPr lang="uk-UA" sz="2000" dirty="0">
                <a:solidFill>
                  <a:schemeClr val="bg1"/>
                </a:solidFill>
              </a:rPr>
              <a:t>, по суті, є різновидом декоративної штукатурки - вони наносяться на стіну звичайним шпателем, як фарба або лак, а потім розгладжуються в рівний шар. На відміну від традиційних рулонних шпалер, таке покриття не вимагає попередньої підготовки поверхні і навіть маскує нерівності або </a:t>
            </a:r>
            <a:r>
              <a:rPr lang="uk-UA" sz="2000" dirty="0" err="1">
                <a:solidFill>
                  <a:schemeClr val="bg1"/>
                </a:solidFill>
              </a:rPr>
              <a:t>мікротріщини</a:t>
            </a:r>
            <a:r>
              <a:rPr lang="uk-UA" sz="2000" dirty="0">
                <a:solidFill>
                  <a:schemeClr val="bg1"/>
                </a:solidFill>
              </a:rPr>
              <a:t> у стінах.</a:t>
            </a:r>
          </a:p>
        </p:txBody>
      </p:sp>
      <p:pic>
        <p:nvPicPr>
          <p:cNvPr id="16388" name="Picture 4" descr="шелк">
            <a:extLst>
              <a:ext uri="{FF2B5EF4-FFF2-40B4-BE49-F238E27FC236}">
                <a16:creationId xmlns:a16="http://schemas.microsoft.com/office/drawing/2014/main" id="{80A0C94C-7D1D-4F47-9A0D-66D803042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48" y="3266938"/>
            <a:ext cx="4996840" cy="3527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714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r>
              <a:rPr lang="uk-UA" b="1" dirty="0"/>
              <a:t>Маркерні фарби </a:t>
            </a:r>
            <a:r>
              <a:rPr lang="uk-UA" dirty="0"/>
              <a:t>для</a:t>
            </a:r>
            <a:r>
              <a:rPr lang="uk-UA" b="1" dirty="0"/>
              <a:t> </a:t>
            </a:r>
            <a:r>
              <a:rPr lang="uk-UA" dirty="0"/>
              <a:t>покриття стін</a:t>
            </a:r>
            <a:r>
              <a:rPr lang="uk-UA" b="1" dirty="0"/>
              <a:t> </a:t>
            </a:r>
            <a:r>
              <a:rPr lang="uk-UA" dirty="0"/>
              <a:t>і через тиждень, коли покриття застигне, на ньому можна буде малювати як на дошці.</a:t>
            </a:r>
          </a:p>
          <a:p>
            <a:r>
              <a:rPr lang="uk-UA" b="1" dirty="0"/>
              <a:t>Грифельна фарба </a:t>
            </a:r>
            <a:r>
              <a:rPr lang="uk-UA" dirty="0"/>
              <a:t>перетворює приміщення на величезний шкільний клас — на такій поверхні дуже зручно писати крейдою</a:t>
            </a:r>
            <a:r>
              <a:rPr lang="ru-RU" dirty="0"/>
              <a:t>. </a:t>
            </a:r>
          </a:p>
          <a:p>
            <a:r>
              <a:rPr lang="uk-UA" b="1" dirty="0"/>
              <a:t>Магнітна фарба </a:t>
            </a:r>
            <a:r>
              <a:rPr lang="uk-UA" dirty="0"/>
              <a:t>містить частинки металу, на забарвлену їй стіну можна ліпити всілякі магнітики</a:t>
            </a:r>
            <a:r>
              <a:rPr lang="ru-RU" dirty="0"/>
              <a:t>. </a:t>
            </a:r>
          </a:p>
          <a:p>
            <a:pPr algn="just"/>
            <a:r>
              <a:rPr lang="uk-UA" b="1" dirty="0"/>
              <a:t>Антибактеріальна фарба </a:t>
            </a:r>
            <a:r>
              <a:rPr lang="uk-UA" dirty="0"/>
              <a:t>- склад, що очищає та дезінфікує повітря, може ефективно використовуватися не тільки у спеціалізованих лікувальних закладах, а й у дитячих кімнатах. В основі дії складу лежить принцип </a:t>
            </a:r>
            <a:r>
              <a:rPr lang="uk-UA" dirty="0" err="1"/>
              <a:t>фотокаталізу</a:t>
            </a:r>
            <a:r>
              <a:rPr lang="uk-UA" dirty="0"/>
              <a:t>, що запускається під впливом світла. Ви запалюєте лампу і повітря починає швидко очищатися. </a:t>
            </a:r>
          </a:p>
          <a:p>
            <a:endParaRPr lang="uk-UA" dirty="0"/>
          </a:p>
        </p:txBody>
      </p:sp>
    </p:spTree>
    <p:extLst>
      <p:ext uri="{BB962C8B-B14F-4D97-AF65-F5344CB8AC3E}">
        <p14:creationId xmlns:p14="http://schemas.microsoft.com/office/powerpoint/2010/main" val="887979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algn="just"/>
            <a:r>
              <a:rPr lang="uk-UA" b="1" dirty="0"/>
              <a:t>Об'ємна керамічна плитка </a:t>
            </a:r>
            <a:r>
              <a:rPr lang="uk-UA" dirty="0"/>
              <a:t>створює дивовижні візуальні ефекти, за рахунок чергування опуклих та увігнутих сторін досягаються складні оптичні ілюзії, а самі елементи випускаються у шестикутній або навіть круглій формі. </a:t>
            </a:r>
          </a:p>
          <a:p>
            <a:pPr algn="just"/>
            <a:endParaRPr lang="uk-UA" dirty="0"/>
          </a:p>
        </p:txBody>
      </p:sp>
      <p:pic>
        <p:nvPicPr>
          <p:cNvPr id="17410" name="Picture 2" descr="7">
            <a:extLst>
              <a:ext uri="{FF2B5EF4-FFF2-40B4-BE49-F238E27FC236}">
                <a16:creationId xmlns:a16="http://schemas.microsoft.com/office/drawing/2014/main" id="{D1B10D02-AB74-41DD-A416-1AB532726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88" y="1181686"/>
            <a:ext cx="6353410" cy="556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812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r>
              <a:rPr lang="uk-UA" b="1" u="sng" dirty="0" err="1"/>
              <a:t>Штроборіз</a:t>
            </a:r>
            <a:endParaRPr lang="uk-UA" b="1" u="sng" dirty="0"/>
          </a:p>
          <a:p>
            <a:pPr indent="457200"/>
            <a:r>
              <a:rPr lang="uk-UA" dirty="0" err="1"/>
              <a:t>Штроборіз</a:t>
            </a:r>
            <a:r>
              <a:rPr lang="uk-UA" dirty="0"/>
              <a:t> – найкращий інструмент створення </a:t>
            </a:r>
            <a:r>
              <a:rPr lang="uk-UA" dirty="0" err="1"/>
              <a:t>борозен</a:t>
            </a:r>
            <a:r>
              <a:rPr lang="uk-UA" dirty="0"/>
              <a:t> для електропроводки, систем водопостачання та опалення. У його основі – пара алмазних дисків. Можна регулювати відстань між ними, а також встановити глибину </a:t>
            </a:r>
            <a:r>
              <a:rPr lang="uk-UA" dirty="0" err="1"/>
              <a:t>штроби</a:t>
            </a:r>
            <a:r>
              <a:rPr lang="uk-UA" dirty="0"/>
              <a:t>. Важлива перевага </a:t>
            </a:r>
            <a:r>
              <a:rPr lang="uk-UA" dirty="0" err="1"/>
              <a:t>штроборізу</a:t>
            </a:r>
            <a:r>
              <a:rPr lang="uk-UA" dirty="0"/>
              <a:t> – наявність пиловловлювача, який відводить відходи в пилосос або убік. Підсумок застосування таких сучасних технологій ремонту квартир – мінімум сміття та клопоту.</a:t>
            </a:r>
          </a:p>
          <a:p>
            <a:pPr indent="457200"/>
            <a:endParaRPr lang="uk-UA" dirty="0"/>
          </a:p>
          <a:p>
            <a:pPr indent="457200"/>
            <a:r>
              <a:rPr lang="uk-UA" b="1" u="sng" dirty="0"/>
              <a:t>Верстат для </a:t>
            </a:r>
            <a:r>
              <a:rPr lang="uk-UA" b="1" u="sng" dirty="0" err="1"/>
              <a:t>поклейки</a:t>
            </a:r>
            <a:r>
              <a:rPr lang="uk-UA" b="1" u="sng" dirty="0"/>
              <a:t> шпалер</a:t>
            </a:r>
          </a:p>
          <a:p>
            <a:pPr indent="457200"/>
            <a:r>
              <a:rPr lang="uk-UA" dirty="0"/>
              <a:t>Сучасні технології ремонту квартир – не обов'язково складні. Верстат для </a:t>
            </a:r>
            <a:r>
              <a:rPr lang="uk-UA" dirty="0" err="1"/>
              <a:t>поклейки</a:t>
            </a:r>
            <a:r>
              <a:rPr lang="uk-UA" dirty="0"/>
              <a:t> шпалер - простий пристрій, що значно полегшує працю. З його допомогою можна легко та рівномірно наносити клей на шпалери. Машинка кріпиться на стіл, у неї заливається клей, шпалери простягаються через валик і виходять змащеними.</a:t>
            </a:r>
          </a:p>
        </p:txBody>
      </p:sp>
    </p:spTree>
    <p:extLst>
      <p:ext uri="{BB962C8B-B14F-4D97-AF65-F5344CB8AC3E}">
        <p14:creationId xmlns:p14="http://schemas.microsoft.com/office/powerpoint/2010/main" val="2514385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r>
              <a:rPr lang="uk-UA" b="1" dirty="0"/>
              <a:t>Гнучкий камінь </a:t>
            </a:r>
            <a:r>
              <a:rPr lang="uk-UA" dirty="0"/>
              <a:t>теж вигляд шпалер. Як випливає з назви, це покриття справді повністю імітує не тільки естетичні, а й практичні властивості натурального каменю: цей матеріал міцний, зносостійкий, не вигоряє на сонці і не боїться механічних пошкоджень. При цьому стіни виглядають так, ніби вони справді </a:t>
            </a:r>
            <a:r>
              <a:rPr lang="uk-UA" dirty="0" err="1"/>
              <a:t>витісані</a:t>
            </a:r>
            <a:r>
              <a:rPr lang="uk-UA" dirty="0"/>
              <a:t> із натурального мармуру чи граніту. </a:t>
            </a:r>
          </a:p>
          <a:p>
            <a:endParaRPr lang="uk-UA" dirty="0"/>
          </a:p>
        </p:txBody>
      </p:sp>
      <p:pic>
        <p:nvPicPr>
          <p:cNvPr id="18434" name="Picture 2" descr="гибк">
            <a:extLst>
              <a:ext uri="{FF2B5EF4-FFF2-40B4-BE49-F238E27FC236}">
                <a16:creationId xmlns:a16="http://schemas.microsoft.com/office/drawing/2014/main" id="{FB022679-352E-40D9-80C3-BB81671B3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88" y="1843311"/>
            <a:ext cx="7624982" cy="461735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гибкий камень">
            <a:extLst>
              <a:ext uri="{FF2B5EF4-FFF2-40B4-BE49-F238E27FC236}">
                <a16:creationId xmlns:a16="http://schemas.microsoft.com/office/drawing/2014/main" id="{E838C0B7-DFFE-468F-BC6A-6915724681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564" r="18491"/>
          <a:stretch/>
        </p:blipFill>
        <p:spPr bwMode="auto">
          <a:xfrm>
            <a:off x="8858250" y="2257790"/>
            <a:ext cx="3197762" cy="448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458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r>
              <a:rPr lang="uk-UA" dirty="0"/>
              <a:t>У цю ж категорію можна віднести </a:t>
            </a:r>
            <a:r>
              <a:rPr lang="uk-UA" b="1" dirty="0"/>
              <a:t>венеціанську штукатурку </a:t>
            </a:r>
            <a:r>
              <a:rPr lang="uk-UA" dirty="0"/>
              <a:t>- рідке покриття, яке при висиханні застигає рівним глянцевим шаром, що не відрізняється від природного мармуру.</a:t>
            </a:r>
          </a:p>
          <a:p>
            <a:endParaRPr lang="uk-UA" dirty="0"/>
          </a:p>
        </p:txBody>
      </p:sp>
      <p:pic>
        <p:nvPicPr>
          <p:cNvPr id="19458" name="Picture 2" descr="Венецианская штукатурка">
            <a:extLst>
              <a:ext uri="{FF2B5EF4-FFF2-40B4-BE49-F238E27FC236}">
                <a16:creationId xmlns:a16="http://schemas.microsoft.com/office/drawing/2014/main" id="{02F7746F-4C24-49D8-A275-B609D8E5E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8116" y="998805"/>
            <a:ext cx="6799385" cy="509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398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r>
              <a:rPr lang="uk-UA" b="1" dirty="0"/>
              <a:t>Галькова плитка </a:t>
            </a:r>
            <a:r>
              <a:rPr lang="uk-UA" dirty="0"/>
              <a:t>- справжні морські камінці, </a:t>
            </a:r>
          </a:p>
          <a:p>
            <a:r>
              <a:rPr lang="uk-UA" dirty="0"/>
              <a:t>приклеєні на капронову сітку. Це покриття підлоги</a:t>
            </a:r>
          </a:p>
          <a:p>
            <a:r>
              <a:rPr lang="uk-UA" dirty="0"/>
              <a:t> особливо автентично виглядає у ванній кімнаті </a:t>
            </a:r>
          </a:p>
          <a:p>
            <a:r>
              <a:rPr lang="uk-UA" dirty="0"/>
              <a:t>або у дворику з басейном, а невелика галька</a:t>
            </a:r>
          </a:p>
          <a:p>
            <a:r>
              <a:rPr lang="uk-UA" dirty="0"/>
              <a:t> масажує босі ноги, забезпечуючи якісний </a:t>
            </a:r>
          </a:p>
          <a:p>
            <a:r>
              <a:rPr lang="uk-UA" dirty="0" err="1"/>
              <a:t>акупунктурний</a:t>
            </a:r>
            <a:r>
              <a:rPr lang="uk-UA" dirty="0"/>
              <a:t> масаж.  </a:t>
            </a:r>
          </a:p>
          <a:p>
            <a:endParaRPr lang="uk-UA" dirty="0"/>
          </a:p>
        </p:txBody>
      </p:sp>
      <p:pic>
        <p:nvPicPr>
          <p:cNvPr id="20482" name="Picture 2" descr="Галечная плитка">
            <a:extLst>
              <a:ext uri="{FF2B5EF4-FFF2-40B4-BE49-F238E27FC236}">
                <a16:creationId xmlns:a16="http://schemas.microsoft.com/office/drawing/2014/main" id="{B0EAE9BE-59BD-4238-A4E5-9BC2176FE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185" y="-1"/>
            <a:ext cx="5087815" cy="6781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282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normAutofit/>
          </a:bodyPr>
          <a:lstStyle/>
          <a:p>
            <a:pPr algn="ctr"/>
            <a:r>
              <a:rPr lang="uk-UA" b="1" u="sng" dirty="0"/>
              <a:t>Топ-15 інноваційних будівельних матеріалів 2022</a:t>
            </a:r>
          </a:p>
          <a:p>
            <a:pPr indent="457200" algn="just"/>
            <a:r>
              <a:rPr lang="uk-UA" dirty="0"/>
              <a:t>Коли цемент тріскається — це набагато серйозніша проблема, ніж багато хто думає. І річ не в естетиці, яка, безумовно, важлива. Тут інше: вода потрапить у тріщину і почне підточувати бетон та арматуру, яка завжди застосовується для міцності конструкції. У навколишньому середовищі зі змінною температурою ця проблема посилюється дією заморожування-відтавання: вода в тріщині розширюється при замерзанні, розсовуючи кожну сторону тріщини трохи далі один від одного. А потім, коли крига відтане, вода осяде глибше, руйнуючи далі і роблячи тріщину глибшою.</a:t>
            </a:r>
          </a:p>
          <a:p>
            <a:pPr indent="457200" algn="just"/>
            <a:r>
              <a:rPr lang="uk-UA" dirty="0"/>
              <a:t>Але що, якби бетон міг самовідновлюватись? Чи асфальт, чи навіть метал? Можна було б заощадити мільярди доларів лише на ремонті та відновлювальних роботах, не кажучи вже про зниження шкоди для довкілля.</a:t>
            </a:r>
          </a:p>
          <a:p>
            <a:pPr indent="457200" algn="just"/>
            <a:r>
              <a:rPr lang="uk-UA" dirty="0"/>
              <a:t>Деякі інноваційні будівельні матеріали знайдуть своє місце, можливо, у невеликих нішах, а ряд нових будматеріалів мають перспективу стати широко застосовуваними. Будівлі з традиційними цегляними та бетонними конструкціями поступово відійдуть у минуле, оскільки запит людства очевидний: потрібні екологічні, енергоефективні, міцні та легкі водночас будівлі, які виглядатимуть красиво та функціонально.</a:t>
            </a:r>
          </a:p>
        </p:txBody>
      </p:sp>
    </p:spTree>
    <p:extLst>
      <p:ext uri="{BB962C8B-B14F-4D97-AF65-F5344CB8AC3E}">
        <p14:creationId xmlns:p14="http://schemas.microsoft.com/office/powerpoint/2010/main" val="2278612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r>
              <a:rPr lang="uk-UA" b="1" dirty="0"/>
              <a:t>Прозоре дерево</a:t>
            </a:r>
          </a:p>
          <a:p>
            <a:pPr indent="457200" algn="just"/>
            <a:r>
              <a:rPr lang="uk-UA" dirty="0"/>
              <a:t>Про створення новітнього екологічного матеріалу прозорого дерева повідомлялося ще в 2016 році, але тільки в 2020 році вчений, який з командою з Університету штату </a:t>
            </a:r>
            <a:r>
              <a:rPr lang="uk-UA" dirty="0" err="1"/>
              <a:t>Меріленд</a:t>
            </a:r>
            <a:r>
              <a:rPr lang="uk-UA" dirty="0"/>
              <a:t> у Коледж-Парку винайшов спосіб робити деревину прозорою, заявив, що випробування завершено та отримано стійкий результат. Прозоре дерево мінімум в 5 разів міцніше і легше за скло, а також </a:t>
            </a:r>
            <a:r>
              <a:rPr lang="uk-UA" dirty="0" err="1"/>
              <a:t>термоефективніше</a:t>
            </a:r>
            <a:r>
              <a:rPr lang="uk-UA" dirty="0"/>
              <a:t>. Саме ці характеристики роблять його набагато цікавішим за пластик. Серед інших переваг: сировина відновлювана та екологічна: дерево </a:t>
            </a:r>
            <a:r>
              <a:rPr lang="uk-UA" dirty="0" err="1"/>
              <a:t>бальсу</a:t>
            </a:r>
            <a:r>
              <a:rPr lang="uk-UA" dirty="0"/>
              <a:t> росте швидко, за 5 років виходить вже доросле дерево, витрати на виробництво набагато нижчі, ніж для виробництва скла, де є відчутний вуглецевий слід через витрати на опалення та електрику.</a:t>
            </a:r>
          </a:p>
          <a:p>
            <a:pPr indent="457200" algn="just"/>
            <a:r>
              <a:rPr lang="uk-UA" dirty="0"/>
              <a:t>Прозоре дерево досить гнучке, тому що у ньому є натуральна целюлоза.</a:t>
            </a:r>
          </a:p>
          <a:p>
            <a:pPr indent="457200" algn="just"/>
            <a:r>
              <a:rPr lang="uk-UA" dirty="0"/>
              <a:t>Щоб досягти прозорості, деревину </a:t>
            </a:r>
            <a:r>
              <a:rPr lang="uk-UA" dirty="0" err="1"/>
              <a:t>бальси</a:t>
            </a:r>
            <a:r>
              <a:rPr lang="uk-UA" dirty="0"/>
              <a:t> вимочують у </a:t>
            </a:r>
            <a:r>
              <a:rPr lang="uk-UA" dirty="0" err="1"/>
              <a:t>спецрозчині</a:t>
            </a:r>
            <a:r>
              <a:rPr lang="uk-UA" dirty="0"/>
              <a:t>, а потім до структури додається епоксидна смола. Прозора деревина, або деревне скло можна застосовувати замість традиційних склопакетів, або іншим елементам у будівельних конструкціях, де необхідна прозорість, але й міцність, а також екологічність та енергозбереження. </a:t>
            </a:r>
          </a:p>
          <a:p>
            <a:pPr indent="457200" algn="just"/>
            <a:r>
              <a:rPr lang="uk-UA" dirty="0"/>
              <a:t>ВІДЕО</a:t>
            </a:r>
          </a:p>
        </p:txBody>
      </p:sp>
    </p:spTree>
    <p:extLst>
      <p:ext uri="{BB962C8B-B14F-4D97-AF65-F5344CB8AC3E}">
        <p14:creationId xmlns:p14="http://schemas.microsoft.com/office/powerpoint/2010/main" val="1912409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173501" y="144194"/>
            <a:ext cx="11844997" cy="6569611"/>
          </a:xfrm>
        </p:spPr>
        <p:txBody>
          <a:bodyPr/>
          <a:lstStyle/>
          <a:p>
            <a:pPr indent="457200" algn="just"/>
            <a:r>
              <a:rPr lang="uk-UA" b="1" dirty="0" err="1">
                <a:solidFill>
                  <a:schemeClr val="bg1"/>
                </a:solidFill>
              </a:rPr>
              <a:t>Вуглеволокно</a:t>
            </a:r>
            <a:endParaRPr lang="uk-UA" b="1" dirty="0">
              <a:solidFill>
                <a:schemeClr val="bg1"/>
              </a:solidFill>
            </a:endParaRPr>
          </a:p>
          <a:p>
            <a:pPr indent="457200" algn="just"/>
            <a:r>
              <a:rPr lang="uk-UA" dirty="0">
                <a:solidFill>
                  <a:schemeClr val="bg1"/>
                </a:solidFill>
              </a:rPr>
              <a:t>По-справжньому матеріал майбутнього та інноваційний винахід, який знаходить застосування у багатьох сферах, де потрібна міцність і легкість — і будівництво та галузь, де запит на такі якості є архіважливими. </a:t>
            </a:r>
            <a:r>
              <a:rPr lang="uk-UA" dirty="0" err="1">
                <a:solidFill>
                  <a:schemeClr val="bg1"/>
                </a:solidFill>
              </a:rPr>
              <a:t>Вуглеволокно</a:t>
            </a:r>
            <a:r>
              <a:rPr lang="uk-UA" dirty="0">
                <a:solidFill>
                  <a:schemeClr val="bg1"/>
                </a:solidFill>
              </a:rPr>
              <a:t> набагато легше заліза (на 75%) та алюмінію (на 30%). </a:t>
            </a:r>
            <a:r>
              <a:rPr lang="uk-UA" dirty="0" err="1">
                <a:solidFill>
                  <a:schemeClr val="bg1"/>
                </a:solidFill>
              </a:rPr>
              <a:t>Вуглеволокном</a:t>
            </a:r>
            <a:r>
              <a:rPr lang="uk-UA" dirty="0">
                <a:solidFill>
                  <a:schemeClr val="bg1"/>
                </a:solidFill>
              </a:rPr>
              <a:t> армують всі традиційні будівельні матеріали, посилюючи їхню міцність - цеглу, залізобетонні блоки, дерев'яні конструкції, а також забезпечуючи меншу товщину панелей, а відповідно і вагу. </a:t>
            </a:r>
            <a:r>
              <a:rPr lang="uk-UA" dirty="0" err="1">
                <a:solidFill>
                  <a:schemeClr val="bg1"/>
                </a:solidFill>
              </a:rPr>
              <a:t>Вуглеволоконна</a:t>
            </a:r>
            <a:r>
              <a:rPr lang="uk-UA" dirty="0">
                <a:solidFill>
                  <a:schemeClr val="bg1"/>
                </a:solidFill>
              </a:rPr>
              <a:t> арматура в залізобетоні також забезпечує відмінну теплоізоляцію. Єдиний мінус, який обмежує масове застосування – дорожнеча матеріалу. </a:t>
            </a:r>
          </a:p>
          <a:p>
            <a:pPr indent="457200" algn="just"/>
            <a:r>
              <a:rPr lang="uk-UA" dirty="0">
                <a:solidFill>
                  <a:schemeClr val="bg1"/>
                </a:solidFill>
              </a:rPr>
              <a:t>ВІДЕО</a:t>
            </a:r>
          </a:p>
        </p:txBody>
      </p:sp>
    </p:spTree>
    <p:extLst>
      <p:ext uri="{BB962C8B-B14F-4D97-AF65-F5344CB8AC3E}">
        <p14:creationId xmlns:p14="http://schemas.microsoft.com/office/powerpoint/2010/main" val="977244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r>
              <a:rPr lang="en-US" b="1" dirty="0"/>
              <a:t>3. </a:t>
            </a:r>
            <a:r>
              <a:rPr lang="en-US" b="1" dirty="0" err="1"/>
              <a:t>SensiTiles</a:t>
            </a:r>
            <a:r>
              <a:rPr lang="en-US" b="1" dirty="0"/>
              <a:t> – </a:t>
            </a:r>
            <a:r>
              <a:rPr lang="uk-UA" b="1" dirty="0"/>
              <a:t>акрилова декоративна плитка</a:t>
            </a:r>
          </a:p>
          <a:p>
            <a:pPr indent="457200"/>
            <a:r>
              <a:rPr lang="uk-UA" dirty="0"/>
              <a:t>Нові матеріали у будівництві — не обов'язково з інноваційними фізичними якостями щодо міцності та безпеки. Це також матеріали з технологіями, що служать для ефектного декору та реалізації найекстравагантніших архітектурних чи дизайнерських задумів. Новий вид оздоблювального будівельного матеріалу — чутлива плитка з акриловим волокном, яка в буквальному значенні реагує на рухи, торкання, джерело світла його зміни. </a:t>
            </a:r>
            <a:r>
              <a:rPr lang="uk-UA" dirty="0" err="1"/>
              <a:t>Оптоволокно</a:t>
            </a:r>
            <a:r>
              <a:rPr lang="uk-UA" dirty="0"/>
              <a:t> пропускає світло та реагує: плитка може мерехтіти, підсвічуватись, уловлювати та розсіювати сусідні кольори по своїй поверхні. Декорування таким матеріалом дає нові можливості в архітектурі та дизайні інтер'єрів. </a:t>
            </a:r>
          </a:p>
          <a:p>
            <a:pPr indent="457200"/>
            <a:r>
              <a:rPr lang="uk-UA" dirty="0"/>
              <a:t>ВІДЕО</a:t>
            </a:r>
          </a:p>
        </p:txBody>
      </p:sp>
    </p:spTree>
    <p:extLst>
      <p:ext uri="{BB962C8B-B14F-4D97-AF65-F5344CB8AC3E}">
        <p14:creationId xmlns:p14="http://schemas.microsoft.com/office/powerpoint/2010/main" val="371739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r>
              <a:rPr lang="uk-UA" b="1" dirty="0"/>
              <a:t>4. </a:t>
            </a:r>
            <a:r>
              <a:rPr lang="uk-UA" b="1" dirty="0" err="1"/>
              <a:t>Самовідновлюваний</a:t>
            </a:r>
            <a:r>
              <a:rPr lang="uk-UA" b="1" dirty="0"/>
              <a:t> бетон</a:t>
            </a:r>
          </a:p>
          <a:p>
            <a:pPr indent="457200"/>
            <a:r>
              <a:rPr lang="uk-UA" dirty="0"/>
              <a:t>Якщо дослівно перекласти англійський варіант «</a:t>
            </a:r>
            <a:r>
              <a:rPr lang="en-US" dirty="0"/>
              <a:t>self healing concrete», </a:t>
            </a:r>
            <a:r>
              <a:rPr lang="uk-UA" dirty="0"/>
              <a:t>то він звучить-як «бетон, що </a:t>
            </a:r>
            <a:r>
              <a:rPr lang="uk-UA" dirty="0" err="1"/>
              <a:t>самозцілюється</a:t>
            </a:r>
            <a:r>
              <a:rPr lang="uk-UA" dirty="0"/>
              <a:t>», що, погодьтеся, натякає на фантастику. Винахідник </a:t>
            </a:r>
            <a:r>
              <a:rPr lang="uk-UA" dirty="0" err="1"/>
              <a:t>Хенк</a:t>
            </a:r>
            <a:r>
              <a:rPr lang="uk-UA" dirty="0"/>
              <a:t> </a:t>
            </a:r>
            <a:r>
              <a:rPr lang="uk-UA" dirty="0" err="1"/>
              <a:t>Джонкерс</a:t>
            </a:r>
            <a:r>
              <a:rPr lang="uk-UA" dirty="0"/>
              <a:t> із </a:t>
            </a:r>
            <a:r>
              <a:rPr lang="uk-UA" dirty="0" err="1"/>
              <a:t>Делфтського</a:t>
            </a:r>
            <a:r>
              <a:rPr lang="uk-UA" dirty="0"/>
              <a:t> технічного університету ще у 2015 році показав інноваційний метод для відновлення тріщин у бетоні за допомогою… бактерій. Принцип технології простий: у бетон додавали капсули з особливими бактеріями та поживними речовинами для них, які активувалися, як тільки потрапляла вода. Тріснутий бетон з вологою відбудовувався, заповнювався вапняком, який продукували бактерії. Крім цієї біотехнології, є інша альтернатива від корейських дослідників, де до бетону додаються капсули певного полімеру. Він також під дією вологи та сонця, починає реагувати – набухати та заповнювати тріщину.  </a:t>
            </a:r>
          </a:p>
          <a:p>
            <a:pPr indent="457200"/>
            <a:r>
              <a:rPr lang="uk-UA" dirty="0"/>
              <a:t>ВІДЕО </a:t>
            </a:r>
          </a:p>
          <a:p>
            <a:pPr indent="457200"/>
            <a:r>
              <a:rPr lang="en-US" dirty="0">
                <a:hlinkClick r:id="rId2"/>
              </a:rPr>
              <a:t>https://www.youtube.com/watch?v=H7frDSx9js8</a:t>
            </a:r>
            <a:r>
              <a:rPr lang="uk-UA" dirty="0"/>
              <a:t> </a:t>
            </a:r>
          </a:p>
        </p:txBody>
      </p:sp>
    </p:spTree>
    <p:extLst>
      <p:ext uri="{BB962C8B-B14F-4D97-AF65-F5344CB8AC3E}">
        <p14:creationId xmlns:p14="http://schemas.microsoft.com/office/powerpoint/2010/main" val="1271108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lgn="just"/>
            <a:r>
              <a:rPr lang="uk-UA" dirty="0"/>
              <a:t>Бетон дуже надійний і давній будівельний матеріал, проте він втрачає свої властивості при </a:t>
            </a:r>
            <a:r>
              <a:rPr lang="uk-UA" dirty="0" err="1"/>
              <a:t>тріщинах</a:t>
            </a:r>
            <a:r>
              <a:rPr lang="uk-UA" dirty="0"/>
              <a:t>, так що над його сучасним апгрейдом працюють багато фахівців матеріалознавства у всьому світі.</a:t>
            </a:r>
          </a:p>
          <a:p>
            <a:pPr indent="457200" algn="just"/>
            <a:r>
              <a:rPr lang="uk-UA" dirty="0"/>
              <a:t>Є нові дані, що американські вчені з </a:t>
            </a:r>
            <a:r>
              <a:rPr lang="uk-UA" dirty="0" err="1"/>
              <a:t>Вустерського</a:t>
            </a:r>
            <a:r>
              <a:rPr lang="uk-UA" dirty="0"/>
              <a:t> політехнічного університету (</a:t>
            </a:r>
            <a:r>
              <a:rPr lang="en-US" dirty="0"/>
              <a:t>WPI) </a:t>
            </a:r>
            <a:r>
              <a:rPr lang="uk-UA" dirty="0"/>
              <a:t>також розробили </a:t>
            </a:r>
            <a:r>
              <a:rPr lang="uk-UA" dirty="0" err="1"/>
              <a:t>біобетон</a:t>
            </a:r>
            <a:r>
              <a:rPr lang="uk-UA" dirty="0"/>
              <a:t>, куди </a:t>
            </a:r>
            <a:r>
              <a:rPr lang="uk-UA" dirty="0" err="1"/>
              <a:t>втрутили</a:t>
            </a:r>
            <a:r>
              <a:rPr lang="uk-UA" dirty="0"/>
              <a:t> фермент, який реагує з </a:t>
            </a:r>
            <a:r>
              <a:rPr lang="en-US" dirty="0"/>
              <a:t>CO2, </a:t>
            </a:r>
            <a:r>
              <a:rPr lang="uk-UA" dirty="0"/>
              <a:t>виділяючи кристали карбонату кальцію - за характеристиками схожі на бетон. І в такий спосіб заповнюються всі тріщини, зміцнюючи </a:t>
            </a:r>
            <a:r>
              <a:rPr lang="uk-UA" dirty="0" err="1"/>
              <a:t>бетот</a:t>
            </a:r>
            <a:r>
              <a:rPr lang="uk-UA" dirty="0"/>
              <a:t>. Міліметрові тріщини відновлюються за добу.</a:t>
            </a:r>
          </a:p>
          <a:p>
            <a:pPr indent="457200" algn="just"/>
            <a:r>
              <a:rPr lang="uk-UA" dirty="0"/>
              <a:t>Інша розробка вчених із Університету Колорадо заснована на фотосинтезі бактерій. До складу </a:t>
            </a:r>
            <a:r>
              <a:rPr lang="uk-UA" dirty="0" err="1"/>
              <a:t>біобетону</a:t>
            </a:r>
            <a:r>
              <a:rPr lang="uk-UA" dirty="0"/>
              <a:t> входить суміш із ціанобактерій — </a:t>
            </a:r>
            <a:r>
              <a:rPr lang="uk-UA" dirty="0" err="1"/>
              <a:t>фотосинтезуючі</a:t>
            </a:r>
            <a:r>
              <a:rPr lang="uk-UA" dirty="0"/>
              <a:t> бактерії, желатину та піску. Вони реагують на воду та збільшуються у розмірі, заповнюючи порожнини. </a:t>
            </a:r>
          </a:p>
          <a:p>
            <a:pPr indent="457200" algn="just"/>
            <a:r>
              <a:rPr lang="uk-UA" dirty="0"/>
              <a:t>ВІДЕО</a:t>
            </a:r>
          </a:p>
        </p:txBody>
      </p:sp>
    </p:spTree>
    <p:extLst>
      <p:ext uri="{BB962C8B-B14F-4D97-AF65-F5344CB8AC3E}">
        <p14:creationId xmlns:p14="http://schemas.microsoft.com/office/powerpoint/2010/main" val="2738181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lgn="just"/>
            <a:r>
              <a:rPr lang="uk-UA" dirty="0"/>
              <a:t>5.Аерогель</a:t>
            </a:r>
          </a:p>
          <a:p>
            <a:pPr indent="457200" algn="just"/>
            <a:r>
              <a:rPr lang="uk-UA" dirty="0"/>
              <a:t>Найтвердіший і найлегший у світі матеріал. Тому що складається із 99.8% повітря!</a:t>
            </a:r>
          </a:p>
          <a:p>
            <a:pPr indent="457200" algn="just"/>
            <a:r>
              <a:rPr lang="uk-UA" dirty="0"/>
              <a:t>Синтетичний пористий надлегкий матеріал одержують із гелю, в якому рідкий компонент гелю замінений газом. В результаті – дуже тверде тіло з надзвичайно низькою щільністю та низькою теплопровідністю. На дотик він схожий на тендітний пінополістирол. Аерогелі можна виготовляти з багатьох хімічних </a:t>
            </a:r>
            <a:r>
              <a:rPr lang="uk-UA" dirty="0" err="1"/>
              <a:t>сполук</a:t>
            </a:r>
            <a:r>
              <a:rPr lang="uk-UA" dirty="0"/>
              <a:t>. Вперше він був отриманий у 1931 році, це дітище </a:t>
            </a:r>
            <a:r>
              <a:rPr lang="uk-UA" dirty="0" err="1"/>
              <a:t>Семюеля</a:t>
            </a:r>
            <a:r>
              <a:rPr lang="uk-UA" dirty="0"/>
              <a:t> </a:t>
            </a:r>
            <a:r>
              <a:rPr lang="uk-UA" dirty="0" err="1"/>
              <a:t>Стівенсона</a:t>
            </a:r>
            <a:r>
              <a:rPr lang="uk-UA" dirty="0"/>
              <a:t> </a:t>
            </a:r>
            <a:r>
              <a:rPr lang="uk-UA" dirty="0" err="1"/>
              <a:t>Кістлера</a:t>
            </a:r>
            <a:r>
              <a:rPr lang="uk-UA" dirty="0"/>
              <a:t>, який посперечався, що зможе замінити рідину газом без усадки самої структури. Перші аерогелі були отримані із </a:t>
            </a:r>
            <a:r>
              <a:rPr lang="uk-UA" dirty="0" err="1"/>
              <a:t>силікагелів</a:t>
            </a:r>
            <a:r>
              <a:rPr lang="uk-UA" dirty="0"/>
              <a:t>. Пізніші роботи </a:t>
            </a:r>
            <a:r>
              <a:rPr lang="uk-UA" dirty="0" err="1"/>
              <a:t>Кістлера</a:t>
            </a:r>
            <a:r>
              <a:rPr lang="uk-UA" dirty="0"/>
              <a:t> стосувалися аерогелів на основі оксиду алюмінію, оксиду хрому та діоксиду олова. Вуглецеві аерогелі були вперше розроблені наприкінці 1980-х років.</a:t>
            </a:r>
          </a:p>
          <a:p>
            <a:pPr indent="457200" algn="just"/>
            <a:r>
              <a:rPr lang="uk-UA" dirty="0"/>
              <a:t>Особливість аерогелів - вони можуть мати теплопровідність менше, ніж у газу, який вони містять. Такий матеріал добре </a:t>
            </a:r>
            <a:r>
              <a:rPr lang="uk-UA" dirty="0" err="1"/>
              <a:t>теплоізолюють</a:t>
            </a:r>
            <a:r>
              <a:rPr lang="uk-UA" dirty="0"/>
              <a:t>, тому його використовують широко в промислових масштабах по теплоізоляції - екологічно і ефективно. З огляду на високу і тонку пористість структури аерогелі можуть використовуватися як збиральна матриця для дрібних частинок пилу. (Його згадують у фільмі «</a:t>
            </a:r>
            <a:r>
              <a:rPr lang="uk-UA" dirty="0" err="1"/>
              <a:t>Стардаст</a:t>
            </a:r>
            <a:r>
              <a:rPr lang="uk-UA" dirty="0"/>
              <a:t>») </a:t>
            </a:r>
          </a:p>
          <a:p>
            <a:pPr indent="457200" algn="just"/>
            <a:r>
              <a:rPr lang="uk-UA" dirty="0"/>
              <a:t>ВІДЕО </a:t>
            </a:r>
          </a:p>
        </p:txBody>
      </p:sp>
    </p:spTree>
    <p:extLst>
      <p:ext uri="{BB962C8B-B14F-4D97-AF65-F5344CB8AC3E}">
        <p14:creationId xmlns:p14="http://schemas.microsoft.com/office/powerpoint/2010/main" val="1889359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normAutofit/>
          </a:bodyPr>
          <a:lstStyle/>
          <a:p>
            <a:pPr indent="457200"/>
            <a:r>
              <a:rPr lang="uk-UA" b="1" u="sng" dirty="0">
                <a:solidFill>
                  <a:schemeClr val="bg1"/>
                </a:solidFill>
              </a:rPr>
              <a:t>Нові матеріали для оздоблення</a:t>
            </a:r>
          </a:p>
          <a:p>
            <a:pPr indent="457200"/>
            <a:r>
              <a:rPr lang="uk-UA" dirty="0">
                <a:solidFill>
                  <a:schemeClr val="bg1"/>
                </a:solidFill>
              </a:rPr>
              <a:t>Сучасні технології ремонту квартир – це тандем з інноваційного обладнання та нових оздоблювальних матеріалів. Не можна не згадати деякі матеріали для обробки, що набирають популярності.</a:t>
            </a:r>
          </a:p>
          <a:p>
            <a:pPr indent="457200"/>
            <a:endParaRPr lang="uk-UA" dirty="0"/>
          </a:p>
          <a:p>
            <a:pPr indent="457200"/>
            <a:r>
              <a:rPr lang="uk-UA" b="1" dirty="0">
                <a:solidFill>
                  <a:schemeClr val="bg1"/>
                </a:solidFill>
              </a:rPr>
              <a:t>Рідкі шпалери </a:t>
            </a:r>
            <a:r>
              <a:rPr lang="uk-UA" dirty="0">
                <a:solidFill>
                  <a:schemeClr val="bg1"/>
                </a:solidFill>
              </a:rPr>
              <a:t>– екологічно чистий гарний матеріал на основі целюлози, в якому можуть бути різні добавки (кам'яний пил, перламутр, блискітки). Рідкі шпалери не вимагають попереднього вирівнювання стін, оскільки наносяться товстим шаром. Крім того, матеріал ідеально підходить для ремонту квартир в новобудовах, тому що наноситься рідким способом і згодом не розтріскується при усадці. А якщо ділянка шпалер пошкодилася, її можна легко відреставрувати.  </a:t>
            </a:r>
          </a:p>
          <a:p>
            <a:pPr indent="457200"/>
            <a:r>
              <a:rPr lang="uk-UA" b="1" dirty="0">
                <a:solidFill>
                  <a:schemeClr val="bg1"/>
                </a:solidFill>
              </a:rPr>
              <a:t>Теплові шпалери (</a:t>
            </a:r>
            <a:r>
              <a:rPr lang="uk-UA" b="1" dirty="0" err="1">
                <a:solidFill>
                  <a:schemeClr val="bg1"/>
                </a:solidFill>
              </a:rPr>
              <a:t>термошпалери</a:t>
            </a:r>
            <a:r>
              <a:rPr lang="uk-UA" b="1" dirty="0">
                <a:solidFill>
                  <a:schemeClr val="bg1"/>
                </a:solidFill>
              </a:rPr>
              <a:t>, квітучі шпалери)</a:t>
            </a:r>
            <a:r>
              <a:rPr lang="uk-UA" dirty="0">
                <a:solidFill>
                  <a:schemeClr val="bg1"/>
                </a:solidFill>
              </a:rPr>
              <a:t> – шпалери, що змінюють малюнок залежно від температури. Секрет такого ефекту - термофарба, що входить до складу. Теплові шпалери клеять поблизу радіаторів опалення або стіни, куди потрапляє багато сонячного світла.</a:t>
            </a:r>
          </a:p>
          <a:p>
            <a:pPr indent="457200"/>
            <a:endParaRPr lang="uk-UA" dirty="0">
              <a:solidFill>
                <a:schemeClr val="bg1"/>
              </a:solidFill>
            </a:endParaRPr>
          </a:p>
          <a:p>
            <a:pPr indent="457200"/>
            <a:endParaRPr lang="uk-UA" dirty="0"/>
          </a:p>
        </p:txBody>
      </p:sp>
    </p:spTree>
    <p:extLst>
      <p:ext uri="{BB962C8B-B14F-4D97-AF65-F5344CB8AC3E}">
        <p14:creationId xmlns:p14="http://schemas.microsoft.com/office/powerpoint/2010/main" val="3925514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r>
              <a:rPr lang="en-US" b="1" dirty="0"/>
              <a:t>6. </a:t>
            </a:r>
            <a:r>
              <a:rPr lang="en-US" b="1" dirty="0" err="1"/>
              <a:t>Richlite</a:t>
            </a:r>
            <a:endParaRPr lang="en-US" b="1" dirty="0"/>
          </a:p>
          <a:p>
            <a:pPr indent="457200"/>
            <a:r>
              <a:rPr lang="uk-UA" dirty="0"/>
              <a:t>Папір міцний композит. Його створюють із відходів паперу, їх пресують у тверді та гладкі панелі, які можна обробляти. Про екологічність паперу говорити нічого — це основна її перевага. Однак технології перетворюють її на дивовижну сировину, яка так потрібна для </a:t>
            </a:r>
            <a:r>
              <a:rPr lang="uk-UA" dirty="0" err="1"/>
              <a:t>екобудування</a:t>
            </a:r>
            <a:r>
              <a:rPr lang="uk-UA" dirty="0"/>
              <a:t>.</a:t>
            </a:r>
          </a:p>
          <a:p>
            <a:pPr indent="457200"/>
            <a:r>
              <a:rPr lang="uk-UA" dirty="0"/>
              <a:t>На відміну від каменю або твердої поверхні, </a:t>
            </a:r>
            <a:r>
              <a:rPr lang="en-US" dirty="0" err="1"/>
              <a:t>Richlite</a:t>
            </a:r>
            <a:r>
              <a:rPr lang="en-US" dirty="0"/>
              <a:t> </a:t>
            </a:r>
            <a:r>
              <a:rPr lang="uk-UA" dirty="0"/>
              <a:t>працює так само, як щільна деревина твердих порід, її можна легко фрезерувати, шліфувати, фрезерувати і з'єднувати. Матеріал </a:t>
            </a:r>
            <a:r>
              <a:rPr lang="en-US" dirty="0" err="1"/>
              <a:t>Richlite</a:t>
            </a:r>
            <a:r>
              <a:rPr lang="en-US" dirty="0"/>
              <a:t> </a:t>
            </a:r>
            <a:r>
              <a:rPr lang="uk-UA" dirty="0"/>
              <a:t>також водостійкий, гігієнічний, має низьке </a:t>
            </a:r>
            <a:r>
              <a:rPr lang="uk-UA" dirty="0" err="1"/>
              <a:t>вологопоглинання</a:t>
            </a:r>
            <a:r>
              <a:rPr lang="uk-UA" dirty="0"/>
              <a:t>, тепло- і вогнестійкість, надзвичайно щільний і міцний. А його зовнішній вигляд – максимально природний та приємний. Тому його застосовують у багатьох галузях, і навіть для виробництва музичних інструментів, де замінюють дороге чорне дерево, що дає певну якість звуку. Так ось </a:t>
            </a:r>
            <a:r>
              <a:rPr lang="en-US" dirty="0" err="1"/>
              <a:t>Richlite</a:t>
            </a:r>
            <a:r>
              <a:rPr lang="en-US" dirty="0"/>
              <a:t> </a:t>
            </a:r>
            <a:r>
              <a:rPr lang="uk-UA" dirty="0"/>
              <a:t>виявився гідним аналогом, доступним за ціною. Словом, це відомий та улюблений багатьма архітекторами оздоблювальний матеріал для дизайну меблів, елементів інтер'єру та креативних споруд. </a:t>
            </a:r>
          </a:p>
          <a:p>
            <a:pPr indent="457200"/>
            <a:r>
              <a:rPr lang="uk-UA" dirty="0"/>
              <a:t>ВІДЕО</a:t>
            </a:r>
          </a:p>
        </p:txBody>
      </p:sp>
    </p:spTree>
    <p:extLst>
      <p:ext uri="{BB962C8B-B14F-4D97-AF65-F5344CB8AC3E}">
        <p14:creationId xmlns:p14="http://schemas.microsoft.com/office/powerpoint/2010/main" val="2193466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r>
              <a:rPr lang="uk-UA" b="1" dirty="0"/>
              <a:t>7. Рідкий граніт</a:t>
            </a:r>
          </a:p>
          <a:p>
            <a:pPr indent="457200"/>
            <a:r>
              <a:rPr lang="uk-UA" dirty="0"/>
              <a:t>Штучний «рідкий» камінь, особлива рідка будівельна суміш (70% з мармурової крихти та на 30% із спеціальних добавок та декоративного наповнювача), яку напилюють на певну поверхню. Завдяки складу, рідина застигає красиво та намертво, забезпечуючи поверхню міцністю та декоративним виглядом. Рідкий граніт екологічний матеріал, оскільки в нього входять безпечні смоли та натуральна мармурова крихта та мінеральні наповнювачі. Цей композитний матеріал активно використовується в обробних роботах для виготовлення або покриття окремих конструкцій або елементів інтер'єру. </a:t>
            </a:r>
          </a:p>
          <a:p>
            <a:pPr indent="457200"/>
            <a:r>
              <a:rPr lang="uk-UA" dirty="0"/>
              <a:t>ВІДЕО</a:t>
            </a:r>
          </a:p>
        </p:txBody>
      </p:sp>
    </p:spTree>
    <p:extLst>
      <p:ext uri="{BB962C8B-B14F-4D97-AF65-F5344CB8AC3E}">
        <p14:creationId xmlns:p14="http://schemas.microsoft.com/office/powerpoint/2010/main" val="1563776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0" y="112542"/>
            <a:ext cx="12351433" cy="6907236"/>
          </a:xfrm>
        </p:spPr>
        <p:txBody>
          <a:bodyPr>
            <a:normAutofit fontScale="92500"/>
          </a:bodyPr>
          <a:lstStyle/>
          <a:p>
            <a:pPr indent="457200"/>
            <a:r>
              <a:rPr lang="uk-UA" b="1" dirty="0"/>
              <a:t>8. Гнучкий бетон</a:t>
            </a:r>
          </a:p>
          <a:p>
            <a:pPr indent="457200" algn="just"/>
            <a:r>
              <a:rPr lang="uk-UA" dirty="0"/>
              <a:t>Розробки щодо покращення якостей бетону – одні з найпопулярніших, і це не дивно. На бетоні, фактично, ґрунтується все будівництво. Ми вже згадували, що однією з проблем бетону є його недовговічність, якщо з'являються </a:t>
            </a:r>
            <a:r>
              <a:rPr lang="uk-UA" dirty="0" err="1"/>
              <a:t>сколи</a:t>
            </a:r>
            <a:r>
              <a:rPr lang="uk-UA" dirty="0"/>
              <a:t> та тріщини, які утворюються внаслідок впливу зовнішнього середовища. Крім того, бетон може бути міцним, проте він фіксований та обмежений за навантаженням. Сінгапурці ще 2014 року змогли вирішити питання не лише міцності та зменшення ваги, виключивши арматуру в бетонних конструкціях, а й додали не характерну властивість бетону — гнучкість. Завдяки унікальній добавці новий бетон </a:t>
            </a:r>
            <a:r>
              <a:rPr lang="en-US" dirty="0" err="1"/>
              <a:t>ConFlexPave</a:t>
            </a:r>
            <a:r>
              <a:rPr lang="en-US" dirty="0"/>
              <a:t> </a:t>
            </a:r>
            <a:r>
              <a:rPr lang="uk-UA" dirty="0"/>
              <a:t>отримав гнучкість та міцність – у 3 рази вище, ніж у звичайного. У розчин замішують найтонше </a:t>
            </a:r>
            <a:r>
              <a:rPr lang="uk-UA" dirty="0" err="1"/>
              <a:t>ультраволокно</a:t>
            </a:r>
            <a:r>
              <a:rPr lang="uk-UA" dirty="0"/>
              <a:t>, яке ковзає у структурі бетону, не закріплюючись у ньому. Саме це дає ефект еластичності. </a:t>
            </a:r>
          </a:p>
          <a:p>
            <a:pPr indent="457200"/>
            <a:r>
              <a:rPr lang="uk-UA" dirty="0"/>
              <a:t>ВІДЕО </a:t>
            </a:r>
          </a:p>
          <a:p>
            <a:pPr indent="457200" algn="just"/>
            <a:r>
              <a:rPr lang="uk-UA" dirty="0"/>
              <a:t>Проте немає межі досконалості. Розробки з гнучкого бетону продовжують багато вчених. Так, фахівці університету </a:t>
            </a:r>
            <a:r>
              <a:rPr lang="uk-UA" dirty="0" err="1"/>
              <a:t>Суінберн</a:t>
            </a:r>
            <a:r>
              <a:rPr lang="uk-UA" dirty="0"/>
              <a:t> створили бетон без цементу, але з такими ж визначними характеристиками щодо гнучкості та навантажень. Екологічність нового бетону в тому, що до його складу входить летюча зола, </a:t>
            </a:r>
            <a:r>
              <a:rPr lang="uk-UA" dirty="0" err="1"/>
              <a:t>геополімерний</a:t>
            </a:r>
            <a:r>
              <a:rPr lang="uk-UA" dirty="0"/>
              <a:t> композит – типовий викид-відхід від вугільних електростанцій. Його застигання відбувається за кімнатної температури, отже, немає потреби у високих неекологічних витрат за виробництво. Але головне, новий бетон у 400 разів гнучкіший за звичайний, зберігаючи при цьому міцність бетону. </a:t>
            </a:r>
            <a:r>
              <a:rPr lang="uk-UA" dirty="0" err="1"/>
              <a:t>Геополімери</a:t>
            </a:r>
            <a:r>
              <a:rPr lang="uk-UA" dirty="0"/>
              <a:t> не тільки додали коефіцієнт згинання, але й покращують показники стійкості при можливих </a:t>
            </a:r>
            <a:r>
              <a:rPr lang="uk-UA" dirty="0" err="1"/>
              <a:t>мікроруйнуваннях</a:t>
            </a:r>
            <a:r>
              <a:rPr lang="uk-UA" dirty="0"/>
              <a:t>. Полімерні волокна тримають структуру при навантаженні навіть із </a:t>
            </a:r>
            <a:r>
              <a:rPr lang="uk-UA" dirty="0" err="1"/>
              <a:t>тріщинами</a:t>
            </a:r>
            <a:r>
              <a:rPr lang="uk-UA" dirty="0"/>
              <a:t>, тому новий матеріал можна використовувати в сейсмоактивних районах - ризик руйнування будівель з такого бетону мінімізується.</a:t>
            </a:r>
          </a:p>
        </p:txBody>
      </p:sp>
    </p:spTree>
    <p:extLst>
      <p:ext uri="{BB962C8B-B14F-4D97-AF65-F5344CB8AC3E}">
        <p14:creationId xmlns:p14="http://schemas.microsoft.com/office/powerpoint/2010/main" val="298622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r>
              <a:rPr lang="uk-UA" b="1" dirty="0"/>
              <a:t>9. Бетонне полотно </a:t>
            </a:r>
            <a:r>
              <a:rPr lang="en-US" b="1" dirty="0"/>
              <a:t>Concrete Canvas</a:t>
            </a:r>
          </a:p>
          <a:p>
            <a:pPr indent="457200"/>
            <a:r>
              <a:rPr lang="uk-UA" dirty="0"/>
              <a:t>Це, по суті, бетонна тканина в рулоні – революційний матеріал, що пропонує безмежні можливості дизайну у будівельній архітектурі та нові виклики для будівництва.</a:t>
            </a:r>
          </a:p>
          <a:p>
            <a:pPr indent="457200"/>
            <a:r>
              <a:rPr lang="uk-UA" dirty="0"/>
              <a:t>Запатентоване рішення </a:t>
            </a:r>
            <a:r>
              <a:rPr lang="en-US" dirty="0"/>
              <a:t>Concrete Canvas ® </a:t>
            </a:r>
            <a:r>
              <a:rPr lang="uk-UA" dirty="0"/>
              <a:t>використовується для широкого спектру будівельних завдань і не тільки. Це дозволяє будувати бетонні конструкції з мінімальними витратами на встановлення та навчанням фахівців. Зазвичай установка вдесятеро швидша: розгортається підготовлений рулон і просто додається вода.</a:t>
            </a:r>
          </a:p>
        </p:txBody>
      </p:sp>
      <p:pic>
        <p:nvPicPr>
          <p:cNvPr id="21506" name="Picture 2" descr="Новейшие строительные материалы - бетонное полотно">
            <a:extLst>
              <a:ext uri="{FF2B5EF4-FFF2-40B4-BE49-F238E27FC236}">
                <a16:creationId xmlns:a16="http://schemas.microsoft.com/office/drawing/2014/main" id="{14B32276-0399-44D9-889E-47AE14B25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15" y="2754483"/>
            <a:ext cx="6019800" cy="399097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FFE5FCAF-26CF-472F-929A-982A9B3945AE}"/>
              </a:ext>
            </a:extLst>
          </p:cNvPr>
          <p:cNvSpPr/>
          <p:nvPr/>
        </p:nvSpPr>
        <p:spPr>
          <a:xfrm>
            <a:off x="6494585" y="2754483"/>
            <a:ext cx="5486400" cy="2246769"/>
          </a:xfrm>
          <a:prstGeom prst="rect">
            <a:avLst/>
          </a:prstGeom>
        </p:spPr>
        <p:txBody>
          <a:bodyPr wrap="square">
            <a:spAutoFit/>
          </a:bodyPr>
          <a:lstStyle/>
          <a:p>
            <a:r>
              <a:rPr lang="uk-UA" sz="2000">
                <a:solidFill>
                  <a:schemeClr val="bg1"/>
                </a:solidFill>
              </a:rPr>
              <a:t>Це допоміжний матеріал, який полегшує низку робіт, що передують спорудженню, або бере участь у підготовці інфраструктурних об'єктів: каналів, ремонт покриттів, захист поверхонь, схилів, зміцнення водойм та труб.</a:t>
            </a:r>
          </a:p>
        </p:txBody>
      </p:sp>
    </p:spTree>
    <p:extLst>
      <p:ext uri="{BB962C8B-B14F-4D97-AF65-F5344CB8AC3E}">
        <p14:creationId xmlns:p14="http://schemas.microsoft.com/office/powerpoint/2010/main" val="3336453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r>
              <a:rPr lang="uk-UA" b="1" dirty="0"/>
              <a:t>10.Прозорий алюміній </a:t>
            </a:r>
          </a:p>
          <a:p>
            <a:pPr indent="457200" algn="just"/>
            <a:r>
              <a:rPr lang="uk-UA" dirty="0"/>
              <a:t>Цей матеріал майбутнього – фізична реальність. Просте, це прозора кераміка, в основі - </a:t>
            </a:r>
            <a:r>
              <a:rPr lang="uk-UA" dirty="0" err="1"/>
              <a:t>оксинітрид</a:t>
            </a:r>
            <a:r>
              <a:rPr lang="uk-UA" dirty="0"/>
              <a:t> алюмінію (</a:t>
            </a:r>
            <a:r>
              <a:rPr lang="en-US" dirty="0" err="1"/>
              <a:t>AlON</a:t>
            </a:r>
            <a:r>
              <a:rPr lang="en-US" dirty="0"/>
              <a:t>). </a:t>
            </a:r>
            <a:r>
              <a:rPr lang="uk-UA" dirty="0"/>
              <a:t>Особливості цього матеріалу - стійкий до подряпин і міцний, набагато вищі за ці характеристики, ніж у алюмосилікатного скла (кварцове), на 85% твердіше за сапфір. Крім того, витримує нагрівання до 2100 С⁰. Стійкий до радіації, до кислот, лугів та води. Звичайно, цей матеріал відразу пішов на озброєння до військових і для оптичних виробництв. Але в будівництві з нього роблять ударостійкі вікна, бані та інші елементи, що вимагають прозорості та міцності. </a:t>
            </a:r>
          </a:p>
          <a:p>
            <a:pPr indent="457200" algn="just"/>
            <a:r>
              <a:rPr lang="uk-UA" dirty="0"/>
              <a:t>ВІДЕО </a:t>
            </a:r>
          </a:p>
          <a:p>
            <a:pPr indent="457200" algn="just"/>
            <a:endParaRPr lang="uk-UA" dirty="0"/>
          </a:p>
        </p:txBody>
      </p:sp>
    </p:spTree>
    <p:extLst>
      <p:ext uri="{BB962C8B-B14F-4D97-AF65-F5344CB8AC3E}">
        <p14:creationId xmlns:p14="http://schemas.microsoft.com/office/powerpoint/2010/main" val="4130085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r>
              <a:rPr lang="uk-UA" b="1" dirty="0"/>
              <a:t>11.Масивна багатошарова деревина</a:t>
            </a:r>
          </a:p>
          <a:p>
            <a:pPr indent="457200"/>
            <a:r>
              <a:rPr lang="uk-UA" dirty="0"/>
              <a:t>Це особлива технологія, яка використовує дерево у всіх елементах. Дерево укладають в панелі, ламінують, роблячи з нього масив, який набагато міцніший за звичайну деревину. Є такі категорії, як поперечно-клеєна деревина та клеєна деревина. Клеєний брус складається з кількох склеєних між собою шматків пиломатеріалів, які використовуються для створення міцних балок. Поперечно-клеєний брус — із шматків пиломатеріалів, укладених у напрямках, що чергуються, з яких виходять великі панелі, здатні витримати велику вагу. Обидва види деревини напрочуд вогнестійкі. Зовнішні шари під час горіння створюють обвуглювання, яке допомагає ізолювати решту дерева. У ході випробувань на вогнестійкість вони продемонстрували здатність зберігати структурну цілісність. Масивна деревина сприяє вловлюванню вуглецю ще зі зростанням дерев і зберігає цю властивість вже у будинках. Згідно з одним дослідженням, опублікованим у </a:t>
            </a:r>
            <a:r>
              <a:rPr lang="en-US" dirty="0"/>
              <a:t>Journal of Sustainable Forestry, </a:t>
            </a:r>
            <a:r>
              <a:rPr lang="uk-UA" dirty="0"/>
              <a:t>при використанні стійкого лісогосподарства можна запобігти від 14 до 31% глобальних викидів, замінивши матеріали, що використовуються в будівлях та мостах, на дерево. </a:t>
            </a:r>
          </a:p>
          <a:p>
            <a:pPr indent="457200"/>
            <a:r>
              <a:rPr lang="uk-UA" dirty="0"/>
              <a:t>ВІДЕО</a:t>
            </a:r>
          </a:p>
        </p:txBody>
      </p:sp>
    </p:spTree>
    <p:extLst>
      <p:ext uri="{BB962C8B-B14F-4D97-AF65-F5344CB8AC3E}">
        <p14:creationId xmlns:p14="http://schemas.microsoft.com/office/powerpoint/2010/main" val="39466974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r>
              <a:rPr lang="uk-UA" b="1" dirty="0"/>
              <a:t>12.Гідрокераміка (пасивне охолодження)</a:t>
            </a:r>
          </a:p>
          <a:p>
            <a:pPr indent="457200" algn="just"/>
            <a:r>
              <a:rPr lang="uk-UA" dirty="0"/>
              <a:t>Композитний фасадний матеріал із глини та </a:t>
            </a:r>
            <a:r>
              <a:rPr lang="uk-UA" dirty="0" err="1"/>
              <a:t>гідрогелю</a:t>
            </a:r>
            <a:r>
              <a:rPr lang="uk-UA" dirty="0"/>
              <a:t>, який здатний охолоджувати внутрішні приміщення будівель до 6 С⁰. . Цей матеріал, що отримав назву </a:t>
            </a:r>
            <a:r>
              <a:rPr lang="en-US" dirty="0" err="1"/>
              <a:t>Hydroceramic</a:t>
            </a:r>
            <a:r>
              <a:rPr lang="en-US" dirty="0"/>
              <a:t>, </a:t>
            </a:r>
            <a:r>
              <a:rPr lang="uk-UA" dirty="0"/>
              <a:t>використовує здатність </a:t>
            </a:r>
            <a:r>
              <a:rPr lang="uk-UA" dirty="0" err="1"/>
              <a:t>гідрогелю</a:t>
            </a:r>
            <a:r>
              <a:rPr lang="uk-UA" dirty="0"/>
              <a:t> поглинати воду, яка в 500 разів перевищує його власну вагу, для створення будівельної системи, яка «стає живою </a:t>
            </a:r>
            <a:r>
              <a:rPr lang="uk-UA" dirty="0" err="1"/>
              <a:t>істотою</a:t>
            </a:r>
            <a:r>
              <a:rPr lang="uk-UA" dirty="0"/>
              <a:t> як частина природи, а не за її межами». Його розробили іспанські студенти ще в 2014 році і з того часу цей матеріал і технологія систем </a:t>
            </a:r>
            <a:r>
              <a:rPr lang="uk-UA" dirty="0" err="1"/>
              <a:t>самоохолодження</a:t>
            </a:r>
            <a:r>
              <a:rPr lang="uk-UA" dirty="0"/>
              <a:t> дуже затребувана в будівництві та архітектурі. Особливо в </a:t>
            </a:r>
            <a:r>
              <a:rPr lang="uk-UA" dirty="0" err="1"/>
              <a:t>екобудівництві</a:t>
            </a:r>
            <a:r>
              <a:rPr lang="uk-UA" dirty="0"/>
              <a:t>: економиться до 28% від загального споживання енергії традиційними пристроями, що охолоджують. </a:t>
            </a:r>
          </a:p>
          <a:p>
            <a:pPr indent="457200" algn="just"/>
            <a:r>
              <a:rPr lang="uk-UA" dirty="0"/>
              <a:t>ВІДЕО</a:t>
            </a:r>
          </a:p>
        </p:txBody>
      </p:sp>
    </p:spTree>
    <p:extLst>
      <p:ext uri="{BB962C8B-B14F-4D97-AF65-F5344CB8AC3E}">
        <p14:creationId xmlns:p14="http://schemas.microsoft.com/office/powerpoint/2010/main" val="983508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r>
              <a:rPr lang="en-US" b="1" dirty="0"/>
              <a:t>13. CABKOMA - </a:t>
            </a:r>
            <a:r>
              <a:rPr lang="uk-UA" b="1" dirty="0"/>
              <a:t>вуглеводневі нитки, струнна опора</a:t>
            </a:r>
          </a:p>
          <a:p>
            <a:pPr indent="457200" algn="just"/>
            <a:r>
              <a:rPr lang="uk-UA" dirty="0"/>
              <a:t>Для таких сейсмологічних територій як Японія дуже важливі матеріали, які витримають землетруси. Тому лабораторія </a:t>
            </a:r>
            <a:r>
              <a:rPr lang="en-US" dirty="0"/>
              <a:t>Komatsu Seiten Fabric </a:t>
            </a:r>
            <a:r>
              <a:rPr lang="uk-UA" dirty="0"/>
              <a:t>розробила термопластичний композит із вуглецевого волокна – </a:t>
            </a:r>
            <a:r>
              <a:rPr lang="en-US" dirty="0"/>
              <a:t>CABKOMA Strand Rod. </a:t>
            </a:r>
            <a:r>
              <a:rPr lang="uk-UA" dirty="0"/>
              <a:t>Композит покритий неорганічними та синтетичними волокнами з обробкою з термопластичної смоли — і це дало можливість створити найлегшу у світі систему сейсмічного армування. Інноваційні нитки-струни майже вп'ятеро легші, ніж металевий дріт тієї ж міцності, і гарні за дизайном. Крім того, вони досить ефективні — будівля відповідає вимогам до сейсмічної арматури. Звичайно, як і всі матеріали з карбону, матеріал недешевий. </a:t>
            </a:r>
          </a:p>
          <a:p>
            <a:pPr indent="457200" algn="just"/>
            <a:r>
              <a:rPr lang="uk-UA" dirty="0"/>
              <a:t>ВІДЕО</a:t>
            </a:r>
          </a:p>
        </p:txBody>
      </p:sp>
    </p:spTree>
    <p:extLst>
      <p:ext uri="{BB962C8B-B14F-4D97-AF65-F5344CB8AC3E}">
        <p14:creationId xmlns:p14="http://schemas.microsoft.com/office/powerpoint/2010/main" val="1533067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r>
              <a:rPr lang="en-US" b="1" dirty="0"/>
              <a:t>14.Flexicomb</a:t>
            </a:r>
            <a:r>
              <a:rPr lang="uk-UA" b="1" dirty="0"/>
              <a:t> </a:t>
            </a:r>
          </a:p>
          <a:p>
            <a:r>
              <a:rPr lang="uk-UA" b="1" dirty="0"/>
              <a:t>ФЛЕКСІКОМБ в якості світильника</a:t>
            </a:r>
            <a:endParaRPr lang="en-US" b="1" dirty="0"/>
          </a:p>
          <a:p>
            <a:endParaRPr lang="uk-UA" dirty="0"/>
          </a:p>
        </p:txBody>
      </p:sp>
      <p:pic>
        <p:nvPicPr>
          <p:cNvPr id="22530" name="Picture 2" descr="Новые строительные материалы Flexicomb">
            <a:extLst>
              <a:ext uri="{FF2B5EF4-FFF2-40B4-BE49-F238E27FC236}">
                <a16:creationId xmlns:a16="http://schemas.microsoft.com/office/drawing/2014/main" id="{D6424028-5DD7-4A67-8F47-51F6663832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15" y="1010822"/>
            <a:ext cx="4057650" cy="4076700"/>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Структура Flexicomb">
            <a:extLst>
              <a:ext uri="{FF2B5EF4-FFF2-40B4-BE49-F238E27FC236}">
                <a16:creationId xmlns:a16="http://schemas.microsoft.com/office/drawing/2014/main" id="{731A91E8-FBDE-4230-94E2-03FBDA17B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9027"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4335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lgn="just"/>
            <a:r>
              <a:rPr lang="uk-UA" dirty="0"/>
              <a:t>Запозичена структура будови бджолиних </a:t>
            </a:r>
            <a:r>
              <a:rPr lang="uk-UA" dirty="0" err="1"/>
              <a:t>сот</a:t>
            </a:r>
            <a:r>
              <a:rPr lang="uk-UA" dirty="0"/>
              <a:t> знайшла втілення в матеріалі </a:t>
            </a:r>
            <a:r>
              <a:rPr lang="en-US" dirty="0" err="1"/>
              <a:t>flexicomb</a:t>
            </a:r>
            <a:r>
              <a:rPr lang="en-US" dirty="0"/>
              <a:t>. </a:t>
            </a:r>
            <a:r>
              <a:rPr lang="uk-UA" dirty="0"/>
              <a:t>Дуже проста ідея виявилася гнучкою і функціональною. Ідея з'явилася в Єльському університеті, де вивчали структуру </a:t>
            </a:r>
            <a:r>
              <a:rPr lang="uk-UA" dirty="0" err="1"/>
              <a:t>сотів</a:t>
            </a:r>
            <a:r>
              <a:rPr lang="uk-UA" dirty="0"/>
              <a:t>. Поєднавши в один масив питні трубочки, по суті виходить структура, що нагадує стільники. Тисячі поліпропіленових трубочок щільно з'єднуються в гнучку матрицю, якій можна надавати різні форми. Така структура добре пропускає світло і її часто використовують для виготовлення декоративних елементів освітлення.</a:t>
            </a:r>
          </a:p>
        </p:txBody>
      </p:sp>
      <p:pic>
        <p:nvPicPr>
          <p:cNvPr id="4" name="Picture 4" descr="Flexicomb- один из новых строительных материалов">
            <a:extLst>
              <a:ext uri="{FF2B5EF4-FFF2-40B4-BE49-F238E27FC236}">
                <a16:creationId xmlns:a16="http://schemas.microsoft.com/office/drawing/2014/main" id="{85F78376-910C-4163-82A7-ECE310770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14" y="2816243"/>
            <a:ext cx="5289453" cy="371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34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normAutofit/>
          </a:bodyPr>
          <a:lstStyle/>
          <a:p>
            <a:pPr indent="457200"/>
            <a:r>
              <a:rPr lang="uk-UA" b="1" dirty="0">
                <a:solidFill>
                  <a:schemeClr val="bg1"/>
                </a:solidFill>
              </a:rPr>
              <a:t>Наливна підлога </a:t>
            </a:r>
            <a:r>
              <a:rPr lang="uk-UA" dirty="0">
                <a:solidFill>
                  <a:schemeClr val="bg1"/>
                </a:solidFill>
              </a:rPr>
              <a:t>– полімерна тонкошарова підлога. Він абсолютно герметичний, довговічний, вогнестійкий. Виглядає дуже ефектно, можливо з 3</a:t>
            </a:r>
            <a:r>
              <a:rPr lang="en-US" dirty="0">
                <a:solidFill>
                  <a:schemeClr val="bg1"/>
                </a:solidFill>
              </a:rPr>
              <a:t>D-</a:t>
            </a:r>
            <a:r>
              <a:rPr lang="uk-UA" dirty="0">
                <a:solidFill>
                  <a:schemeClr val="bg1"/>
                </a:solidFill>
              </a:rPr>
              <a:t>рисунками. Підходить навіть для обробки балконів та лоджій.</a:t>
            </a:r>
          </a:p>
          <a:p>
            <a:pPr indent="457200"/>
            <a:r>
              <a:rPr lang="uk-UA" b="1" dirty="0">
                <a:solidFill>
                  <a:schemeClr val="bg1"/>
                </a:solidFill>
              </a:rPr>
              <a:t>Гнучкий камінь </a:t>
            </a:r>
            <a:r>
              <a:rPr lang="uk-UA" dirty="0">
                <a:solidFill>
                  <a:schemeClr val="bg1"/>
                </a:solidFill>
              </a:rPr>
              <a:t>– імітація клінкерної цегли, сланцю, пісковику, мармуру. Складається з полімеру та кам'яної крихти. Продається в тонких (1,5-3 мм) та легких листах. Підходить для оформлення інтер'єру, облицювання каміна, оздоблення басейну. Також матеріал придатний для фасадів.</a:t>
            </a:r>
          </a:p>
          <a:p>
            <a:pPr indent="457200"/>
            <a:r>
              <a:rPr lang="uk-UA" b="1" dirty="0">
                <a:solidFill>
                  <a:schemeClr val="bg1"/>
                </a:solidFill>
              </a:rPr>
              <a:t>Гіпсові панелі – 3</a:t>
            </a:r>
            <a:r>
              <a:rPr lang="en-US" b="1" dirty="0">
                <a:solidFill>
                  <a:schemeClr val="bg1"/>
                </a:solidFill>
              </a:rPr>
              <a:t>D-</a:t>
            </a:r>
            <a:r>
              <a:rPr lang="uk-UA" b="1" dirty="0">
                <a:solidFill>
                  <a:schemeClr val="bg1"/>
                </a:solidFill>
              </a:rPr>
              <a:t>панелі для стін із гіпсу</a:t>
            </a:r>
            <a:r>
              <a:rPr lang="uk-UA" dirty="0">
                <a:solidFill>
                  <a:schemeClr val="bg1"/>
                </a:solidFill>
              </a:rPr>
              <a:t>, один із останніх трендів. Мають цікаві різноманітні рельєфи. Виглядають </a:t>
            </a:r>
            <a:r>
              <a:rPr lang="uk-UA" dirty="0" err="1">
                <a:solidFill>
                  <a:schemeClr val="bg1"/>
                </a:solidFill>
              </a:rPr>
              <a:t>свіжо</a:t>
            </a:r>
            <a:r>
              <a:rPr lang="uk-UA" dirty="0">
                <a:solidFill>
                  <a:schemeClr val="bg1"/>
                </a:solidFill>
              </a:rPr>
              <a:t> та актуально.</a:t>
            </a:r>
          </a:p>
          <a:p>
            <a:pPr indent="457200"/>
            <a:r>
              <a:rPr lang="uk-UA" b="1" dirty="0">
                <a:solidFill>
                  <a:schemeClr val="bg1"/>
                </a:solidFill>
              </a:rPr>
              <a:t>Фарба, що світиться </a:t>
            </a:r>
            <a:r>
              <a:rPr lang="uk-UA" dirty="0">
                <a:solidFill>
                  <a:schemeClr val="bg1"/>
                </a:solidFill>
              </a:rPr>
              <a:t>- фарба, що містить пігменти люмінофори. Вдень вона підживлюється ультрафіолетовим промінням, а в темний час світиться. Ефект може зберігатися десятиліттями. Люмінесцентна фарба нетоксична, підходить навіть для дитячих кімнат. </a:t>
            </a:r>
          </a:p>
          <a:p>
            <a:pPr indent="457200"/>
            <a:r>
              <a:rPr lang="uk-UA" b="1" dirty="0">
                <a:solidFill>
                  <a:schemeClr val="bg1"/>
                </a:solidFill>
              </a:rPr>
              <a:t>"Жива" плитка </a:t>
            </a:r>
            <a:r>
              <a:rPr lang="uk-UA" dirty="0">
                <a:solidFill>
                  <a:schemeClr val="bg1"/>
                </a:solidFill>
              </a:rPr>
              <a:t>- плитка, що змінює малюнок у відповідь на дотики, часто забезпечується підсвічуванням. Є багатошаровою спресованою </a:t>
            </a:r>
            <a:r>
              <a:rPr lang="uk-UA" dirty="0" err="1">
                <a:solidFill>
                  <a:schemeClr val="bg1"/>
                </a:solidFill>
              </a:rPr>
              <a:t>полікарбонатною</a:t>
            </a:r>
            <a:r>
              <a:rPr lang="uk-UA" dirty="0">
                <a:solidFill>
                  <a:schemeClr val="bg1"/>
                </a:solidFill>
              </a:rPr>
              <a:t> пластиною з гелем, який розтікається при натисканні, а потім повертається в колишню форму.</a:t>
            </a:r>
          </a:p>
          <a:p>
            <a:endParaRPr lang="ru-RU" dirty="0"/>
          </a:p>
        </p:txBody>
      </p:sp>
    </p:spTree>
    <p:extLst>
      <p:ext uri="{BB962C8B-B14F-4D97-AF65-F5344CB8AC3E}">
        <p14:creationId xmlns:p14="http://schemas.microsoft.com/office/powerpoint/2010/main" val="21529515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r>
              <a:rPr lang="ru-RU" b="1" dirty="0"/>
              <a:t>15. </a:t>
            </a:r>
            <a:r>
              <a:rPr lang="uk-UA" b="1" dirty="0"/>
              <a:t>Ультра-біла фарба для пасивного охолодження </a:t>
            </a:r>
          </a:p>
          <a:p>
            <a:endParaRPr lang="uk-UA" b="1" dirty="0"/>
          </a:p>
        </p:txBody>
      </p:sp>
      <p:pic>
        <p:nvPicPr>
          <p:cNvPr id="23554" name="Picture 2" descr="сравнительный тест ультра-белой охлаждающей краски">
            <a:extLst>
              <a:ext uri="{FF2B5EF4-FFF2-40B4-BE49-F238E27FC236}">
                <a16:creationId xmlns:a16="http://schemas.microsoft.com/office/drawing/2014/main" id="{326FCE40-548F-46E4-8FF5-1A529B18D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88" y="605204"/>
            <a:ext cx="7143750" cy="438150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пассивное охлаждение при помощи ультра-белой краски">
            <a:extLst>
              <a:ext uri="{FF2B5EF4-FFF2-40B4-BE49-F238E27FC236}">
                <a16:creationId xmlns:a16="http://schemas.microsoft.com/office/drawing/2014/main" id="{907ED4CA-B266-407F-AE94-DFE00B41C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4765" y="686093"/>
            <a:ext cx="5270612" cy="4916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8845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4" name="Подзаголовок 3">
            <a:extLst>
              <a:ext uri="{FF2B5EF4-FFF2-40B4-BE49-F238E27FC236}">
                <a16:creationId xmlns:a16="http://schemas.microsoft.com/office/drawing/2014/main" id="{B6F60488-4791-4DA4-8962-B1341388EE33}"/>
              </a:ext>
            </a:extLst>
          </p:cNvPr>
          <p:cNvSpPr>
            <a:spLocks noGrp="1"/>
          </p:cNvSpPr>
          <p:nvPr>
            <p:ph type="subTitle" idx="1"/>
          </p:nvPr>
        </p:nvSpPr>
        <p:spPr>
          <a:xfrm>
            <a:off x="211138" y="112713"/>
            <a:ext cx="11844337" cy="3930307"/>
          </a:xfrm>
          <a:prstGeom prst="rect">
            <a:avLst/>
          </a:prstGeom>
        </p:spPr>
        <p:txBody>
          <a:bodyPr>
            <a:spAutoFit/>
          </a:bodyPr>
          <a:lstStyle/>
          <a:p>
            <a:pPr indent="457200" algn="just"/>
            <a:r>
              <a:rPr lang="uk-UA" dirty="0">
                <a:solidFill>
                  <a:schemeClr val="bg1"/>
                </a:solidFill>
              </a:rPr>
              <a:t>Те, що біле відбиває світло, добре відомо. Але виявляється, можна створити особливу «</a:t>
            </a:r>
            <a:r>
              <a:rPr lang="uk-UA" dirty="0" err="1">
                <a:solidFill>
                  <a:schemeClr val="bg1"/>
                </a:solidFill>
              </a:rPr>
              <a:t>найбілу</a:t>
            </a:r>
            <a:r>
              <a:rPr lang="uk-UA" dirty="0">
                <a:solidFill>
                  <a:schemeClr val="bg1"/>
                </a:solidFill>
              </a:rPr>
              <a:t> у світі» фарбу, яка служитиме не гірше за кондиціонер для охолодження приміщень.</a:t>
            </a:r>
          </a:p>
          <a:p>
            <a:pPr indent="457200" algn="just"/>
            <a:r>
              <a:rPr lang="uk-UA" dirty="0">
                <a:solidFill>
                  <a:schemeClr val="bg1"/>
                </a:solidFill>
              </a:rPr>
              <a:t>В американському дослідному університеті створили білу фарбу, яка відбиває 98,1% сонячного світла. Секрет фарби - склад, в який домішують сульфат барію, які і забезпечує ідеально чистий білий, зі </a:t>
            </a:r>
            <a:r>
              <a:rPr lang="uk-UA" dirty="0" err="1">
                <a:solidFill>
                  <a:schemeClr val="bg1"/>
                </a:solidFill>
              </a:rPr>
              <a:t>світловідбиваючим</a:t>
            </a:r>
            <a:r>
              <a:rPr lang="uk-UA" dirty="0">
                <a:solidFill>
                  <a:schemeClr val="bg1"/>
                </a:solidFill>
              </a:rPr>
              <a:t> ефектом. За результатами випробувань були отримані чудові показники: покриття даху площею близько 90 </a:t>
            </a:r>
            <a:r>
              <a:rPr lang="uk-UA" dirty="0" err="1">
                <a:solidFill>
                  <a:schemeClr val="bg1"/>
                </a:solidFill>
              </a:rPr>
              <a:t>кв.м</a:t>
            </a:r>
            <a:r>
              <a:rPr lang="uk-UA" dirty="0">
                <a:solidFill>
                  <a:schemeClr val="bg1"/>
                </a:solidFill>
              </a:rPr>
              <a:t> порівняно з охолоджувальною потужністю 10 кВт. Ця цифра вища, ніж типова потужність домашніх кондиціонерів</a:t>
            </a:r>
          </a:p>
          <a:p>
            <a:pPr indent="457200" algn="just"/>
            <a:r>
              <a:rPr lang="uk-UA" dirty="0">
                <a:solidFill>
                  <a:schemeClr val="bg1"/>
                </a:solidFill>
              </a:rPr>
              <a:t>Нова фарба може не тільки охолоджувати будинки, але і запобігати перегріву зовнішніх систем електрики.</a:t>
            </a:r>
          </a:p>
        </p:txBody>
      </p:sp>
    </p:spTree>
    <p:extLst>
      <p:ext uri="{BB962C8B-B14F-4D97-AF65-F5344CB8AC3E}">
        <p14:creationId xmlns:p14="http://schemas.microsoft.com/office/powerpoint/2010/main" val="26913034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4" y="112541"/>
            <a:ext cx="11844997" cy="6569611"/>
          </a:xfrm>
        </p:spPr>
        <p:txBody>
          <a:bodyPr>
            <a:normAutofit/>
          </a:bodyPr>
          <a:lstStyle/>
          <a:p>
            <a:r>
              <a:rPr lang="uk-UA" b="1" dirty="0"/>
              <a:t>16.Облицювання з </a:t>
            </a:r>
            <a:r>
              <a:rPr lang="uk-UA" b="1" dirty="0" err="1"/>
              <a:t>біовугіля</a:t>
            </a:r>
            <a:r>
              <a:rPr lang="uk-UA" b="1" dirty="0"/>
              <a:t> </a:t>
            </a:r>
          </a:p>
          <a:p>
            <a:pPr indent="457200" algn="just"/>
            <a:r>
              <a:rPr lang="uk-UA" dirty="0"/>
              <a:t>Берлінський стартап </a:t>
            </a:r>
            <a:r>
              <a:rPr lang="en-US" dirty="0"/>
              <a:t>Made of Air </a:t>
            </a:r>
            <a:r>
              <a:rPr lang="uk-UA" dirty="0"/>
              <a:t>розробив особливий нетоксичний </a:t>
            </a:r>
            <a:r>
              <a:rPr lang="uk-UA" dirty="0" err="1"/>
              <a:t>біопластик</a:t>
            </a:r>
            <a:r>
              <a:rPr lang="uk-UA" dirty="0"/>
              <a:t>, виготовлений із </a:t>
            </a:r>
            <a:r>
              <a:rPr lang="uk-UA" dirty="0" err="1"/>
              <a:t>біовугілля</a:t>
            </a:r>
            <a:r>
              <a:rPr lang="uk-UA" dirty="0"/>
              <a:t> -з лісових та сільськогосподарських відходів. Він уловлює вуглець і може використовуватися для всього – фасади будівель, меблі, інтер'єри, транспорт та міська інфраструктура.</a:t>
            </a:r>
          </a:p>
          <a:p>
            <a:pPr indent="457200" algn="just"/>
            <a:r>
              <a:rPr lang="uk-UA" dirty="0"/>
              <a:t>Перероблений матеріал складається на 90% вуглецю і здатний адсорбувати </a:t>
            </a:r>
            <a:r>
              <a:rPr lang="en-US" dirty="0"/>
              <a:t>CO2 </a:t>
            </a:r>
            <a:r>
              <a:rPr lang="uk-UA" dirty="0"/>
              <a:t>з атмосфери, а сам він є </a:t>
            </a:r>
            <a:r>
              <a:rPr lang="uk-UA" dirty="0" err="1"/>
              <a:t>вуглецево</a:t>
            </a:r>
            <a:r>
              <a:rPr lang="uk-UA" dirty="0"/>
              <a:t>-негативним матеріалом.</a:t>
            </a:r>
          </a:p>
          <a:p>
            <a:pPr indent="457200" algn="just"/>
            <a:r>
              <a:rPr lang="uk-UA" dirty="0"/>
              <a:t>Пористий, багатий на вуглець матеріал дуже ефективно утримує вуглець. На відміну від біомаси, що розкладається, яка швидко викидає свій вуглець назад в атмосферу, </a:t>
            </a:r>
            <a:r>
              <a:rPr lang="uk-UA" dirty="0" err="1"/>
              <a:t>біовугілля</a:t>
            </a:r>
            <a:r>
              <a:rPr lang="uk-UA" dirty="0"/>
              <a:t> залишається стабільним протягом сотень або навіть тисяч років. Виготовлений з </a:t>
            </a:r>
            <a:r>
              <a:rPr lang="uk-UA" dirty="0" err="1"/>
              <a:t>біовугілля</a:t>
            </a:r>
            <a:r>
              <a:rPr lang="uk-UA" dirty="0"/>
              <a:t> пластик </a:t>
            </a:r>
            <a:r>
              <a:rPr lang="en-US" dirty="0"/>
              <a:t>Air </a:t>
            </a:r>
            <a:r>
              <a:rPr lang="uk-UA" dirty="0"/>
              <a:t>дешевше, ніж звичайний </a:t>
            </a:r>
            <a:r>
              <a:rPr lang="uk-UA" dirty="0" err="1"/>
              <a:t>біопластик</a:t>
            </a:r>
            <a:r>
              <a:rPr lang="uk-UA" dirty="0"/>
              <a:t>, але все ж таки дорожче, ніж матеріали на нафтовій основі.</a:t>
            </a:r>
          </a:p>
          <a:p>
            <a:pPr algn="just">
              <a:spcBef>
                <a:spcPts val="0"/>
              </a:spcBef>
              <a:spcAft>
                <a:spcPts val="0"/>
              </a:spcAft>
            </a:pPr>
            <a:r>
              <a:rPr lang="uk-UA" dirty="0"/>
              <a:t>Шестикутні панелі, що отримали назву</a:t>
            </a:r>
          </a:p>
          <a:p>
            <a:pPr algn="just">
              <a:spcBef>
                <a:spcPts val="0"/>
              </a:spcBef>
              <a:spcAft>
                <a:spcPts val="0"/>
              </a:spcAft>
            </a:pPr>
            <a:r>
              <a:rPr lang="uk-UA" dirty="0"/>
              <a:t> </a:t>
            </a:r>
            <a:r>
              <a:rPr lang="en-US" dirty="0" err="1"/>
              <a:t>HexChar</a:t>
            </a:r>
            <a:r>
              <a:rPr lang="en-US" dirty="0"/>
              <a:t>, </a:t>
            </a:r>
            <a:r>
              <a:rPr lang="uk-UA" dirty="0"/>
              <a:t>були вперше встановлені в </a:t>
            </a:r>
          </a:p>
          <a:p>
            <a:pPr algn="just">
              <a:spcBef>
                <a:spcPts val="0"/>
              </a:spcBef>
              <a:spcAft>
                <a:spcPts val="0"/>
              </a:spcAft>
            </a:pPr>
            <a:r>
              <a:rPr lang="uk-UA" dirty="0"/>
              <a:t>дилерському центрі </a:t>
            </a:r>
            <a:r>
              <a:rPr lang="en-US" dirty="0"/>
              <a:t>Audi </a:t>
            </a:r>
            <a:r>
              <a:rPr lang="uk-UA" dirty="0"/>
              <a:t>у Мюнхені </a:t>
            </a:r>
          </a:p>
          <a:p>
            <a:pPr algn="just">
              <a:spcBef>
                <a:spcPts val="0"/>
              </a:spcBef>
              <a:spcAft>
                <a:spcPts val="0"/>
              </a:spcAft>
            </a:pPr>
            <a:r>
              <a:rPr lang="uk-UA" dirty="0"/>
              <a:t>в 2021 році, що стало першим випадком </a:t>
            </a:r>
          </a:p>
          <a:p>
            <a:pPr algn="just">
              <a:spcBef>
                <a:spcPts val="0"/>
              </a:spcBef>
              <a:spcAft>
                <a:spcPts val="0"/>
              </a:spcAft>
            </a:pPr>
            <a:r>
              <a:rPr lang="uk-UA" dirty="0"/>
              <a:t>використання продукту у будівлі.</a:t>
            </a:r>
          </a:p>
          <a:p>
            <a:endParaRPr lang="uk-UA" b="1" dirty="0"/>
          </a:p>
          <a:p>
            <a:endParaRPr lang="uk-UA" dirty="0"/>
          </a:p>
        </p:txBody>
      </p:sp>
      <p:pic>
        <p:nvPicPr>
          <p:cNvPr id="25602" name="Picture 2">
            <a:extLst>
              <a:ext uri="{FF2B5EF4-FFF2-40B4-BE49-F238E27FC236}">
                <a16:creationId xmlns:a16="http://schemas.microsoft.com/office/drawing/2014/main" id="{BB2FE221-3C38-41DD-B996-45CAB70C1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813" y="4132569"/>
            <a:ext cx="5444198" cy="2725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4504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normAutofit/>
          </a:bodyPr>
          <a:lstStyle/>
          <a:p>
            <a:r>
              <a:rPr lang="uk-UA" b="1" dirty="0"/>
              <a:t>17.Конопляна арматура </a:t>
            </a:r>
          </a:p>
          <a:p>
            <a:endParaRPr lang="uk-UA" dirty="0"/>
          </a:p>
        </p:txBody>
      </p:sp>
      <p:pic>
        <p:nvPicPr>
          <p:cNvPr id="27650" name="Picture 2">
            <a:extLst>
              <a:ext uri="{FF2B5EF4-FFF2-40B4-BE49-F238E27FC236}">
                <a16:creationId xmlns:a16="http://schemas.microsoft.com/office/drawing/2014/main" id="{5A6BA533-8FA8-4866-BEF9-F2763B5AA8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41" r="24926"/>
          <a:stretch/>
        </p:blipFill>
        <p:spPr bwMode="auto">
          <a:xfrm>
            <a:off x="7324577" y="0"/>
            <a:ext cx="4867423" cy="538367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3672CDDD-E095-4033-B78C-8A9C07943F12}"/>
              </a:ext>
            </a:extLst>
          </p:cNvPr>
          <p:cNvSpPr/>
          <p:nvPr/>
        </p:nvSpPr>
        <p:spPr>
          <a:xfrm>
            <a:off x="135987" y="495844"/>
            <a:ext cx="7188589" cy="6247864"/>
          </a:xfrm>
          <a:prstGeom prst="rect">
            <a:avLst/>
          </a:prstGeom>
        </p:spPr>
        <p:txBody>
          <a:bodyPr wrap="square">
            <a:spAutoFit/>
          </a:bodyPr>
          <a:lstStyle/>
          <a:p>
            <a:pPr indent="457200" algn="just"/>
            <a:r>
              <a:rPr lang="uk-UA" sz="2000" dirty="0">
                <a:solidFill>
                  <a:schemeClr val="bg1"/>
                </a:solidFill>
              </a:rPr>
              <a:t>Дослідники з Політехнічного інституту </a:t>
            </a:r>
            <a:r>
              <a:rPr lang="uk-UA" sz="2000" dirty="0" err="1">
                <a:solidFill>
                  <a:schemeClr val="bg1"/>
                </a:solidFill>
              </a:rPr>
              <a:t>Ренсселера</a:t>
            </a:r>
            <a:r>
              <a:rPr lang="uk-UA" sz="2000" dirty="0">
                <a:solidFill>
                  <a:schemeClr val="bg1"/>
                </a:solidFill>
              </a:rPr>
              <a:t> в США винайшли альтернативу сталевій арматурі з конопель, яка, за їх твердженням, дозволяє уникнути проблеми корозії та скоротити викиди вуглецю під час будівництва.</a:t>
            </a:r>
          </a:p>
          <a:p>
            <a:pPr indent="457200" algn="just"/>
            <a:r>
              <a:rPr lang="uk-UA" sz="2000" dirty="0">
                <a:solidFill>
                  <a:schemeClr val="bg1"/>
                </a:solidFill>
              </a:rPr>
              <a:t>Арматура з конопель може використовуватися для підтримки бетонних конструкцій так само, як сьогодні використовується сталева та інша арматура, але з меншим впливом на довкілля завдяки складу матеріалу, так і терміну служби.</a:t>
            </a:r>
          </a:p>
          <a:p>
            <a:pPr indent="457200" algn="just"/>
            <a:r>
              <a:rPr lang="uk-UA" sz="2000" dirty="0">
                <a:solidFill>
                  <a:schemeClr val="bg1"/>
                </a:solidFill>
              </a:rPr>
              <a:t>В даний час іржа сталевої арматури - основна проблема, яка призводить до передчасного руйнування таких конструкцій, як мости, дороги, греблі та будівлі. Інноваційна арматура з коноплею забезпечить довговічність та захист від корозії в 3 рази. І більше того, на відміну від армування скловолокном у конструкціях, що особливо піддаються корозії, конопляна арматура не вимагає стільки енерговитрат на виробництво та експлуатацію, що робить її екологічно безпечнішою.</a:t>
            </a:r>
          </a:p>
        </p:txBody>
      </p:sp>
    </p:spTree>
    <p:extLst>
      <p:ext uri="{BB962C8B-B14F-4D97-AF65-F5344CB8AC3E}">
        <p14:creationId xmlns:p14="http://schemas.microsoft.com/office/powerpoint/2010/main" val="11395611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r>
              <a:rPr lang="uk-UA" b="1" dirty="0"/>
              <a:t>Цей список — невелика частина розробок, які вже застосовуються в будівельній галузі, щорічно кожна з технологій покращується, або на зміну одного рішення приходять інші. Будівництво - та сфера, де технологічність матеріалів та інноваційні цифрові рішення можуть перевернути методи ведення проектів та створювати по-справжньому футуристичні об'єкти. </a:t>
            </a:r>
          </a:p>
          <a:p>
            <a:r>
              <a:rPr lang="uk-UA" b="1" dirty="0" err="1"/>
              <a:t>Істочник</a:t>
            </a:r>
            <a:r>
              <a:rPr lang="uk-UA" b="1" dirty="0"/>
              <a:t>:</a:t>
            </a:r>
          </a:p>
          <a:p>
            <a:r>
              <a:rPr lang="en-US" dirty="0">
                <a:hlinkClick r:id="rId2"/>
              </a:rPr>
              <a:t>https://www.planradar.com/ru/top-15-innovacionnyh-stroitelnyh-materialov/</a:t>
            </a:r>
            <a:r>
              <a:rPr lang="uk-UA" dirty="0"/>
              <a:t> </a:t>
            </a:r>
          </a:p>
        </p:txBody>
      </p:sp>
    </p:spTree>
    <p:extLst>
      <p:ext uri="{BB962C8B-B14F-4D97-AF65-F5344CB8AC3E}">
        <p14:creationId xmlns:p14="http://schemas.microsoft.com/office/powerpoint/2010/main" val="3639256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850966"/>
          </a:xfrm>
        </p:spPr>
        <p:txBody>
          <a:bodyPr>
            <a:normAutofit fontScale="92500"/>
          </a:bodyPr>
          <a:lstStyle/>
          <a:p>
            <a:pPr indent="457200"/>
            <a:r>
              <a:rPr lang="uk-UA" b="1" dirty="0"/>
              <a:t>Дерев'яний </a:t>
            </a:r>
            <a:r>
              <a:rPr lang="uk-UA" b="1" dirty="0" err="1"/>
              <a:t>світлопропускний</a:t>
            </a:r>
            <a:r>
              <a:rPr lang="uk-UA" b="1" dirty="0"/>
              <a:t> композит </a:t>
            </a:r>
            <a:r>
              <a:rPr lang="uk-UA" dirty="0"/>
              <a:t>- тонкі дерев'яні панелі, з'єднані скловолокном. Пропускають світло. Ідеально підходять для зонування кімнат та облаштування домашніх кінотеатрів (на них можна проектувати фільми).</a:t>
            </a:r>
          </a:p>
          <a:p>
            <a:pPr indent="457200"/>
            <a:endParaRPr lang="uk-UA" dirty="0"/>
          </a:p>
          <a:p>
            <a:pPr indent="457200"/>
            <a:r>
              <a:rPr lang="uk-UA" b="1" u="sng" dirty="0"/>
              <a:t>Нові матеріали для оздоблення будинку</a:t>
            </a:r>
          </a:p>
          <a:p>
            <a:pPr indent="457200"/>
            <a:r>
              <a:rPr lang="uk-UA" dirty="0"/>
              <a:t>Розвиток технології сучасних будматеріалів дозволяє будувати дешевше та швидше. Каркасно-щитові та монолітні будинки, споруди з пінобетону та арболіту, які ще зовсім недавно сприймалися як екзотика, сьогодні стають класикою жанру.  </a:t>
            </a:r>
          </a:p>
          <a:p>
            <a:pPr indent="457200"/>
            <a:r>
              <a:rPr lang="uk-UA" b="1" dirty="0"/>
              <a:t>Найбільш популярні нові способи оздоблення</a:t>
            </a:r>
          </a:p>
          <a:p>
            <a:pPr indent="457200"/>
            <a:r>
              <a:rPr lang="uk-UA" dirty="0"/>
              <a:t>Традиційно широкий асортимент матеріалів для оздоблення новозбудованої будівлі ділиться на кілька великих груп:</a:t>
            </a:r>
          </a:p>
          <a:p>
            <a:pPr indent="457200"/>
            <a:r>
              <a:rPr lang="uk-UA" dirty="0"/>
              <a:t>- Декоративні матеріали для оздоблювальних робіт усередині приміщення. Сюди входять підлогові та стельові покриття, матеріали для обробки стін для допоміжних приміщень;</a:t>
            </a:r>
          </a:p>
          <a:p>
            <a:pPr indent="457200"/>
            <a:r>
              <a:rPr lang="uk-UA" dirty="0"/>
              <a:t>- Облицювальні та захисні покриття, що використовуються для обробки фасаду будівлі;</a:t>
            </a:r>
          </a:p>
          <a:p>
            <a:pPr indent="457200"/>
            <a:r>
              <a:rPr lang="uk-UA" dirty="0"/>
              <a:t>- Покриття для спальних та дитячих кімнат;</a:t>
            </a:r>
          </a:p>
          <a:p>
            <a:pPr indent="457200"/>
            <a:r>
              <a:rPr lang="uk-UA" dirty="0"/>
              <a:t>- Універсальні матеріали на основі кераміки, композитів та пластику.</a:t>
            </a:r>
          </a:p>
          <a:p>
            <a:pPr indent="457200"/>
            <a:r>
              <a:rPr lang="uk-UA" dirty="0"/>
              <a:t>До відома! Більшість нових матеріалів та покриттів представляють подальший технологічний розвиток традиційних способів оздоблення.</a:t>
            </a:r>
          </a:p>
        </p:txBody>
      </p:sp>
    </p:spTree>
    <p:extLst>
      <p:ext uri="{BB962C8B-B14F-4D97-AF65-F5344CB8AC3E}">
        <p14:creationId xmlns:p14="http://schemas.microsoft.com/office/powerpoint/2010/main" val="509708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r>
              <a:rPr lang="uk-UA" dirty="0"/>
              <a:t>Традиційно розвиток нових матеріалів йде за трьома напрямками:</a:t>
            </a:r>
          </a:p>
          <a:p>
            <a:pPr indent="457200"/>
            <a:r>
              <a:rPr lang="uk-UA" dirty="0"/>
              <a:t>Набуття нового зовнішнього вигляду. Наприклад, більша частина сучасних нових шпалер має такий спектр фарб, малюнків та кольорів, які раніше просто технічно були недоступні для виробництва;</a:t>
            </a:r>
          </a:p>
          <a:p>
            <a:pPr indent="457200"/>
            <a:r>
              <a:rPr lang="uk-UA" dirty="0"/>
              <a:t>Поліпшення старих характеристик оздоблення. З впровадженням нових технологій виробництва кераміки та </a:t>
            </a:r>
            <a:r>
              <a:rPr lang="uk-UA" dirty="0" err="1"/>
              <a:t>керамограніту</a:t>
            </a:r>
            <a:r>
              <a:rPr lang="uk-UA" dirty="0"/>
              <a:t> дизайн, якість та міцність підлогових та настінних плиток зросли на порядок;</a:t>
            </a:r>
          </a:p>
          <a:p>
            <a:pPr indent="457200"/>
            <a:r>
              <a:rPr lang="uk-UA" dirty="0"/>
              <a:t>Підвищення безпеки та екологічності покриттів, особливо для дітей, людей, які страждають на алергії та непереносимість окремих груп хімічних </a:t>
            </a:r>
            <a:r>
              <a:rPr lang="uk-UA" dirty="0" err="1"/>
              <a:t>сполук</a:t>
            </a:r>
            <a:r>
              <a:rPr lang="uk-UA" dirty="0"/>
              <a:t>. Попит на нові, безпечніші варіанти обробки зростає набагато швидше, ніж на покриття з незвичайним зовнішнім виглядом. </a:t>
            </a:r>
          </a:p>
          <a:p>
            <a:pPr indent="457200"/>
            <a:r>
              <a:rPr lang="uk-UA" dirty="0"/>
              <a:t>Основна частина нових матеріалів для обробки з'явилася за рахунок широкого використання гіпсових сумішей, акрилових та поліуретанових смол, виготовлення оновлених видів кераміки та </a:t>
            </a:r>
            <a:r>
              <a:rPr lang="uk-UA" dirty="0" err="1"/>
              <a:t>сполук</a:t>
            </a:r>
            <a:r>
              <a:rPr lang="uk-UA" dirty="0"/>
              <a:t>. Найбільшого розвитку набули технології, які виробляють матеріали для зовнішньої обробки будинку.</a:t>
            </a:r>
          </a:p>
        </p:txBody>
      </p:sp>
    </p:spTree>
    <p:extLst>
      <p:ext uri="{BB962C8B-B14F-4D97-AF65-F5344CB8AC3E}">
        <p14:creationId xmlns:p14="http://schemas.microsoft.com/office/powerpoint/2010/main" val="1836583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pPr indent="457200"/>
            <a:r>
              <a:rPr lang="uk-UA" b="1" dirty="0"/>
              <a:t>Нові технології та матеріали для оздоблення фасадів.</a:t>
            </a:r>
          </a:p>
          <a:p>
            <a:pPr indent="457200"/>
            <a:r>
              <a:rPr lang="uk-UA" dirty="0"/>
              <a:t>По-справжньому інноваційним у справі облицювання фасадів та зовнішніх стін стала поява нових будівельних сумішей для одержання декоративної штукатурки та впровадження нового принципу обробки навісним монтажем.  </a:t>
            </a:r>
          </a:p>
          <a:p>
            <a:pPr indent="457200"/>
            <a:r>
              <a:rPr lang="uk-UA" b="1" u="sng" dirty="0"/>
              <a:t>Нові штукатурні та фарбувальні покриття</a:t>
            </a:r>
          </a:p>
          <a:p>
            <a:pPr indent="457200"/>
            <a:r>
              <a:rPr lang="uk-UA" dirty="0"/>
              <a:t>Декоративна штукатурка на основі акрилових смол та безлічі різних наповнювачів з мармуру або кальциту дозволила не тільки змінити колір та фактуру стін, але й надати їм нового вигляду за рахунок імітації натурального каменю або формування певного рельєфу поверхні. Таке покриття вже практично не вигоряє на сонці, не боїться дощу та морозу, і при дотриманні технології нанесення здатне триматися на стінах понад десяток років.</a:t>
            </a:r>
          </a:p>
          <a:p>
            <a:pPr indent="457200"/>
            <a:r>
              <a:rPr lang="uk-UA" dirty="0"/>
              <a:t>До недоліків штукатурних матеріалів відносять високу залежність якості нових покриттів від кваліфікації штукатура, крім того, більшість роботи доводиться виконувати вручну, особливо на етапі формування текстури стін.</a:t>
            </a:r>
          </a:p>
          <a:p>
            <a:pPr indent="457200"/>
            <a:r>
              <a:rPr lang="uk-UA" dirty="0"/>
              <a:t>Важливо! Справжнім відкриттям у сфері оздоблення фасадних стін стала поява нових водорозчинних акрилових, водоемульсійних та </a:t>
            </a:r>
            <a:r>
              <a:rPr lang="uk-UA" dirty="0" err="1"/>
              <a:t>вододисперсних</a:t>
            </a:r>
            <a:r>
              <a:rPr lang="uk-UA" dirty="0"/>
              <a:t> фарб, що мають колосальну кількість нових відтінків та кольорів.</a:t>
            </a:r>
          </a:p>
        </p:txBody>
      </p:sp>
    </p:spTree>
    <p:extLst>
      <p:ext uri="{BB962C8B-B14F-4D97-AF65-F5344CB8AC3E}">
        <p14:creationId xmlns:p14="http://schemas.microsoft.com/office/powerpoint/2010/main" val="3502221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rgbClr val="C5F4FF"/>
            </a:gs>
          </a:gsLst>
          <a:lin ang="612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4B950A4-F65D-4859-9D16-C8B6C9D5FD28}"/>
              </a:ext>
            </a:extLst>
          </p:cNvPr>
          <p:cNvSpPr>
            <a:spLocks noGrp="1"/>
          </p:cNvSpPr>
          <p:nvPr>
            <p:ph type="subTitle" idx="1"/>
          </p:nvPr>
        </p:nvSpPr>
        <p:spPr>
          <a:xfrm>
            <a:off x="211015" y="112542"/>
            <a:ext cx="11844997" cy="6569611"/>
          </a:xfrm>
        </p:spPr>
        <p:txBody>
          <a:bodyPr/>
          <a:lstStyle/>
          <a:p>
            <a:endParaRPr lang="ru-RU" dirty="0"/>
          </a:p>
        </p:txBody>
      </p:sp>
      <p:pic>
        <p:nvPicPr>
          <p:cNvPr id="1026" name="Picture 2">
            <a:extLst>
              <a:ext uri="{FF2B5EF4-FFF2-40B4-BE49-F238E27FC236}">
                <a16:creationId xmlns:a16="http://schemas.microsoft.com/office/drawing/2014/main" id="{D66D052B-C46F-422E-8EA2-C0798C213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72135" cy="68791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C8AD6493-9B2F-44A9-B5B5-B870CC01C076}"/>
              </a:ext>
            </a:extLst>
          </p:cNvPr>
          <p:cNvSpPr/>
          <p:nvPr/>
        </p:nvSpPr>
        <p:spPr>
          <a:xfrm>
            <a:off x="9383150" y="175847"/>
            <a:ext cx="2597835" cy="5355312"/>
          </a:xfrm>
          <a:prstGeom prst="rect">
            <a:avLst/>
          </a:prstGeom>
        </p:spPr>
        <p:txBody>
          <a:bodyPr wrap="square">
            <a:spAutoFit/>
          </a:bodyPr>
          <a:lstStyle/>
          <a:p>
            <a:r>
              <a:rPr lang="uk-UA">
                <a:solidFill>
                  <a:schemeClr val="bg1"/>
                </a:solidFill>
              </a:rPr>
              <a:t>З їх появою зовнішні стіни та фасад будинку можна розфарбувати у найвишуканіші тони та забарвлення. У переважній більшості нові лакофарбові матеріали для зовнішнього оздоблення будинку дозволили з мінімальними зусиллями надати старим і сірим бетонним спорудам свіжого оновленого вигляду.</a:t>
            </a:r>
          </a:p>
        </p:txBody>
      </p:sp>
    </p:spTree>
    <p:extLst>
      <p:ext uri="{BB962C8B-B14F-4D97-AF65-F5344CB8AC3E}">
        <p14:creationId xmlns:p14="http://schemas.microsoft.com/office/powerpoint/2010/main" val="1221419003"/>
      </p:ext>
    </p:extLst>
  </p:cSld>
  <p:clrMapOvr>
    <a:masterClrMapping/>
  </p:clrMapOvr>
</p:sld>
</file>

<file path=ppt/theme/theme1.xml><?xml version="1.0" encoding="utf-8"?>
<a:theme xmlns:a="http://schemas.openxmlformats.org/drawingml/2006/main" name="Сектор">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230</TotalTime>
  <Words>6120</Words>
  <Application>Microsoft Office PowerPoint</Application>
  <PresentationFormat>Широкоэкранный</PresentationFormat>
  <Paragraphs>214</Paragraphs>
  <Slides>54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54</vt:i4>
      </vt:variant>
    </vt:vector>
  </HeadingPairs>
  <TitlesOfParts>
    <vt:vector size="58" baseType="lpstr">
      <vt:lpstr>Arial</vt:lpstr>
      <vt:lpstr>Century Gothic</vt:lpstr>
      <vt:lpstr>Wingdings 3</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Ekaterina</dc:creator>
  <cp:lastModifiedBy>Ekaterina</cp:lastModifiedBy>
  <cp:revision>37</cp:revision>
  <dcterms:created xsi:type="dcterms:W3CDTF">2022-11-20T13:04:02Z</dcterms:created>
  <dcterms:modified xsi:type="dcterms:W3CDTF">2022-11-20T16:54:04Z</dcterms:modified>
</cp:coreProperties>
</file>