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1" r:id="rId8"/>
    <p:sldId id="263" r:id="rId9"/>
    <p:sldId id="266" r:id="rId10"/>
    <p:sldId id="268" r:id="rId11"/>
    <p:sldId id="269" r:id="rId12"/>
    <p:sldId id="270" r:id="rId13"/>
    <p:sldId id="265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60"/>
  </p:normalViewPr>
  <p:slideViewPr>
    <p:cSldViewPr>
      <p:cViewPr varScale="1">
        <p:scale>
          <a:sx n="64" d="100"/>
          <a:sy n="64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28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27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888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253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5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3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73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484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0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779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364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045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223224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САМОМОТИВУВАННЯ ТА САМОКОНТРОЛЬ МЕНЕДЖЕРА</a:t>
            </a: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80910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Чкан А.С.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к.е.н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1331640" y="3789040"/>
            <a:ext cx="6400800" cy="809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бороться с прокрастинацией: действенные сове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7" t="21555" r="65930" b="55722"/>
          <a:stretch/>
        </p:blipFill>
        <p:spPr bwMode="auto">
          <a:xfrm>
            <a:off x="971600" y="1424193"/>
            <a:ext cx="2200761" cy="121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116633"/>
            <a:ext cx="69127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яких випадках ми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прокрастинуємо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3604" y="764705"/>
            <a:ext cx="4104456" cy="594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Нецікава задача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9008" y="2802849"/>
            <a:ext cx="4473032" cy="594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Відчуття власної неспроможності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3604" y="4869160"/>
            <a:ext cx="4473032" cy="594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Складна задача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48064" y="829390"/>
            <a:ext cx="4473032" cy="594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Неструктурована задача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48064" y="2771558"/>
            <a:ext cx="4473032" cy="594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Несформовані цінності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133288" y="4835525"/>
            <a:ext cx="4473032" cy="594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Відсутність нагород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Как бороться с прокрастинацией: действенные сове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t="52883" r="63485" b="29958"/>
          <a:stretch/>
        </p:blipFill>
        <p:spPr bwMode="auto">
          <a:xfrm>
            <a:off x="971600" y="3397653"/>
            <a:ext cx="2581069" cy="91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к бороться с прокрастинацией: действенные сове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76593" r="64103" b="4246"/>
          <a:stretch/>
        </p:blipFill>
        <p:spPr bwMode="auto">
          <a:xfrm>
            <a:off x="914977" y="5463963"/>
            <a:ext cx="2581069" cy="10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к бороться с прокрастинацией: действенные сове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7" t="22044" r="10469" b="58795"/>
          <a:stretch/>
        </p:blipFill>
        <p:spPr bwMode="auto">
          <a:xfrm>
            <a:off x="5606716" y="1420469"/>
            <a:ext cx="2802766" cy="10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к бороться с прокрастинацией: действенные сове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0" t="51447" r="13031" b="29392"/>
          <a:stretch/>
        </p:blipFill>
        <p:spPr bwMode="auto">
          <a:xfrm>
            <a:off x="5441642" y="3344021"/>
            <a:ext cx="2443184" cy="10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к бороться с прокрастинацией: действенные сове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1" t="80255" r="12540" b="584"/>
          <a:stretch/>
        </p:blipFill>
        <p:spPr bwMode="auto">
          <a:xfrm>
            <a:off x="5292080" y="5478701"/>
            <a:ext cx="2443184" cy="10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6876257" y="1424193"/>
            <a:ext cx="1533226" cy="102305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 чого почати?</a:t>
            </a:r>
            <a:endParaRPr lang="uk-UA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6526549" y="3366361"/>
            <a:ext cx="1533226" cy="102305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Навіщо це?</a:t>
            </a:r>
            <a:endParaRPr lang="uk-UA" dirty="0"/>
          </a:p>
        </p:txBody>
      </p:sp>
      <p:sp>
        <p:nvSpPr>
          <p:cNvPr id="18" name="Выноска-облако 17"/>
          <p:cNvSpPr/>
          <p:nvPr/>
        </p:nvSpPr>
        <p:spPr>
          <a:xfrm>
            <a:off x="459008" y="3347745"/>
            <a:ext cx="2171112" cy="102305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 це допоможе?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88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0206" y="216613"/>
            <a:ext cx="4104456" cy="594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Невиправдана безпека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4288" y="1124744"/>
            <a:ext cx="4104456" cy="594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Лінь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69603" y="1988840"/>
            <a:ext cx="4104456" cy="594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Виправдовування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5223" y="3645024"/>
            <a:ext cx="4104456" cy="594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амоообман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8801" y="6184122"/>
            <a:ext cx="4104456" cy="594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Все знов повторюється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4345" r="70470" b="79070"/>
          <a:stretch/>
        </p:blipFill>
        <p:spPr bwMode="auto">
          <a:xfrm>
            <a:off x="2872177" y="692896"/>
            <a:ext cx="991892" cy="10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3368123" y="117970"/>
            <a:ext cx="2201480" cy="7920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У мене ще багато часу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1" t="2966" r="26898" b="80449"/>
          <a:stretch/>
        </p:blipFill>
        <p:spPr bwMode="auto">
          <a:xfrm>
            <a:off x="5073657" y="856389"/>
            <a:ext cx="991892" cy="10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ыноска-облако 11"/>
          <p:cNvSpPr/>
          <p:nvPr/>
        </p:nvSpPr>
        <p:spPr>
          <a:xfrm>
            <a:off x="5569603" y="64301"/>
            <a:ext cx="2592288" cy="7920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Можна розслабитися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4345" r="70470" b="79070"/>
          <a:stretch/>
        </p:blipFill>
        <p:spPr bwMode="auto">
          <a:xfrm>
            <a:off x="122787" y="2339463"/>
            <a:ext cx="991892" cy="10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31833" y="1547375"/>
            <a:ext cx="2843807" cy="7920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Може слід потроху починати?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1" t="2966" r="26898" b="80449"/>
          <a:stretch/>
        </p:blipFill>
        <p:spPr bwMode="auto">
          <a:xfrm>
            <a:off x="1651505" y="2458201"/>
            <a:ext cx="991892" cy="10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носка-облако 15"/>
          <p:cNvSpPr/>
          <p:nvPr/>
        </p:nvSpPr>
        <p:spPr>
          <a:xfrm>
            <a:off x="2310585" y="2068297"/>
            <a:ext cx="2592288" cy="7920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Аааа</a:t>
            </a:r>
            <a:r>
              <a:rPr lang="uk-UA" dirty="0" smtClean="0">
                <a:solidFill>
                  <a:schemeClr val="tx1"/>
                </a:solidFill>
              </a:rPr>
              <a:t>……встигну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4345" r="70470" b="79070"/>
          <a:stretch/>
        </p:blipFill>
        <p:spPr bwMode="auto">
          <a:xfrm>
            <a:off x="5160427" y="3282773"/>
            <a:ext cx="991892" cy="10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Выноска-облако 17"/>
          <p:cNvSpPr/>
          <p:nvPr/>
        </p:nvSpPr>
        <p:spPr>
          <a:xfrm>
            <a:off x="5069473" y="2490685"/>
            <a:ext cx="2552358" cy="7920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Зараз є більш важливі справи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1" t="2966" r="26898" b="80449"/>
          <a:stretch/>
        </p:blipFill>
        <p:spPr bwMode="auto">
          <a:xfrm>
            <a:off x="6689145" y="3401511"/>
            <a:ext cx="991892" cy="10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Выноска-облако 19"/>
          <p:cNvSpPr/>
          <p:nvPr/>
        </p:nvSpPr>
        <p:spPr>
          <a:xfrm>
            <a:off x="7185091" y="2583643"/>
            <a:ext cx="2139437" cy="122005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 взагалі, потрібний відпочинок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4345" r="70470" b="79070"/>
          <a:stretch/>
        </p:blipFill>
        <p:spPr bwMode="auto">
          <a:xfrm>
            <a:off x="320555" y="4878529"/>
            <a:ext cx="991892" cy="10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Выноска-облако 21"/>
          <p:cNvSpPr/>
          <p:nvPr/>
        </p:nvSpPr>
        <p:spPr>
          <a:xfrm>
            <a:off x="229601" y="4086441"/>
            <a:ext cx="2843807" cy="7920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Час все ще є!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1" t="2966" r="26898" b="80449"/>
          <a:stretch/>
        </p:blipFill>
        <p:spPr bwMode="auto">
          <a:xfrm>
            <a:off x="1849273" y="4997267"/>
            <a:ext cx="991892" cy="10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Выноска-облако 23"/>
          <p:cNvSpPr/>
          <p:nvPr/>
        </p:nvSpPr>
        <p:spPr>
          <a:xfrm>
            <a:off x="2508353" y="4601223"/>
            <a:ext cx="2592288" cy="7920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Можна і завтра </a:t>
            </a:r>
            <a:r>
              <a:rPr lang="uk-UA" dirty="0" err="1" smtClean="0">
                <a:solidFill>
                  <a:schemeClr val="tx1"/>
                </a:solidFill>
              </a:rPr>
              <a:t>поспати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387044" y="4409615"/>
            <a:ext cx="4104456" cy="594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КРИЗА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9" t="82201" r="50000" b="1214"/>
          <a:stretch/>
        </p:blipFill>
        <p:spPr bwMode="auto">
          <a:xfrm>
            <a:off x="4977868" y="5703548"/>
            <a:ext cx="991892" cy="10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Выноска-облако 26"/>
          <p:cNvSpPr/>
          <p:nvPr/>
        </p:nvSpPr>
        <p:spPr>
          <a:xfrm>
            <a:off x="4886913" y="4911460"/>
            <a:ext cx="3861551" cy="100891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Більше ніколи не буду відкладати справи на потім!!!!!!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1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5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пулярные прокрастина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2" b="17022"/>
          <a:stretch/>
        </p:blipFill>
        <p:spPr bwMode="auto">
          <a:xfrm>
            <a:off x="88532" y="1052736"/>
            <a:ext cx="9268516" cy="519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68208"/>
            <a:ext cx="4588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Популярні </a:t>
            </a:r>
            <a:r>
              <a:rPr lang="uk-UA" sz="2800" b="1" dirty="0" err="1" smtClean="0"/>
              <a:t>прокрастинатори</a:t>
            </a:r>
            <a:endParaRPr lang="uk-UA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125125"/>
            <a:ext cx="201622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800" b="1" dirty="0" err="1" smtClean="0"/>
              <a:t>СММ-щики</a:t>
            </a:r>
            <a:endParaRPr lang="uk-UA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132296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/>
              <a:t>Під'їдаючий</a:t>
            </a:r>
            <a:endParaRPr lang="uk-UA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3132296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Геймер</a:t>
            </a:r>
            <a:endParaRPr lang="uk-UA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727906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Серіаломен</a:t>
            </a:r>
            <a:endParaRPr lang="uk-UA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5720735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Делегуючий</a:t>
            </a:r>
            <a:endParaRPr lang="uk-UA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5727906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Безсмертний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0861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9836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САМОКОНТРОЛЬ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052736"/>
            <a:ext cx="6768752" cy="6095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</a:rPr>
              <a:t>Метод «п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’</a:t>
            </a:r>
            <a:r>
              <a:rPr lang="uk-UA" sz="4000" b="1" dirty="0" err="1" smtClean="0">
                <a:solidFill>
                  <a:schemeClr val="bg2">
                    <a:lumMod val="25000"/>
                  </a:schemeClr>
                </a:solidFill>
              </a:rPr>
              <a:t>яти</a:t>
            </a: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</a:rPr>
              <a:t> пальців»</a:t>
            </a:r>
            <a:endParaRPr lang="uk-UA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40" y="1727255"/>
            <a:ext cx="3917648" cy="439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0040" y="177281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0225" indent="-530225"/>
            <a:r>
              <a:rPr lang="uk-UA" sz="3600" b="1" dirty="0">
                <a:solidFill>
                  <a:srgbClr val="FF0000"/>
                </a:solidFill>
              </a:rPr>
              <a:t>М</a:t>
            </a:r>
            <a:r>
              <a:rPr lang="uk-UA" sz="2800" dirty="0"/>
              <a:t> (мізинець) – мрії, думки, знання, інформація</a:t>
            </a:r>
          </a:p>
          <a:p>
            <a:pPr marL="530225" indent="-530225"/>
            <a:r>
              <a:rPr lang="uk-UA" sz="3600" b="1" dirty="0">
                <a:solidFill>
                  <a:srgbClr val="FF0000"/>
                </a:solidFill>
              </a:rPr>
              <a:t>Б</a:t>
            </a:r>
            <a:r>
              <a:rPr lang="uk-UA" sz="2800" dirty="0"/>
              <a:t> (безіменний ) – близькість до мети</a:t>
            </a:r>
          </a:p>
          <a:p>
            <a:pPr marL="530225" indent="-530225"/>
            <a:r>
              <a:rPr lang="uk-UA" sz="3600" b="1" dirty="0">
                <a:solidFill>
                  <a:srgbClr val="FF0000"/>
                </a:solidFill>
              </a:rPr>
              <a:t>С</a:t>
            </a:r>
            <a:r>
              <a:rPr lang="uk-UA" sz="2800" dirty="0"/>
              <a:t> (середній) – стан</a:t>
            </a:r>
          </a:p>
          <a:p>
            <a:pPr marL="530225" indent="-530225"/>
            <a:r>
              <a:rPr lang="uk-UA" sz="3600" b="1" dirty="0">
                <a:solidFill>
                  <a:srgbClr val="FF0000"/>
                </a:solidFill>
              </a:rPr>
              <a:t>У</a:t>
            </a:r>
            <a:r>
              <a:rPr lang="uk-UA" sz="2800" dirty="0"/>
              <a:t> (вказівний ) – послуга</a:t>
            </a:r>
          </a:p>
          <a:p>
            <a:pPr marL="530225" indent="-530225"/>
            <a:r>
              <a:rPr lang="uk-UA" sz="3600" b="1" dirty="0">
                <a:solidFill>
                  <a:srgbClr val="FF0000"/>
                </a:solidFill>
              </a:rPr>
              <a:t>Б</a:t>
            </a:r>
            <a:r>
              <a:rPr lang="uk-UA" sz="2800" dirty="0"/>
              <a:t> (великий) – бадьорість</a:t>
            </a:r>
          </a:p>
          <a:p>
            <a:pPr marL="530225" indent="-530225"/>
            <a:r>
              <a:rPr lang="uk-UA" sz="3600" b="1" dirty="0">
                <a:solidFill>
                  <a:srgbClr val="FF0000"/>
                </a:solidFill>
              </a:rPr>
              <a:t>К</a:t>
            </a:r>
            <a:r>
              <a:rPr lang="uk-UA" sz="2800" dirty="0"/>
              <a:t> (кулак) – концентрація на меті</a:t>
            </a:r>
          </a:p>
        </p:txBody>
      </p:sp>
    </p:spTree>
    <p:extLst>
      <p:ext uri="{BB962C8B-B14F-4D97-AF65-F5344CB8AC3E}">
        <p14:creationId xmlns:p14="http://schemas.microsoft.com/office/powerpoint/2010/main" val="28110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45" y="2348880"/>
            <a:ext cx="3327964" cy="28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magic-goal.ru/wp-content/uploads/2014/12/kontrol-nad-sobo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762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Самоконтроль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5845" y="1499074"/>
            <a:ext cx="7408333" cy="93610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chemeClr val="tx1"/>
                </a:solidFill>
              </a:rPr>
              <a:t>сукупність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властивостей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саморегуляції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пов'язана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усвідомленням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особистістю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себе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565139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uk-UA" sz="2400" dirty="0"/>
              <a:t>Контроль дає переживання успіху, що позитивно впливає на настрій і мотивацію і сприяє вдосконаленню особистого стилю роботи.</a:t>
            </a:r>
          </a:p>
        </p:txBody>
      </p:sp>
      <p:sp>
        <p:nvSpPr>
          <p:cNvPr id="5" name="AutoShape 4" descr="data:image/jpeg;base64,/9j/4AAQSkZJRgABAQAAAQABAAD/2wCEAAkGBxQSEhQUExQUFhQVFRgZFRgXGBwVFRYWGBgYFhUUGBcYHCggGB4xHBgXITEhJSkrLi4uGB81ODMsNygtLisBCgoKDg0OGxAQGzIkICUsLDQsLC8sMjQsLDI0LC0tLSwsLCwtLCwtLCwtLy0sLCwsLCwsLSwsLCwsLCwsLCwsLP/AABEIANEA8QMBIgACEQEDEQH/xAAcAAEAAQUBAQAAAAAAAAAAAAAABAIDBQYHAQj/xABPEAACAQMCAwQGBQcJBQYHAAABAgMABBESIQUxQQYTUWEHIjJxgZEUQlJyoSMzYmOCkrEVQ1Nzk6LB0dI0dIOz8FSytMLh8RYXJDVE0+L/xAAaAQEAAwEBAQAAAAAAAAAAAAAAAgMEAQUG/8QALxEAAgIBAgMHAwQDAQAAAAAAAAECEQMhMQQSQQUTIjJRYZFxgaEUQtHwUrHBFf/aAAwDAQACEQMRAD8A7jSlKAUpSgFKUoBSlKAUpSgFKUoBSqJZQoLMQFAySTgAeJJ5VrN12/sV9iR5/wDd4nuB+/GpT8aA2mlaf/8AMCM8rW9P/CVfwZwarXt5FjJtrwf8JWPyVzXOZep3lfobbStUj9INn9f6RH9+1nUD3sIyv41OsO2VhMdMd5bs32e8VW/dYg/hXbOGdpXgOa9oBSlKAUpSgFKUoBSlKAUpSgFKUoBSlKAUpSgFKUoBSlKAUpSgFa12j7VLAxhhUTXOASmcRxA8nmcA6R4KAWboMZIu9seOtaxqsQDXE7aIQfZBxl5XH2FX1iOp0jbVmtNsrQRqRkszMWkdt3kdvakY9SfkBgDAAFV5J8pZjhzFE9q87d5dyG4fOVUjTbx9R3cGSoP6Tam86l0pWZyb3NSilsKUpXDoqxdWccoxJGjjwdQ4+TCr9KAx9vwwwb2csls32UOqA+TW7koR90KfMVtfZztgXdbe8RYp22jdCe4uNs4QndH/AFbb+BbfGEqzeWiSoUcZU/AgjcMCN1IO4I3BFWRytblU8Sex1Clap2E408gltp21TW+nDnnLC+e7lOPrZVlbzXPWtrrUnZmaoUpShwUpSgFKUoBSlKAUpSgFKUoBSlCaAUqGkxk3U4j+11f7vgv6XXp0NRo7hptoToh6y8y/9UDtj9M5z0B5gDJ6xnGd+eOuPGqqw3F+L29hGDISCxwiLmSaZ/BV9p28SeXMkCtL4hxa8vM6nNpAeUcTfl2H6yYex92Pl9o1GUlHclGLlsbxxjtJaWu1xcRRseSsw1t91B6zfAdawU/pAjP+z211N4MUFvH85yrH4Ka1vh/CYYMmKNVY+02MyMepZzlmPPcnrVd/xCKBdU0iRr4scZ93j8Kqeb0RasPqz2See4uDcXCxoRGI4o43MgRSxeRmdlXLMdA2GMRjxqRUThnE47hWaJiQraTlWUhgA3JgDyYHPnUuqZNt6l0UktBSvCcVaN0vXUPNlZV+ZGK4SL1KtSIx3Vvgd1PxG494PwNW2uHHOJj9wqw/vFT+FKFkmlWY3dtyoUeZ1MfgpwPmaulgDjIz4daA9pSlARku5La6juo4mlURvFMiMquUZkZWUNgMQVPqkj2jvW/8D4/b3akwSBivtoQUljPhJG2GQ+8VpNQ73hkUpDMuJF9iRCY5U+7IhDL86thlpUymeK9UdWq2koJI6jmOvv8Ad51zyw7R3lrgSZvIBzOAt2g8dsJOPL1W+8a3Th99BexLLC+pd9LLs6MOYIIyrDqrDyIrQpJ7FEouO5kJSQMgZ8s4z7vOvIJg4yPcehBHMEHcGo9vckN3cmA+PVI2WQDmR4HxX+Iqm7HdsJRy2Eo8U5a/evPP2dXPbHSJOpQUoBSlKAUpSgFKUoBWPl/LMU/mlOH/AE2/o/uj63jy+0Kk3shVDp9o4VfvNsDjqBzPkDUeYd1GscftMQiE7nUclnPiQAznxwfGgLcyfSGKfzKnD/rGHOP7g+t4n1ejCsd2s7TC0CxQqJLqQHuo84VVGxmlI9iMfMnYeWUv7uOztnlbaOCMsepwoz8WP4k1znh6Oxeef/aJzqk66B9SFT9lVOn36jzJqE58qJwhzM9t7M62mmcy3DjDysMYHPu41/m0/RHvOTvVd9epEoZydyFVVBZ3c8kRBuzHwFVXl0sSNI5wiAljz28h1PgOpxWwdi+zpU/TLlf/AKhwe7Q7/RojyQfrCMF28fV5DeiEXN2zRKSgqRjeG9lLq5Ae4c2sR5RRaWuCP1kpBWP7qAkfa6VsvCex9nbNrjgUyf0khM0v9pISw+BrO1ZvbpIo3kkYKkalnY8lVRlj8hWlRS2Mrk3uaB2ktjDxFz9S7iV1P62ECKVT+wYSPut4VaNRu2/aP6VGght5RPFKssGt4UZsZV1KGTUFaNnXx3G2RV6CXUoYBhnowKsPIg7is+Va2jTielMsdzJz70A+AQaPkTq/vV5JdOntxkr9qPLn4xgav3dVW7xJ8sySRIq7gOhcEAZYuwZSN88uQHXpjo+0pRYzdQPAJBlH9uMr0Y4AeMEYPrKMZ3POoqLexJyS3J8ISUaoJdODvoIZc9Q0bAhTnnsDV5Y5sYMkWfHum/h3v+NFSG4AcCKUc1YaXx0yGHI+6sQbm20xSh7gJLMYlb6RMI1YFxkgy6QuUIG2NxXFqdujLywbEyStpA3wREgHjlcMPi1RoVXnbRICf51lwvvH1pf4H7VRL2+s4Dl37yQesqlmuZAeWVUlu7940jfzqJc8Uupu5ZF+jW8spiMhAlnD6S6gqRojzgjmx3B2qShJqyLlFM2CGCQEFpS3iNCqp93UfM1KrER8D0lWFzdllYElpSysBzVo8aMEbbKKlcY4oltE0kh5eyv1pG6Io6kmoPV6E1otS7wnhL39zMommhitkVdURXLzyYcg61YEKgXbH85U297K30A1RSx3aDmjqIJ8foup7tz5EID4irvo54vBDBDA5lFxO7PIzxSRq88mXKBnUY2Glc4yFFb/AFqUI1Rkc5XZyyyvll1ABldDiSNxpkjbnpdTy8jyPQmqe6kglNzaELN/OIdorhR9SUDk32ZOY8xtW39sOyousTQkRXkYxFLjZl5mGYD24yfip3HnqHDL0yqdaGOWNik0Z5xyLzGeo5EHqCD1qmUXB2i6MlNUzeeD8Vh4jb6k1Iyth1O0tvMvQ+BHjyIPUGslYzl1KuBrU6XHQnHMZ+qQQR78cwa5i159BuUvV2jYrFeDo0JOlJiPtIxBz9ksPCunSLpkWQcmGhvMbmM/Akj/AIhq+MuZWUTjyuiTGuAB4DFVUpUiIpSlAKUpQClKUB4R+FQQdVzjpFED+1IxGfeBH/eqfUa2hIeVj9Zlx7gij+OqgNV9JU2pLW36TXAZx+rgBmPw1rEPjWIqX25bPELQfZtblh72ktlP4ColZsz1NWFeEp4LYfS79UbeG0CzSDo87Ei3Q+IUBpD593XTK030ZRfkrqTrJeS/KIJAB7vyZ+dblV8FUTPN3JioPHeH/SLaeAnHexOmfDWpXP41OpUiJyCyt4rmISSwxl3UCUMoYh0yjoT5MGHwqbYQNHGEZtenIDHOSoJ0aiTu2nAJ6kZ60Mfd3l/DyAnEqDl6k8auSB1Hed7v45q7FKrDKsGAJBwQcEHBG3UHpWOap0bYNNJkfioUwyLISEdGRmH1VcFSx8AM5z058qh8SvI7hIBdG4ilhRVYQRPcQThM6XXus4ByTpcDB92Tl6xawqkxFvBEr4HfS6QuAdwvqjMjHY4yABgk7gGePI47EMkFLchpwSG4mkma27qIokcSN6krBc6ppNB2LZA0knAXzrMtZxmPuiiGPGnQVBTSOQ04xirkyFlIDFSfrLjUPMagR8wajCyYEETy7HcHQyt5MNGf3SKjKTk7bJRioqkQ7a3trUzpLC6QTd2yS26ZaF0GnQY0GcHYhlB3J5bUiCOkNvbpOLeKYTSSzoY2kZF0xRoj+vjOGLN9nrnaXxadET8qmqE7SEgMqL9p1PNfE745nbJFVtwyGNtccUatjAZVAOk9AfCp97Lloh3S5rJdR7+FnXSjBCSMtjLKu+Smdg3QE8s53xipFW5J1XOplGldTZIGlN/XPgNjv5VSi5kThfCIzeW0USANqWaZ+b91AwddTndiZdA3OT63hXWa1P0f8OxG906kSXRDKCMMsC7QIQRkZBMhB5GQjpW2VsgqRim7Yrnfb637i9trhRhLoG3m85FBktm8zgSr7iOeNuiVqPpTgzw9pMbwTQTA+HdzIWP7heuyVqjkXTs1y+thLHJG3J0ZT7mBFbh2HujccNtXY5cwIGPXWg0MffqU1q/Ws/6L/wD7bB96f/xEtU4epdn6G1UpSrygUpSgFKUoBSlKAUpSgNB7eLpv7JvtwXSeWQ1vIB8g3yqHWY9JtuRBDcj/APFuFd/6p1aCU+WBJqPkhrD1mzLWzThelGa9GLj6POvVL25De9374f3ZFrcK0LsBc6Ly8tzt3qxXKDx9XuJse4xxE/fHlW+1oi7RRJU2KUpXSJh+NdmbW7ZWniDOowGDMj6c5KFkIJXP1TtXP+EQoglWNVRFurpUVQAqqtxKigActlFdYrl3c9zdXcB20ztMn6UdwTMGHl3hlX9iqsvlLcPmL9Y2WylDyNFIiiUgsHRmKsEWPUpV1+qq7HqM9ayRNY4cbh9U68BgWU6TgqNg/LZSc4JxqwSMjes6voaXXUixtcWwHeFrqLqwUd+nmUXaVfd6w8G6XG7RwY9VmdzyjRGMmfArjK/tYAqr/wCJbTOPpMAPgXVf4mr0XHLZjhbmBj4CVCfkGrv1RH6MiRC9bLE26K42idS5i5+0ykCRiCMjIAxgeJyXDbQQxRxAkiNFQE8yFAGfwr03kYGTImPHUMfPNUW3EYpNOh1YPq0lTlSUOGAYbZ8ueATyBrjbZ1UiVVvgvB4LriIE8aSCC11BXGpdUkw0Ng7HHdN86uVkPR2oee9m6ZjgTzEIZpGHl3kzL74zU8S8RDM/CbyBXteV7WoyitU9KT44XdD7apH/AGsqRf8Amra60n0nT6ktLYc5rpGYfqrcGZz7tSxr+2PKuN0dWrMVK4UEnkASfcN62b0bQleGWmebRd4ffKTKR/frSO0WpoGjTOudlgTHPVMwjz8AS37Jrq9rAI0RFGFRQqjwCjAHyFVYVo2XZ3qkXaUpVxQKUpQClKUApSlAKUpQEfiFmk0UkUgykiMjjxVgVI+RrlnBC6o0Mv522doZP0tHsSftIUb9qut1oPbiJYry3kXGq4V45FHtMI11xzHyX1kJ/WJ4Cq8kbiWYpVIw81x9HubW7zhYnMc56dxMNDMfJXEbnwCk11UVzSRAwKsAVIIIO4IOxBFY+XtBPwyNStw0qAhY7eYd4zgfzcUigODjq2oDG9QxT0plmXG27R1yqJZQoLMQoG5JOAB4kmuT8R9KF1JkQW8cA6PM3ev7+7TCg8+bH/CtKu0MxLTs0zscs0h1ZPkvsqPAAACpSzRRpwdmZ8u65V7nUuNelC3RglqFujglmWTRGozgDXpbUTvyGNufKue3naC6luBdSMGZdS9yukJ3LNkRq4UMWGAQWJ3zyBNQqVnlnkz1sPZOGC8Wr9f4N0sOIw3SMEKuCCJEYesARgq6NuNsjfY+dTwP+v4Vza4tg2+6vghXUlXXzDDB+FZbg/GJfVUSF5V9u3lK5kXkWt5sDV46WJPQ450jUtjz+K4aWB29V6m5uMggk4IxsSDv4Ebj3isevBYQwbSxI8ZHYHbHrKWw/wAQast2gRdpI7mP70EjD96NWX8a8PaizHO4iU+DHSfk2DXakjLcWTV4ZCDqEMQPjoXPzxVLcLjySF0lmRiV29ZNlYDkDj1ScbjY5GKhHtPbkfki856LCjSZPhqA0r72IrTrziFxIqq92/fMfyywsqwwDP5rWgy8hG2NW2/gM9UXuxFc0lGKts23tFx8Q5iiw1ww2HMRA/zknh5LzJ8skalY2/cMkkLtFMhyJVC94SQQ2osDqzk5B51XBAqDCjGTk9SSeZJO5PmauVU8noe/w/AQhF95q2br2Y9JEsOtL4STjCmOWONA5znWsihlG2FwQOpro/AeNRXkKzQsSjZG4KsCrFWVlO4IINcDqqyleCVZoGEcqNqyBkNsVIdQRrGDyz4VdDiOkjHxPY6dywv7fwfRLuACSQABkk7AAcyT0rlj3/026e8Ge5VTDajlmMNmWfH6bgY/RQeNatcdo5bhynEJpu6lcD8k/d2oBwFjkiA1BSdiSzDfcitzRAAABgDAAGwAHQCp5MiapHkrBLHKpqmVdnLb6RxJNspZoZG8O/lBjiX4R9437S10mtN9FsAFpJITmWW5nM/k6SGJU8gERAB8etblVsVSozyduxSot3OY/XO6D2vFR9rzHiPj5VJU5qRE9pSlAKUpQClKUBYurkIB1LHCqObNzwPgCSegBNO9IABwXbkBy8/gPH/EgVBimUmW4c+pHqRPJUOJWx4l1I8wi451dtzoRppiFJXU+TgRoASEz4AZJPjk0BLlmCKWdgqqMsxOFAHMknkK5g3Eo7u9u5kcSKpjijYZwIhGrnTkcjI7nI2OBucCsB2t7TvxB+q2qnMUZ2145TSjqeqqfZGOvLD9muIrb3ZViwjnAXLscCRSdB39kHLKPEgVROalcUeguCnjxLLL4Og1pvpCUh7ZiWCZkVtIJbJCsAMbjZG3G+PnU+946FWeKSaKGeNvUYkBHXIkjG+d9JCso9bfIG4r3ilpPfwRxpaXcc7FHjLxFEib7byMNOnBORzI2xmoRg7ILLGLT9DXga8ZsAk8hzrqFr6KrYfnZrqXblrWIA+P5JVPwJrW/SJ2QtLGG3MSSGSS5VdckryEKsckhADNgeyOQqP6dpW2euu14Skoxi9dDS7O77zVtgDl/wCp5A+QzjrjlUmp6cKkNubkae7WTuzv62rAPLHLcU4pwmW3Cd8AhcaguQWC+LAez/6GqWutHpY5xXhcrdsgVGubQPn2SDuVYZXPiORU+YqTXoridE5wjNVIjQT3MYxHNMvgO9Ei+WO+RiPdyq+eM3vWefHklt/oq81s4GSjgeJUgfPFWqn3jMf6DA9v+EK7Es/50yyf10mE9/dReqfiBV22tAuCcEgYGBpVR4Io2Ufj4mpFK45tl+LhcePVIUJxSlQNBDtboscnSFA3IOVznYgkAg88ggdOdTKj8QxoJYBlBVmU7ghWViMHnsK7JdejTh7ZKRPCTv8AkZHRR7o86PhpxV8cXeK0eXn458LNQmua1dnFuKTqEKkpuDlW+su+oeXv8q6FwF3a2gMntmGMt46tIznzrWOM9mJLQyG8W6kgjYkGONDDLHq/JmSQEadtIYMFGc9KyHC+PFiiB455pZSxSJlZLaDrqdNtgBufaZsDapd24xo8ziuLjnycy2/v1MjZ9qTwy7mXuXljuUSbCMqssifkpCA+AcqI+o9nzrf+Dcbh4jF3lvI6Mhww9mSJjvpkjOVO3jkHmD1rinai4W4vQqsGWCPS+CcF2bURke1jSuR51VY8VkspRdQ5LIPyidJoc5eM+eMlT0PvNTjlpqLIrgHkwvLHdfn6HerC6YkxygCVRnK+xIvLvEycgeKkkqfEEE+8PTuy0X1V3j8kb6nwIIHgNNR57lZIEuYjqAUSxkfWjK6mHxQ/PB6VklAOGHhsfI4P+ArQeYV0pSgFKUoBVu5k0ozAZIUkDxwM4q5SgMWLPTHbw8wujX5iNdWT+2Ez45Naf6X+KkRRWinHfkvL5wx4yv7TlAfEBhXQGT1gfAEfPH+Vcc9Js5bibr0jt4QB5s0rE/w+VV5JVFs18DiWTPGL2NXmlCqWbYKCT7hua6T2J9HsfdrPfRrLLIm0LqGigVh7JU+3Jg7seW4GNyed2lp309tF0kuYVbzTvAzj91TX0VVXDxVcx6HbGeXMsS2q2QeG8Hgt07uGKONAxbSqgDUebe/zqdSlaTxBXMvTM3rWK9Nczn3hFUH++fnXTa5L6Xps3tsn9HbyMf8AiSIB/wAs1DJpBmrgo83EQXubB2Dts8OGFRnMsjxK5wplX2M/u58sZ6VguDTMEvr64XvLmIhFDjIRz6udPIYJA8gD41Dm44qcPtI4ZMXENwZCAD6v53BzjBHrKMedSeMdpY2UTwlRLMgS7gZCY3wPa3543GQc4I8Kz80aXsv78Hrdxk55Pl0lJ/h7fSS6k2BzeWMMtwqtKLyGNJNIBkVpY1cEAAYwzjHL1ag8T4XEw4nIqhWt5k7sr6oUZwy4GwqFZ9pS8tosmiK3t5FYLGpAGMnUdySefzNZKfjyy2/Eg02TJKO4Vm3MfeZGlTvjGNqc0Wv76Eu7y456KlfTonJafC/J7wvicw4Tcyd9LrWdArl2LAFogQCTkDc7edWbnhPe29rOYLieacv3rRudXqnSjHKMo2Hl76w0fGgLFrTQctKJC+dttO2nH6IrKcT7Q6bG0hgmZXUN3oQshHgpIxkZJ+VRUk1r6FksOSMvAqbm/ivbpf5JU3ZO3heWSSSRoYIld0yve945IWEsu2dumOY6VjOMcFjaO2ntA4S5cxiNzqKyBiuA3UEg/Lz2scD4vGkNzBOrlLgKdS4LK6kkMQxGd8Hn0rM2Pae2jazQLL3NqHYkqNTysCA2kHAGWc8+o8KeBr0DXE45XrJr4a5fT1v7lXpB4BFb28DRKoKkxyMBuzaQQzeeVPzqF244NomjMEDCM28bMUjOjXlwSSBgHAXNG47HNY3cUzESvP3sQwTnJUkZGw5Eb+NZeXtTamS3m7+61RRKrRxjCOw3IfUQCNz/AJ1J8kr+xCD4jFy6NtOXrrdNHOLhQwVT7LPGrfdaRQ34E19I18/8YnFzdAomgT3UICDoHlQHl15n519AVZw68L+ph7XleWN6PlWnoCKxPEuzFpcEGa3icrkAlQDg8xkb48qy9KvPKOUekHsMluv0uzjVY4we/hUYCptqmiA9nGAWUbEDI3B1aSD8f4V9FuoIIPI8/Pyr564jYi3uLi3X2YZmVPJDiSMfBHUfCsvEQ/ce72RxLt4X9UdQ9EVwW4f3ZOe4mliHkmdaKfcrge4CtytIBGiIMkIoUZ54AwK0D0Lf7Pd/74f/AA8FdErRHVI8fPFRyyS6N/7FKUqRUKUpQClKUArkHpVtG/lCNo0aRpLUa1TBZe7kbSzAkYB7wgHrpOORrpfafiTW1pPOihmjjLKDsuehY/ZHM+QNaFa25XUzsZJZDqlkPN2xjOOigbBRsBgVVlaqmaOGlKGRTj0NN4fbXSTQzLbSAQzRyNlowzKrjWqLr3bTq54HnXaeDdqLe5bQjFZQMmKRTFLjqwVh66/pLkedafWJi4gpnimwR9EvVQnf2HAhkOSMYHeknB+pVeKVaUW8VKWWXPJ6nYKUpWkxCuJekSfXxSf9XHDH8dLSn/miu2VwHtFerPfXcyew02lT9rukWFm+LI3wxVOd+A9HsqN8SvayDSlTrbg88i60hlZehCkg+77XwrClZ9TKcY7uiDWwdleFJOt2XAJigLJltAD76SSSBjbrt41gCKyXCeLmBLhAobv4+7JJxpG+48ef4VKFJ6lXEKcsbUN9P9/wZXifBLeC9SKRysIiWSQswyTpJMYbzIAHvqLdLHPZtcLFHE8cyoRFnQ0brlc5JywIxq65qubtRruhctbxsRGECMSVBHKQZHP3g1IbtGLlRbzmURyTIzyNIGKKNsKO7CqOvKrLjrRk5c8eVyT0q3fzp10JfZ7saJ7N5WOJXDG3GcZ0ZzkdcnbywDWlg1u0na5IJYljjZktA8cZEw0yKQF1tiPc7A7GsBxeO27tJIXfvZGYyREhliGSQAwRc9PHr765NRrToS4bJm528idS29vb20oxFKzPDOzctxGskRRgX0OM4aL9Nwfq43yKg8TtVikZEkEoXbWowpPXG5yM7Z61BxaVmyOaEpciepES57qSGUDJinikx46ZFyPlmvowV8+cGRGvLNZdojcpq8MgMYgfIyiMfGvoMVr4fynznbDviPsj2lKxPawyiyujBnvvo8vdafa16G06fPPLzq88oq4p2itbbae4ijPRWca2PgqD1mO42AJrgnFeMRyXV1IzhDJcOwWT8m4TCpGSr4Iyiqdx1rZbZooGtktLePTOue9UKg0KASzFRqc6T1+fSs88StzUHHiAf41myT5lTN/CTeCfOtWXfQjKHtrtlOQbw4I5H8hBvXR65z2avfo/EAp/N3ihPu3EKsyfvR6h/wANfGujVfBpxVGTK25tvqxSlKkVilKUApSlAWL21WaN4nGUkVkYeKsCpHyNciuYry2aOJ4LmTuGYSyJGXjlt9JCzhhsW9glB62Q+2N67JSouKe5KMmtjjEXEXE0kvdXP0VlRRIYZCgmXVq0rp16SpX1tOnKc96zfY3sx9Jke5nWVLfvhJBA66BI6hc3Ein1tOsalQ4GRqI3FdMpXFBI68jYpSlTIHhr5wiZSZCn5szTGP8AqzK5jPu04r6D41fx28Es0xxFGjM5/RA5DxJ5AeJr544fHpjUY04Gyk5Kr9VCepAwM9cVn4jynsdjJ97J+3/TZuxPDknufyozHFG0rjowTAAPlkg/Cok3HpmuRc6iHVtSD6qAcowPs42x13qrs1xj6LMXKa0dGjkXllGxnB8dh+I2zmrlsliJNTvcNEDkRd2Fc+CtJ3mPiNz5VnXlSR681WWUpxbVKtL+q+44dw76R39zM/dwo2qRgMszyMSI418ST8MipHDuH2dzIIY3uY3fZDKEdC2MhTowRSy4pbmG4tnDxRSyCSFh+UMbLsA4JywwB+Pvqvs/dWto/ftIZpEB7qNUZF1EEamZ8dCenzrqrT8kJvJUvMn+1Jabfdb72y72O4SpvZIJo0fQkgIYahqQgAj41FnJhUfSeHoNQ2Yd5EM89mDMD7qvdjuNJFeST3DadaSZIUt67srYwATjnVMfEbeCxkto5JJ2l0+0ndxRaTnUqkk6v44HLr1Vy/JCayd7qm/LtfvdNaKiJw/gDPEZ5JEggyQHfLFz9lEXd+X4GnFez5ihSeORJoHOA6gqVb7LKd1/65VduuJwz21vC/eRvbhgGCiSNwxySRqUqdh49fGq7zi0Mdn9Et9ba37yaR1CgkYwEXJx7K/LrnblRotU8/MvrtWlet+v39qMxwHsikws2IYLJHK9wQxGoKwWNR4c+nga1TjlssVxNGgwqSMqjOdgcDc862+HtpHFZ2sMerWhiE22MIhDOFJ5k4x8TWp9oLxJrmaWMMEd9Q1DDbgZyASOea7k5eVUV8J3/eyeS61r5/texh72FpF7tBmSRljjA5947BYyD0wxBz5V9IwghQCckAZPiepr53huWhkimRVZoJVkCMcB9OcrnfSSCcHGxxXfuDcRW5ginQEJNGkig7MA6hgD571dw/lPM7Z5u+V7VoTaUpWg8g43xpIeH3t13jMF067ZGG5STMsywYHrDvMjHMaV5DFVvxR4rVZZFDSvp0opwC8rARxBuvtKC3kTXX3jB5gH3jPPnWqTejuyIIVZUOQYysrnuCDkGBXLJH7tOMbYxtVcsabstjlaVGu2kfecQsYxvpeSd/JIo2QH+0lj/Gun1geznZaOzeSQSSzSyhQ0kxUsEXJWNQiqqrkk7DcnfO2M9UoR5VRCcuZ2KUpUiIpSlAKUpQClKUApSlAKUpQGj+mGRRw4qWwzzwCNftssiuVPlpVmPhprldbr6br/ABJZRhGcqZZW0ldQGkRLsSNiXbf9HbO+Odfyg39BL/cH/nrPmxzk1SPb7L4jDhhLnlTbJztjoT7tz8utW+9zuvrDy5j5/wANjUX6e/8AQSfvR/66oe+U+1DMp8QuT842JqnuJreJ6T4/A/LkRPimVuR36jkR7wdxVysNNdqeshxyEkDtj3EKCPfk1ZPE9P1Z/wBgMx+UqbfOncyeyI/+jiXma+TPUrDfyuMZLunj3kLHHv0YqteLr/TQH4Mn8Sai8UkWx47C+v5X8mWpWMj41F9aSIfdct+GkVc/lqD+lX8f8q5yS9C1cVhf718k+lQf5Xh+3n3KzH5AV7/K0Xi39nJ/pp3cvQ5+qwf5r5RMYZBHjXY/RdemXhlvqABiVoDjke4YwhviEB95NcR/lSPp3h90Un+mum+hPi+uK4tiHHdSd6moY/JzEnHv7xZOfQitGCMo3aPH7Xy4skYuEk2r2Z0ylKs3EuMKPabl5eLHyH+IHWtJ4Zbl1s2FbSADqOATqONIBOw2yTt1FWmtJvq3B/ajVh/d0/xq9PqSM92mtxyUto1EnclsHHU8qRyyGQgxgRgbPryS3UaMbDzz8KAi9zdj+egPvhYfwmqq0+k94RKYTGBzVWVy3hgsQB55+HWsjSgFKUoBSlKAUpSgFKUoBSlKAUpSgOF+ki4D8TuNDatEcKMTyVwGZoxvuAHU+92rWSH8U/dP+qpnEmBubsg6gbu4IbxHfP8A+3wqJPMEGT7gBuSfADqa0w8qK3uWZGkBUBo8nP1DsANz7fjgftVWEk+2nwQ/4tXtvGd2b2m6dFHRfPzPjV6pUCwYn/pP7o/zrxI5c7yKR9z/APqpFKUCDMDrLOjOoPqacEKPEpsS2c77+VewB37t9W2AcgsNanfBTYDp41Jun0o58FY/IE15ZppjRfBFHyAFcrUHksrg+qmR4lwv+FUiWX7Cf2h/0VIpXaBY72Tqi/B/80FW/pj5Yd0xIxyZeRGx3I8D8ql1GmOmRG6N6je/mh+eoe9hXGDwXjdYZR+4f4NW++hfiIF5cxkMpmgjZdQx+YdwwHjtOp+BrTKynZO57riNk+cDv9BPIYljkjAPvZlHvxUZrwnVud8uZAqktkDHTOd9sDG+egx1qDbcKX2mMmpuY76Q6R0T298fxJq/fWbSFCJCoQk4ABycYB38N8e/yFefQ5P+0S/BYv8AGOs5MNwqI8wx97uf4tVH8jQ/ZP77f6q9Ng//AGmf5Rf/AKqsvw2f6t3KPvRxMPwQUBkIIQi6VzgeZP4k5qyeIp3oiBJbfOBkKQNWGPQ43xz3HiKps4ZgrCWVHb6rLHowMdVLsCfl7qqFgo0ldmUOFPPd8amP2jkZz76AiQcX1yyqiO6xsEBVdi43k9dsLgEhcZzlW2rKqdqxlrwVYhH3TOmkANuD3oHMyAjdjz1bHzrKUApSlAKUpQClKUApSlAK8fkaUoD5hsPzSf8AX1qsv/tSf1T/AMVpStPRFfUyNeUpUzgpSlARuJ/mZf6t/wDumr0Psr7h/CvaVzqd6FVKUrpwVF4r+ab3p/31pSuPY6S6rs/z9r/vdt/z469pXJeVhbn0hSlKylgpSlAKUpQClKUApSlAf//Z"/>
          <p:cNvSpPr>
            <a:spLocks noChangeAspect="1" noChangeArrowheads="1"/>
          </p:cNvSpPr>
          <p:nvPr/>
        </p:nvSpPr>
        <p:spPr bwMode="auto">
          <a:xfrm>
            <a:off x="155575" y="-1790700"/>
            <a:ext cx="4305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14170" y="2516836"/>
            <a:ext cx="2857520" cy="107157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</a:t>
            </a:r>
            <a:endParaRPr lang="ru-RU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4159910"/>
            <a:ext cx="2428892" cy="135732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Усвідомлення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поточного 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71360" y="4159910"/>
            <a:ext cx="2428892" cy="135732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Порівняння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запланованого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досягнутим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43128" y="4159910"/>
            <a:ext cx="2428892" cy="135732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Керектування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встановленними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відхиленнями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 rot="5400000">
            <a:off x="2602001" y="3157829"/>
            <a:ext cx="656994" cy="1204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4"/>
          </p:cNvCxnSpPr>
          <p:nvPr/>
        </p:nvCxnSpPr>
        <p:spPr>
          <a:xfrm rot="5400000">
            <a:off x="4292897" y="383843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5"/>
          </p:cNvCxnSpPr>
          <p:nvPr/>
        </p:nvCxnSpPr>
        <p:spPr>
          <a:xfrm rot="16200000" flipH="1">
            <a:off x="5826865" y="3157829"/>
            <a:ext cx="656994" cy="1204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2750986" cy="24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10" y="214313"/>
            <a:ext cx="2638623" cy="263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6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14170" y="2516836"/>
            <a:ext cx="2857520" cy="107157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</a:t>
            </a:r>
            <a:endParaRPr lang="ru-RU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4159910"/>
            <a:ext cx="2428892" cy="135732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</a:t>
            </a:r>
            <a:r>
              <a:rPr lang="ru-RU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endParaRPr lang="ru-RU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43128" y="4159910"/>
            <a:ext cx="2428892" cy="1357322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</a:t>
            </a:r>
            <a:r>
              <a:rPr lang="ru-RU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результатів</a:t>
            </a:r>
            <a:endParaRPr lang="ru-RU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>
            <a:stCxn id="4" idx="3"/>
          </p:cNvCxnSpPr>
          <p:nvPr/>
        </p:nvCxnSpPr>
        <p:spPr>
          <a:xfrm rot="5400000">
            <a:off x="2602001" y="3157829"/>
            <a:ext cx="656994" cy="1204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5"/>
          </p:cNvCxnSpPr>
          <p:nvPr/>
        </p:nvCxnSpPr>
        <p:spPr>
          <a:xfrm rot="16200000" flipH="1">
            <a:off x="5826865" y="3157829"/>
            <a:ext cx="656994" cy="1204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673" y="429309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2934658" cy="219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3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Контроль </a:t>
            </a:r>
            <a:r>
              <a:rPr lang="uk-UA" b="1" dirty="0" smtClean="0"/>
              <a:t>результату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039" y="1988840"/>
            <a:ext cx="7408333" cy="161762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АНАЛІЗ ДІЯЛЬНОСТІ ТА ЧАСУ </a:t>
            </a:r>
            <a:r>
              <a:rPr lang="uk-UA" dirty="0" smtClean="0">
                <a:solidFill>
                  <a:schemeClr val="tx1"/>
                </a:solidFill>
              </a:rPr>
              <a:t>в рамках контролю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як функції самоменеджменту означає порівняння фактичного використання Вашого часу протягом дня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і тижня із запланованим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56" y="5471516"/>
            <a:ext cx="5148932" cy="105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42814" y="3742055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контролю діяльності і часу: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Запланований час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цілеустановка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Сприйняття фактичного перебігу часу і діяльності.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Розробка планового стану.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Порівняння «план-факт».</a:t>
            </a:r>
          </a:p>
        </p:txBody>
      </p:sp>
    </p:spTree>
    <p:extLst>
      <p:ext uri="{BB962C8B-B14F-4D97-AF65-F5344CB8AC3E}">
        <p14:creationId xmlns:p14="http://schemas.microsoft.com/office/powerpoint/2010/main" val="371074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Контроль результатів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647028"/>
              </p:ext>
            </p:extLst>
          </p:nvPr>
        </p:nvGraphicFramePr>
        <p:xfrm>
          <a:off x="251520" y="2674938"/>
          <a:ext cx="856895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296144"/>
                <a:gridCol w="936104"/>
                <a:gridCol w="1584176"/>
                <a:gridCol w="1440160"/>
                <a:gridCol w="1224136"/>
                <a:gridCol w="1440160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Контрольний аркуш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(ціль)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(строк)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Заплановані показники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Фактичні показники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Причини відхилень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Виконання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4509120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Без мети </a:t>
            </a:r>
            <a:r>
              <a:rPr lang="uk-UA" sz="2800" b="1" dirty="0" smtClean="0"/>
              <a:t>будь-який результат </a:t>
            </a:r>
            <a:r>
              <a:rPr lang="uk-UA" sz="2800" b="1" dirty="0"/>
              <a:t>праці є</a:t>
            </a:r>
            <a:br>
              <a:rPr lang="uk-UA" sz="2800" b="1" dirty="0"/>
            </a:br>
            <a:r>
              <a:rPr lang="uk-UA" sz="2800" b="1" dirty="0"/>
              <a:t>однаково вірним і невірним!</a:t>
            </a:r>
          </a:p>
        </p:txBody>
      </p:sp>
    </p:spTree>
    <p:extLst>
      <p:ext uri="{BB962C8B-B14F-4D97-AF65-F5344CB8AC3E}">
        <p14:creationId xmlns:p14="http://schemas.microsoft.com/office/powerpoint/2010/main" val="34625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Контроль процесу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3" cy="4209331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uk-UA" dirty="0" smtClean="0"/>
              <a:t>Чи дійсно Ви виконуєте необхідні </a:t>
            </a:r>
            <a:r>
              <a:rPr lang="uk-UA" dirty="0"/>
              <a:t>завдання</a:t>
            </a:r>
            <a:r>
              <a:rPr lang="uk-UA" dirty="0" smtClean="0"/>
              <a:t>?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dirty="0"/>
              <a:t>Підходите Ви до майбутньої діяльності відповідно до її </a:t>
            </a:r>
            <a:r>
              <a:rPr lang="uk-UA" dirty="0" smtClean="0"/>
              <a:t>пріоритетності?</a:t>
            </a:r>
            <a:endParaRPr lang="uk-UA" dirty="0"/>
          </a:p>
          <a:p>
            <a:pPr>
              <a:buFontTx/>
              <a:buChar char="-"/>
            </a:pPr>
            <a:r>
              <a:rPr lang="uk-UA" dirty="0" smtClean="0"/>
              <a:t>Справляєтеся </a:t>
            </a:r>
            <a:r>
              <a:rPr lang="uk-UA" dirty="0"/>
              <a:t>Ви з запланованими завданнями у встановлений </a:t>
            </a:r>
            <a:r>
              <a:rPr lang="uk-UA" dirty="0" smtClean="0"/>
              <a:t>час?</a:t>
            </a:r>
          </a:p>
          <a:p>
            <a:pPr>
              <a:buFontTx/>
              <a:buChar char="-"/>
            </a:pPr>
            <a:r>
              <a:rPr lang="uk-UA" dirty="0" smtClean="0"/>
              <a:t>Передоручаєте </a:t>
            </a:r>
            <a:r>
              <a:rPr lang="uk-UA" dirty="0"/>
              <a:t>Ви в достатньому обсязі справи, в тому числі і </a:t>
            </a:r>
            <a:r>
              <a:rPr lang="uk-UA" dirty="0" smtClean="0"/>
              <a:t>термінові?</a:t>
            </a:r>
            <a:endParaRPr lang="uk-UA" dirty="0"/>
          </a:p>
          <a:p>
            <a:pPr>
              <a:buFontTx/>
              <a:buChar char="-"/>
            </a:pPr>
            <a:r>
              <a:rPr lang="uk-UA" dirty="0" smtClean="0"/>
              <a:t>Збираєте </a:t>
            </a:r>
            <a:r>
              <a:rPr lang="uk-UA" dirty="0"/>
              <a:t>Ви в єдиний блок невеликі справи, телефонні розмови і т. </a:t>
            </a:r>
            <a:r>
              <a:rPr lang="uk-UA" dirty="0" smtClean="0"/>
              <a:t>п.?</a:t>
            </a:r>
            <a:endParaRPr lang="uk-UA" dirty="0"/>
          </a:p>
          <a:p>
            <a:pPr>
              <a:buFontTx/>
              <a:buChar char="-"/>
            </a:pPr>
            <a:r>
              <a:rPr lang="uk-UA" dirty="0" smtClean="0"/>
              <a:t>Чи </a:t>
            </a:r>
            <a:r>
              <a:rPr lang="uk-UA" dirty="0"/>
              <a:t>використовуєте Ви всі інші можливості раціоналізації і </a:t>
            </a:r>
            <a:r>
              <a:rPr lang="uk-UA" dirty="0" smtClean="0"/>
              <a:t>розвантаження?</a:t>
            </a:r>
            <a:endParaRPr lang="uk-UA" dirty="0"/>
          </a:p>
          <a:p>
            <a:pPr>
              <a:buFontTx/>
              <a:buChar char="-"/>
            </a:pPr>
            <a:r>
              <a:rPr lang="uk-UA" dirty="0" smtClean="0"/>
              <a:t>Чи </a:t>
            </a:r>
            <a:r>
              <a:rPr lang="uk-UA" dirty="0"/>
              <a:t>ведете боротьбу з «перешкодами» і «поглиначами часу»?</a:t>
            </a:r>
          </a:p>
        </p:txBody>
      </p:sp>
    </p:spTree>
    <p:extLst>
      <p:ext uri="{BB962C8B-B14F-4D97-AF65-F5344CB8AC3E}">
        <p14:creationId xmlns:p14="http://schemas.microsoft.com/office/powerpoint/2010/main" val="2929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Контроль </a:t>
            </a:r>
            <a:r>
              <a:rPr lang="uk-UA" b="1" dirty="0" smtClean="0">
                <a:solidFill>
                  <a:schemeClr val="tx1"/>
                </a:solidFill>
              </a:rPr>
              <a:t>процесу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25758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АНАЛІЗ ДЕННИХ ПЕРЕШКОД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дає </a:t>
            </a:r>
            <a:r>
              <a:rPr lang="uk-UA" dirty="0">
                <a:solidFill>
                  <a:schemeClr val="tx1"/>
                </a:solidFill>
              </a:rPr>
              <a:t>можливість розкрити додаткові джерела економії часу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208807"/>
              </p:ext>
            </p:extLst>
          </p:nvPr>
        </p:nvGraphicFramePr>
        <p:xfrm>
          <a:off x="827584" y="3861048"/>
          <a:ext cx="7776865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/>
                <a:gridCol w="1555373"/>
                <a:gridCol w="1555373"/>
                <a:gridCol w="1555373"/>
                <a:gridCol w="1555373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 «в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ід-до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Окремі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яких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Вам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заважають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«перешкод» (телефон, відвідувачі)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Тривалість перешкод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Можливості поліпшення використання час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0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ПРОКРАСТИНАЦІЯ</a:t>
            </a:r>
            <a:endParaRPr lang="uk-UA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98688" y="716336"/>
            <a:ext cx="381642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                    завтра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2684526" y="836712"/>
            <a:ext cx="231290" cy="576064"/>
          </a:xfrm>
          <a:prstGeom prst="leftBrace">
            <a:avLst/>
          </a:prstGeom>
          <a:scene3d>
            <a:camera prst="orthographicFront">
              <a:rot lat="5400000" lon="0" rev="21547173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210053"/>
            <a:ext cx="5472608" cy="2039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це добровільне, ірраціональне відкладання намічених справ,  не зважаючи на те, що їх потрібно виконати, оскільки невиконання призведе до значних втрат, значного негативного впливу на особистість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6460" y="5224636"/>
            <a:ext cx="457361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обмеження потенціалу, зрив кар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єри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зриви термінів роботи в команді</a:t>
            </a:r>
          </a:p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зниження морального духу</a:t>
            </a:r>
          </a:p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депресія та втрати в роботі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2" r="71256" b="8893"/>
          <a:stretch/>
        </p:blipFill>
        <p:spPr bwMode="auto">
          <a:xfrm>
            <a:off x="6327798" y="1274432"/>
            <a:ext cx="2239541" cy="208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3" t="55316" r="-737" b="8969"/>
          <a:stretch/>
        </p:blipFill>
        <p:spPr bwMode="auto">
          <a:xfrm>
            <a:off x="6385215" y="4009662"/>
            <a:ext cx="2239541" cy="208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092281" y="3228234"/>
            <a:ext cx="11521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871504" y="6093296"/>
            <a:ext cx="11521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5" descr="Вінниця.info | Перемогти прокрастинацію: як не відкладати справи на потім –  пора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51" y="328588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0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482</Words>
  <Application>Microsoft Office PowerPoint</Application>
  <PresentationFormat>Экран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САМОМОТИВУВАННЯ ТА САМОКОНТРОЛЬ МЕНЕДЖЕРА</vt:lpstr>
      <vt:lpstr>Самоконтроль</vt:lpstr>
      <vt:lpstr>Презентация PowerPoint</vt:lpstr>
      <vt:lpstr>Презентация PowerPoint</vt:lpstr>
      <vt:lpstr>Контроль результату</vt:lpstr>
      <vt:lpstr>Контроль результатів</vt:lpstr>
      <vt:lpstr>Контроль процесу</vt:lpstr>
      <vt:lpstr>Контроль процесу</vt:lpstr>
      <vt:lpstr>ПРОКРАСТИНАЦІЯ</vt:lpstr>
      <vt:lpstr>Презентация PowerPoint</vt:lpstr>
      <vt:lpstr>Презентация PowerPoint</vt:lpstr>
      <vt:lpstr>Презентация PowerPoint</vt:lpstr>
      <vt:lpstr>САМОКОНТРОЛЬ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МЕТОДОЛОГІЧНІ  ПІДХОДИ ДО САМОМЕНЕДЖМЕНТУ</dc:title>
  <dc:creator>Anna</dc:creator>
  <cp:lastModifiedBy>Anna</cp:lastModifiedBy>
  <cp:revision>128</cp:revision>
  <dcterms:created xsi:type="dcterms:W3CDTF">2015-01-18T21:08:20Z</dcterms:created>
  <dcterms:modified xsi:type="dcterms:W3CDTF">2021-04-09T16:19:04Z</dcterms:modified>
</cp:coreProperties>
</file>