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4"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41" autoAdjust="0"/>
    <p:restoredTop sz="97692" autoAdjust="0"/>
  </p:normalViewPr>
  <p:slideViewPr>
    <p:cSldViewPr>
      <p:cViewPr>
        <p:scale>
          <a:sx n="80" d="100"/>
          <a:sy n="80" d="100"/>
        </p:scale>
        <p:origin x="-119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smtClean="0">
              <a:solidFill>
                <a:schemeClr val="accent6">
                  <a:lumMod val="50000"/>
                </a:schemeClr>
              </a:solidFill>
              <a:hlinkClick xmlns:r="http://schemas.openxmlformats.org/officeDocument/2006/relationships" r:id="rId2"/>
            </a:rPr>
            <a:t>Віртуальний простір</a:t>
          </a:r>
          <a:endParaRPr lang="ru-RU" sz="280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B918105E-D7FC-4627-82C3-AC1355845B76}" srcId="{8AC68C54-2E6B-4AD2-93FC-1AF3EEE1825D}" destId="{B33E13F7-6EE5-4A08-B89D-9708489BB5E8}" srcOrd="4" destOrd="0" parTransId="{D9D08A7B-6EA7-4840-903E-6D211EAAF890}" sibTransId="{F8ECFF55-FDF7-4BFD-80CC-124ADD3F671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154C2E80-BB68-443D-A96A-DEAA02B723FE}" type="presOf" srcId="{8AC68C54-2E6B-4AD2-93FC-1AF3EEE1825D}" destId="{6819A1C7-D6A8-4FBA-BC1A-C9577DD5AE92}"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859F4D23-081F-4953-B268-A80AF018A75F}" type="presOf" srcId="{2347B343-4EA3-46EF-92CB-7D1089F62FAE}" destId="{E7BB46B6-719D-4E9E-8039-1CC9A8EB1BDB}"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3A4CAC1C-62E1-446D-A420-1275AA418E9A}" srcId="{8AC68C54-2E6B-4AD2-93FC-1AF3EEE1825D}" destId="{2277B3F1-DC71-4136-BFD5-4178539B4063}" srcOrd="5" destOrd="0" parTransId="{BA1C0590-0BE3-4B31-90E8-45A8B88DBF73}" sibTransId="{AD9B3626-44C5-4CE7-8AC2-6B8BD6FA41EB}"/>
    <dgm:cxn modelId="{A60C460E-E075-423D-AF28-540C0863593A}" type="presOf" srcId="{7413B53B-ADD7-47CB-B665-DE002DBF1B7C}" destId="{902FC8E8-62B7-41CB-A2A5-FA407FC02F5B}" srcOrd="0" destOrd="0" presId="urn:microsoft.com/office/officeart/2005/8/layout/vList3"/>
    <dgm:cxn modelId="{E8604CFD-D499-4582-A827-1AF17C9055AF}" srcId="{8AC68C54-2E6B-4AD2-93FC-1AF3EEE1825D}" destId="{1A2BAD11-2092-466C-8B3F-BAD19A0E7529}" srcOrd="1" destOrd="0" parTransId="{9A005144-D07D-49F7-9107-FFAB93B71380}" sibTransId="{18F3D47F-26D3-4CAD-BFA0-4571ACB984B7}"/>
    <dgm:cxn modelId="{366B6194-5BB9-42DC-AA08-00681D1C88CF}" type="presOf" srcId="{B33E13F7-6EE5-4A08-B89D-9708489BB5E8}" destId="{E0FBF035-47DE-4BBC-ADD2-8D05944DD9B3}" srcOrd="0" destOrd="0" presId="urn:microsoft.com/office/officeart/2005/8/layout/vList3"/>
    <dgm:cxn modelId="{9CF9EB63-B407-43F5-85F3-7D75D566F5DE}" type="presOf" srcId="{7D7B818C-DE1A-4667-9258-8C666918997E}" destId="{9595EE35-7C19-4865-81FB-347A90EBEB01}"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smtClean="0">
              <a:solidFill>
                <a:schemeClr val="accent6">
                  <a:lumMod val="50000"/>
                </a:schemeClr>
              </a:solidFill>
              <a:hlinkClick xmlns:r="http://schemas.openxmlformats.org/officeDocument/2006/relationships" r:id="rId2"/>
            </a:rPr>
            <a:t>Віртуальний простір</a:t>
          </a:r>
          <a:endParaRPr lang="ru-RU" sz="2800" kern="120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9"/>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8"/>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7"/>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6"/>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lvl="0" algn="ctr" defTabSz="1244600" rtl="0">
            <a:lnSpc>
              <a:spcPct val="90000"/>
            </a:lnSpc>
            <a:spcBef>
              <a:spcPct val="0"/>
            </a:spcBef>
            <a:spcAft>
              <a:spcPct val="35000"/>
            </a:spcAft>
          </a:pPr>
          <a:r>
            <a:rPr lang="uk-UA" sz="2800" kern="1200" dirty="0" smtClean="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6"/>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20.09.2022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20.09.2022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20.09.2022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20.09.2022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20.09.2022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smtClean="0"/>
              <a:t>Поняття «кіберпростір» (</a:t>
            </a:r>
            <a:r>
              <a:rPr lang="uk-UA" dirty="0" err="1" smtClean="0"/>
              <a:t>cyberspace</a:t>
            </a:r>
            <a:r>
              <a:rPr lang="uk-UA" dirty="0" smtClean="0"/>
              <a:t>) ввів американський письменник-фантаст У. Гібсон в романі «</a:t>
            </a:r>
            <a:r>
              <a:rPr lang="uk-UA" dirty="0" err="1" smtClean="0"/>
              <a:t>Нейромант</a:t>
            </a:r>
            <a:r>
              <a:rPr lang="uk-UA" dirty="0" smtClean="0"/>
              <a:t>». Автор описав в ньому кіберпростір як «</a:t>
            </a:r>
            <a:r>
              <a:rPr lang="uk-UA" dirty="0" err="1" smtClean="0"/>
              <a:t>консенсуальну</a:t>
            </a:r>
            <a:r>
              <a:rPr lang="uk-UA" dirty="0" smtClean="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smtClean="0"/>
          </a:p>
          <a:p>
            <a:r>
              <a:rPr lang="uk-UA" dirty="0" smtClean="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smtClean="0"/>
          </a:p>
          <a:p>
            <a:r>
              <a:rPr lang="uk-UA" dirty="0" smtClean="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smtClean="0"/>
              <a:t>1) місце (</a:t>
            </a:r>
            <a:r>
              <a:rPr lang="uk-UA" b="1" dirty="0" err="1" smtClean="0"/>
              <a:t>place</a:t>
            </a:r>
            <a:r>
              <a:rPr lang="uk-UA" b="1" dirty="0" smtClean="0"/>
              <a:t>) в традиційному географічному сенсі, яке відповідає географічному положенню, науковому поняттю простору;</a:t>
            </a:r>
          </a:p>
          <a:p>
            <a:pPr lvl="0"/>
            <a:r>
              <a:rPr lang="uk-UA" b="1" dirty="0" smtClean="0"/>
              <a:t>2) віртуальний простір (</a:t>
            </a:r>
            <a:r>
              <a:rPr lang="uk-UA" b="1" dirty="0" err="1" smtClean="0"/>
              <a:t>virtual</a:t>
            </a:r>
            <a:r>
              <a:rPr lang="uk-UA" b="1" dirty="0" smtClean="0"/>
              <a:t> </a:t>
            </a:r>
            <a:r>
              <a:rPr lang="uk-UA" b="1" dirty="0" err="1" smtClean="0"/>
              <a:t>space</a:t>
            </a:r>
            <a:r>
              <a:rPr lang="uk-UA" b="1" dirty="0" smtClean="0"/>
              <a:t>), яке змодельоване на комп'ютерах на базі існуючого в реальному світі місця (</a:t>
            </a:r>
            <a:r>
              <a:rPr lang="uk-UA" b="1" dirty="0" err="1" smtClean="0"/>
              <a:t>place</a:t>
            </a:r>
            <a:r>
              <a:rPr lang="uk-UA" b="1" dirty="0" smtClean="0"/>
              <a:t>), наприклад </a:t>
            </a:r>
            <a:r>
              <a:rPr lang="uk-UA" b="1" dirty="0" err="1" smtClean="0"/>
              <a:t>geo-data</a:t>
            </a:r>
            <a:r>
              <a:rPr lang="uk-UA" b="1" dirty="0" smtClean="0"/>
              <a:t>;</a:t>
            </a:r>
          </a:p>
          <a:p>
            <a:pPr lvl="0"/>
            <a:r>
              <a:rPr lang="uk-UA" b="1" dirty="0" smtClean="0"/>
              <a:t>3) кіберпростір (</a:t>
            </a:r>
            <a:r>
              <a:rPr lang="uk-UA" b="1" dirty="0" err="1" smtClean="0"/>
              <a:t>cyberspace</a:t>
            </a:r>
            <a:r>
              <a:rPr lang="uk-UA" b="1" dirty="0" smtClean="0"/>
              <a:t>), яке поступово розвивається завдяки комп'ютерним мережам;</a:t>
            </a:r>
          </a:p>
          <a:p>
            <a:pPr lvl="0"/>
            <a:r>
              <a:rPr lang="uk-UA" b="1" dirty="0" smtClean="0"/>
              <a:t>4) світ </a:t>
            </a:r>
            <a:r>
              <a:rPr lang="uk-UA" b="1" dirty="0" err="1" smtClean="0"/>
              <a:t>кіберместа</a:t>
            </a:r>
            <a:r>
              <a:rPr lang="uk-UA" b="1" dirty="0" smtClean="0"/>
              <a:t> (a </a:t>
            </a:r>
            <a:r>
              <a:rPr lang="uk-UA" b="1" dirty="0" err="1" smtClean="0"/>
              <a:t>world</a:t>
            </a:r>
            <a:r>
              <a:rPr lang="uk-UA" b="1" dirty="0" smtClean="0"/>
              <a:t> </a:t>
            </a:r>
            <a:r>
              <a:rPr lang="uk-UA" b="1" dirty="0" err="1" smtClean="0"/>
              <a:t>of</a:t>
            </a:r>
            <a:r>
              <a:rPr lang="uk-UA" b="1" dirty="0" smtClean="0"/>
              <a:t> </a:t>
            </a:r>
            <a:r>
              <a:rPr lang="uk-UA" b="1" dirty="0" err="1" smtClean="0"/>
              <a:t>cyber-place</a:t>
            </a:r>
            <a:r>
              <a:rPr lang="uk-UA" b="1" dirty="0" smtClean="0"/>
              <a:t>), який є посередником кіберпростору і відноситься до місця в географічному сенсі. ДОПОВНЕНА РЕАЛЬНОСТЬ. </a:t>
            </a:r>
            <a:endParaRPr lang="uk-UA" b="1" dirty="0"/>
          </a:p>
        </p:txBody>
      </p:sp>
    </p:spTree>
    <p:extLst>
      <p:ext uri="{BB962C8B-B14F-4D97-AF65-F5344CB8AC3E}">
        <p14:creationId xmlns:p14="http://schemas.microsoft.com/office/powerpoint/2010/main" val="331678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smtClean="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smtClean="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smtClean="0"/>
              <a:t>киберпространством</a:t>
            </a:r>
            <a:r>
              <a:rPr lang="uk-UA" sz="2000" dirty="0" smtClean="0"/>
              <a:t> і місцем в географічному сенсі є «світ </a:t>
            </a:r>
            <a:r>
              <a:rPr lang="uk-UA" sz="2000" dirty="0" err="1" smtClean="0"/>
              <a:t>кіберместа</a:t>
            </a:r>
            <a:r>
              <a:rPr lang="uk-UA" sz="2000" dirty="0" smtClean="0"/>
              <a:t>».</a:t>
            </a:r>
          </a:p>
          <a:p>
            <a:endParaRPr lang="uk-UA" sz="2000" dirty="0" smtClean="0"/>
          </a:p>
          <a:p>
            <a:r>
              <a:rPr lang="uk-UA" sz="2000" dirty="0" smtClean="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smtClean="0"/>
              <a:t>ит</a:t>
            </a:r>
            <a:r>
              <a:rPr lang="uk-UA" sz="2000" dirty="0" smtClean="0"/>
              <a:t>. П.). ІНФОРМАЦІЙНИЙ+ГЕОРАФІЧНИЙ+СОЦІАЛЬНИЙ (ПРОСТОРИ) = КІБЕРПРСТІР</a:t>
            </a:r>
            <a:endParaRPr lang="uk-UA" sz="2000" dirty="0"/>
          </a:p>
        </p:txBody>
      </p:sp>
    </p:spTree>
    <p:extLst>
      <p:ext uri="{BB962C8B-B14F-4D97-AF65-F5344CB8AC3E}">
        <p14:creationId xmlns:p14="http://schemas.microsoft.com/office/powerpoint/2010/main" val="687629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smtClean="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smtClean="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smtClean="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smtClean="0">
                <a:effectLst>
                  <a:outerShdw blurRad="38100" dist="38100" dir="2700000" algn="tl">
                    <a:srgbClr val="000000">
                      <a:alpha val="43137"/>
                    </a:srgbClr>
                  </a:outerShdw>
                </a:effectLst>
              </a:rPr>
              <a:t>кіберпростір є соціальною </a:t>
            </a:r>
            <a:r>
              <a:rPr lang="uk-UA" sz="2400" dirty="0" err="1" smtClean="0">
                <a:effectLst>
                  <a:outerShdw blurRad="38100" dist="38100" dir="2700000" algn="tl">
                    <a:srgbClr val="000000">
                      <a:alpha val="43137"/>
                    </a:srgbClr>
                  </a:outerShdw>
                </a:effectLst>
              </a:rPr>
              <a:t>мегамережею</a:t>
            </a:r>
            <a:r>
              <a:rPr lang="uk-UA" sz="2400" dirty="0" smtClean="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smtClean="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smtClean="0">
                <a:effectLst>
                  <a:outerShdw blurRad="38100" dist="38100" dir="2700000" algn="tl">
                    <a:srgbClr val="000000">
                      <a:alpha val="43137"/>
                    </a:srgbClr>
                  </a:outerShdw>
                </a:effectLst>
              </a:rPr>
              <a:t>system</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of</a:t>
            </a:r>
            <a:r>
              <a:rPr lang="uk-UA" sz="2400" dirty="0" smtClean="0">
                <a:effectLst>
                  <a:outerShdw blurRad="38100" dist="38100" dir="2700000" algn="tl">
                    <a:srgbClr val="000000">
                      <a:alpha val="43137"/>
                    </a:srgbClr>
                  </a:outerShdw>
                </a:effectLst>
              </a:rPr>
              <a:t> </a:t>
            </a:r>
            <a:r>
              <a:rPr lang="uk-UA" sz="2400" dirty="0" err="1" smtClean="0">
                <a:effectLst>
                  <a:outerShdw blurRad="38100" dist="38100" dir="2700000" algn="tl">
                    <a:srgbClr val="000000">
                      <a:alpha val="43137"/>
                    </a:srgbClr>
                  </a:outerShdw>
                </a:effectLst>
              </a:rPr>
              <a:t>systems</a:t>
            </a:r>
            <a:r>
              <a:rPr lang="uk-UA" sz="2400" dirty="0" smtClean="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endParaRPr lang="uk-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655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smtClean="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smtClean="0">
                <a:solidFill>
                  <a:srgbClr val="002060"/>
                </a:solidFill>
              </a:rPr>
              <a:t>кібертероризм</a:t>
            </a:r>
            <a:r>
              <a:rPr lang="uk-UA" sz="2800" dirty="0" smtClean="0">
                <a:solidFill>
                  <a:srgbClr val="002060"/>
                </a:solidFill>
              </a:rPr>
              <a:t>, т. е. використання кіберпростору для терористичної діяльності;</a:t>
            </a:r>
          </a:p>
          <a:p>
            <a:pPr lvl="0"/>
            <a:r>
              <a:rPr lang="uk-UA" sz="2800" dirty="0" err="1" smtClean="0">
                <a:solidFill>
                  <a:srgbClr val="002060"/>
                </a:solidFill>
              </a:rPr>
              <a:t>кібервійну</a:t>
            </a:r>
            <a:r>
              <a:rPr lang="uk-UA" sz="2800" dirty="0" smtClean="0">
                <a:solidFill>
                  <a:srgbClr val="002060"/>
                </a:solidFill>
              </a:rPr>
              <a:t>, т. е. війну з використанням кіберпростору;</a:t>
            </a:r>
          </a:p>
          <a:p>
            <a:pPr lvl="0"/>
            <a:r>
              <a:rPr lang="uk-UA" sz="2800" dirty="0" smtClean="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smtClean="0">
                <a:solidFill>
                  <a:srgbClr val="002060"/>
                </a:solidFill>
              </a:rPr>
              <a:t>кібернадзор</a:t>
            </a:r>
            <a:r>
              <a:rPr lang="uk-UA" sz="2800" dirty="0" smtClean="0">
                <a:solidFill>
                  <a:srgbClr val="002060"/>
                </a:solidFill>
              </a:rPr>
              <a:t>, введення суворого громадського контролю в кіберпросторі.</a:t>
            </a:r>
            <a:endParaRPr lang="uk-UA" sz="2800" dirty="0">
              <a:solidFill>
                <a:srgbClr val="002060"/>
              </a:solidFill>
            </a:endParaRPr>
          </a:p>
        </p:txBody>
      </p:sp>
    </p:spTree>
    <p:extLst>
      <p:ext uri="{BB962C8B-B14F-4D97-AF65-F5344CB8AC3E}">
        <p14:creationId xmlns:p14="http://schemas.microsoft.com/office/powerpoint/2010/main" val="199930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smtClean="0"/>
              <a:t>НАТО визнає кіберпростір зоною воєнних оперативних дій на рівні із поверхнею суші, морським та повітряним просторами.</a:t>
            </a:r>
          </a:p>
          <a:p>
            <a:r>
              <a:rPr lang="uk-UA" sz="2400" dirty="0" smtClean="0"/>
              <a:t>Таке рішення схвалили у вівторок у Брюсселі міністри оборони Альянсу, повідомляє власний кореспондент </a:t>
            </a:r>
            <a:r>
              <a:rPr lang="uk-UA" sz="2400" u="sng" dirty="0" smtClean="0">
                <a:hlinkClick r:id="rId3"/>
              </a:rPr>
              <a:t>Укрінформу</a:t>
            </a:r>
            <a:r>
              <a:rPr lang="uk-UA" sz="2400" dirty="0" smtClean="0"/>
              <a:t>.</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«Ми схвалили, що визнаємо кіберпростір як оперативну зону. Так само, як суходіл, море і повітря. </a:t>
            </a:r>
            <a:r>
              <a:rPr lang="uk-UA" sz="2400" dirty="0" err="1" smtClean="0"/>
              <a:t>Кібероборона</a:t>
            </a:r>
            <a:r>
              <a:rPr lang="uk-UA" sz="2400" dirty="0" smtClean="0"/>
              <a:t> є частиною колективної оборони», – заявив генеральний секретар НАТО Єнс Столтенберг.</a:t>
            </a:r>
          </a:p>
          <a:p>
            <a:r>
              <a:rPr lang="uk-UA" sz="2400" dirty="0" smtClean="0"/>
              <a:t>Він зауважив, що більшість конфліктів сьогодні включають </a:t>
            </a:r>
            <a:r>
              <a:rPr lang="uk-UA" sz="2400" dirty="0" err="1" smtClean="0"/>
              <a:t>кібервимір</a:t>
            </a:r>
            <a:r>
              <a:rPr lang="uk-UA" sz="2400" dirty="0" smtClean="0"/>
              <a:t>. </a:t>
            </a:r>
          </a:p>
          <a:p>
            <a:r>
              <a:rPr lang="uk-UA" sz="2400" dirty="0" smtClean="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endParaRPr lang="uk-UA" sz="2400" dirty="0"/>
          </a:p>
        </p:txBody>
      </p:sp>
    </p:spTree>
    <p:extLst>
      <p:ext uri="{BB962C8B-B14F-4D97-AF65-F5344CB8AC3E}">
        <p14:creationId xmlns:p14="http://schemas.microsoft.com/office/powerpoint/2010/main" val="4055533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smtClean="0">
                <a:latin typeface="Times New Roman" panose="02020603050405020304" pitchFamily="18" charset="0"/>
                <a:cs typeface="Times New Roman" panose="02020603050405020304" pitchFamily="18" charset="0"/>
              </a:rPr>
              <a:t>Теорія інформації</a:t>
            </a:r>
          </a:p>
          <a:p>
            <a:r>
              <a:rPr lang="uk-UA" sz="1600" dirty="0" smtClean="0">
                <a:latin typeface="Times New Roman" panose="02020603050405020304" pitchFamily="18" charset="0"/>
                <a:cs typeface="Times New Roman" panose="02020603050405020304" pitchFamily="18" charset="0"/>
              </a:rPr>
              <a:t>Програмування</a:t>
            </a:r>
          </a:p>
          <a:p>
            <a:r>
              <a:rPr lang="uk-UA" sz="1600" dirty="0" smtClean="0">
                <a:latin typeface="Times New Roman" panose="02020603050405020304" pitchFamily="18" charset="0"/>
                <a:cs typeface="Times New Roman" panose="02020603050405020304" pitchFamily="18" charset="0"/>
              </a:rPr>
              <a:t>Інформаційна безпека держави</a:t>
            </a:r>
          </a:p>
          <a:p>
            <a:r>
              <a:rPr lang="uk-UA" sz="1600" dirty="0" smtClean="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smtClean="0">
                <a:latin typeface="Times New Roman" panose="02020603050405020304" pitchFamily="18" charset="0"/>
                <a:cs typeface="Times New Roman" panose="02020603050405020304" pitchFamily="18" charset="0"/>
              </a:rPr>
              <a:t>Вища математика</a:t>
            </a:r>
          </a:p>
          <a:p>
            <a:r>
              <a:rPr lang="uk-UA" sz="1600" dirty="0" smtClean="0">
                <a:latin typeface="Times New Roman" panose="02020603050405020304" pitchFamily="18" charset="0"/>
                <a:cs typeface="Times New Roman" panose="02020603050405020304" pitchFamily="18" charset="0"/>
              </a:rPr>
              <a:t>Фізика</a:t>
            </a:r>
          </a:p>
          <a:p>
            <a:r>
              <a:rPr lang="uk-UA" sz="1600" dirty="0" smtClean="0">
                <a:latin typeface="Times New Roman" panose="02020603050405020304" pitchFamily="18" charset="0"/>
                <a:cs typeface="Times New Roman" panose="02020603050405020304" pitchFamily="18" charset="0"/>
              </a:rPr>
              <a:t>Теорія ймовірностей</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Спеціальні розділи програмування</a:t>
            </a:r>
          </a:p>
          <a:p>
            <a:r>
              <a:rPr lang="uk-UA" sz="1600" dirty="0" smtClean="0">
                <a:latin typeface="Times New Roman" panose="02020603050405020304" pitchFamily="18" charset="0"/>
                <a:cs typeface="Times New Roman" panose="02020603050405020304" pitchFamily="18" charset="0"/>
              </a:rPr>
              <a:t>Бази даних та їх захист</a:t>
            </a:r>
          </a:p>
          <a:p>
            <a:r>
              <a:rPr lang="uk-UA" sz="1600" dirty="0" smtClean="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smtClean="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smtClean="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smtClean="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smtClean="0">
                <a:latin typeface="Times New Roman" panose="02020603050405020304" pitchFamily="18" charset="0"/>
                <a:cs typeface="Times New Roman" panose="02020603050405020304" pitchFamily="18" charset="0"/>
              </a:rPr>
              <a:t>Системний аналіз в </a:t>
            </a:r>
            <a:r>
              <a:rPr lang="uk-UA" sz="1600" dirty="0" err="1" smtClean="0">
                <a:latin typeface="Times New Roman" panose="02020603050405020304" pitchFamily="18" charset="0"/>
                <a:cs typeface="Times New Roman" panose="02020603050405020304" pitchFamily="18" charset="0"/>
              </a:rPr>
              <a:t>кібербезпеці</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Теорія ризиків</a:t>
            </a:r>
          </a:p>
          <a:p>
            <a:r>
              <a:rPr lang="uk-UA" sz="1600" dirty="0" smtClean="0">
                <a:latin typeface="Times New Roman" panose="02020603050405020304" pitchFamily="18" charset="0"/>
                <a:cs typeface="Times New Roman" panose="02020603050405020304" pitchFamily="18" charset="0"/>
              </a:rPr>
              <a:t>Основи криптографії</a:t>
            </a:r>
          </a:p>
          <a:p>
            <a:r>
              <a:rPr lang="uk-UA" sz="1600" dirty="0" smtClean="0">
                <a:latin typeface="Times New Roman" panose="02020603050405020304" pitchFamily="18" charset="0"/>
                <a:cs typeface="Times New Roman" panose="02020603050405020304" pitchFamily="18" charset="0"/>
              </a:rPr>
              <a:t>Управління доступом</a:t>
            </a:r>
          </a:p>
          <a:p>
            <a:r>
              <a:rPr lang="uk-UA" sz="1600" dirty="0" smtClean="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smtClean="0">
                <a:latin typeface="Times New Roman" panose="02020603050405020304" pitchFamily="18" charset="0"/>
                <a:cs typeface="Times New Roman" panose="02020603050405020304" pitchFamily="18" charset="0"/>
              </a:rPr>
              <a:t>Основи </a:t>
            </a:r>
            <a:r>
              <a:rPr lang="uk-UA" sz="1600" dirty="0" err="1" smtClean="0">
                <a:latin typeface="Times New Roman" panose="02020603050405020304" pitchFamily="18" charset="0"/>
                <a:cs typeface="Times New Roman" panose="02020603050405020304" pitchFamily="18" charset="0"/>
              </a:rPr>
              <a:t>стеганографії</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Управління та обробка інцидентів </a:t>
            </a:r>
            <a:r>
              <a:rPr lang="uk-UA" sz="1600" dirty="0" err="1" smtClean="0">
                <a:latin typeface="Times New Roman" panose="02020603050405020304" pitchFamily="18" charset="0"/>
                <a:cs typeface="Times New Roman" panose="02020603050405020304" pitchFamily="18" charset="0"/>
              </a:rPr>
              <a:t>кібербезпеки</a:t>
            </a:r>
            <a:endParaRPr lang="uk-UA" sz="1600" dirty="0" smtClean="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smtClean="0">
                <a:latin typeface="Times New Roman" panose="02020603050405020304" pitchFamily="18" charset="0"/>
                <a:cs typeface="Times New Roman" panose="02020603050405020304" pitchFamily="18" charset="0"/>
              </a:rPr>
              <a:t>Управління </a:t>
            </a:r>
            <a:r>
              <a:rPr lang="uk-UA" sz="1600" dirty="0" err="1" smtClean="0">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smtClean="0">
                <a:solidFill>
                  <a:srgbClr val="002060"/>
                </a:solidFill>
              </a:rPr>
              <a:t>На початку 90-х рр. XX ст., Під час «Війни в </a:t>
            </a:r>
            <a:r>
              <a:rPr lang="uk-UA" sz="3200" dirty="0" err="1" smtClean="0">
                <a:solidFill>
                  <a:srgbClr val="002060"/>
                </a:solidFill>
              </a:rPr>
              <a:t>затоці</a:t>
            </a:r>
            <a:r>
              <a:rPr lang="uk-UA" sz="3200" dirty="0" smtClean="0">
                <a:solidFill>
                  <a:srgbClr val="002060"/>
                </a:solidFill>
              </a:rPr>
              <a:t>» (1991)</a:t>
            </a:r>
            <a:r>
              <a:rPr lang="uk-UA" sz="3200" baseline="30000" dirty="0" smtClean="0">
                <a:solidFill>
                  <a:srgbClr val="002060"/>
                </a:solidFill>
              </a:rPr>
              <a:t>1</a:t>
            </a:r>
            <a:r>
              <a:rPr lang="uk-UA" sz="3200" dirty="0" smtClean="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r>
              <a:rPr lang="ru-RU" sz="3200" dirty="0" smtClean="0"/>
              <a:t>.</a:t>
            </a:r>
            <a:endParaRPr lang="ru-RU" sz="3200" dirty="0"/>
          </a:p>
        </p:txBody>
      </p:sp>
    </p:spTree>
    <p:extLst>
      <p:ext uri="{BB962C8B-B14F-4D97-AF65-F5344CB8AC3E}">
        <p14:creationId xmlns:p14="http://schemas.microsoft.com/office/powerpoint/2010/main" val="2175569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smtClean="0"/>
              <a:t>1. Інформаційна революція крім незаперечних переваг принесла нові загрози для безпеки держав.</a:t>
            </a:r>
          </a:p>
          <a:p>
            <a:pPr lvl="0"/>
            <a:r>
              <a:rPr lang="uk-UA" dirty="0" smtClean="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smtClean="0"/>
              <a:t>3. До найбільш часто використовуваних засобів відносяться </a:t>
            </a:r>
            <a:r>
              <a:rPr lang="uk-UA" dirty="0" err="1" smtClean="0"/>
              <a:t>кібертероризм</a:t>
            </a:r>
            <a:r>
              <a:rPr lang="uk-UA" dirty="0" smtClean="0"/>
              <a:t>, </a:t>
            </a:r>
            <a:r>
              <a:rPr lang="uk-UA" dirty="0" err="1" smtClean="0"/>
              <a:t>кібершпіонство</a:t>
            </a:r>
            <a:r>
              <a:rPr lang="uk-UA" dirty="0" smtClean="0"/>
              <a:t> і </a:t>
            </a:r>
            <a:r>
              <a:rPr lang="uk-UA" dirty="0" err="1" smtClean="0"/>
              <a:t>кібервійни</a:t>
            </a:r>
            <a:r>
              <a:rPr lang="uk-UA" dirty="0" smtClean="0"/>
              <a:t>. Унікальну роль відіграє також патріотичний </a:t>
            </a:r>
            <a:r>
              <a:rPr lang="uk-UA" dirty="0" err="1" smtClean="0"/>
              <a:t>активізм</a:t>
            </a:r>
            <a:r>
              <a:rPr lang="uk-UA" dirty="0" smtClean="0"/>
              <a:t>, який є свого роду </a:t>
            </a:r>
            <a:r>
              <a:rPr lang="uk-UA" dirty="0" err="1" smtClean="0"/>
              <a:t>квазіінструментом</a:t>
            </a:r>
            <a:r>
              <a:rPr lang="uk-UA" dirty="0" smtClean="0"/>
              <a:t>.</a:t>
            </a:r>
          </a:p>
          <a:p>
            <a:pPr lvl="0"/>
            <a:r>
              <a:rPr lang="uk-UA" dirty="0" smtClean="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smtClean="0"/>
              <a:t>5. Їх застосування урядами різних країн визначає феномен суперництва держав в кіберпросторі.</a:t>
            </a:r>
          </a:p>
          <a:p>
            <a:pPr lvl="0"/>
            <a:r>
              <a:rPr lang="uk-UA" dirty="0" smtClean="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smtClean="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smtClean="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endParaRPr lang="uk-UA" dirty="0"/>
          </a:p>
        </p:txBody>
      </p:sp>
    </p:spTree>
    <p:extLst>
      <p:ext uri="{BB962C8B-B14F-4D97-AF65-F5344CB8AC3E}">
        <p14:creationId xmlns:p14="http://schemas.microsoft.com/office/powerpoint/2010/main" val="4158275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smtClean="0"/>
              <a:t>1) </a:t>
            </a:r>
            <a:r>
              <a:rPr lang="uk-UA" sz="3600" dirty="0"/>
              <a:t>в філософському сенсі - можливе, але не фактичне буття; </a:t>
            </a:r>
          </a:p>
          <a:p>
            <a:pPr algn="just"/>
            <a:r>
              <a:rPr lang="uk-UA" sz="3600" dirty="0" smtClean="0"/>
              <a:t>2) </a:t>
            </a:r>
            <a:r>
              <a:rPr lang="uk-UA" sz="3600" dirty="0"/>
              <a:t>в життєвому сенсі - протилежне реальному, ілюзія, щось неможливе або уявне; </a:t>
            </a:r>
            <a:r>
              <a:rPr lang="uk-UA" sz="3600" dirty="0" smtClean="0"/>
              <a:t>  СОН</a:t>
            </a:r>
            <a:endParaRPr lang="uk-UA" sz="3600" dirty="0"/>
          </a:p>
          <a:p>
            <a:pPr algn="just"/>
            <a:r>
              <a:rPr lang="uk-UA" sz="3600" dirty="0" smtClean="0"/>
              <a:t>3) з точки зору інформатики - збережене в цифровій формі як програмне забезпечення, база даних, гіпертекст і </a:t>
            </a:r>
            <a:r>
              <a:rPr lang="uk-UA" sz="3600" dirty="0" err="1" smtClean="0"/>
              <a:t>т.д</a:t>
            </a:r>
            <a:r>
              <a:rPr lang="uk-UA" sz="3600" dirty="0" smtClean="0"/>
              <a:t> .; </a:t>
            </a:r>
          </a:p>
          <a:p>
            <a:pPr algn="just"/>
            <a:r>
              <a:rPr lang="uk-UA" sz="3600" dirty="0" smtClean="0"/>
              <a:t>4) те, що генерується комп'ютером.</a:t>
            </a:r>
            <a:endParaRPr lang="uk-UA" sz="3600" dirty="0"/>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smtClean="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smtClean="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smtClean="0"/>
              <a:t>Інтерактивне кіберпростір - окремий світ зі своєю мовою, власними </a:t>
            </a:r>
            <a:r>
              <a:rPr lang="uk-UA" sz="2000" dirty="0" err="1" smtClean="0"/>
              <a:t>гаджетами</a:t>
            </a:r>
            <a:r>
              <a:rPr lang="uk-UA" sz="2000" dirty="0" smtClean="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smtClean="0"/>
              <a:t>т.д</a:t>
            </a:r>
            <a:r>
              <a:rPr lang="uk-UA" sz="2000" dirty="0" smtClean="0"/>
              <a:t>.</a:t>
            </a:r>
            <a:endParaRPr lang="uk-UA" sz="2000" dirty="0"/>
          </a:p>
        </p:txBody>
      </p:sp>
    </p:spTree>
    <p:extLst>
      <p:ext uri="{BB962C8B-B14F-4D97-AF65-F5344CB8AC3E}">
        <p14:creationId xmlns:p14="http://schemas.microsoft.com/office/powerpoint/2010/main" val="1892024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smtClean="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smtClean="0"/>
              <a:t>зв'язків</a:t>
            </a:r>
            <a:r>
              <a:rPr lang="uk-UA" dirty="0" smtClean="0"/>
              <a:t> в кіберпросторі. Вона </a:t>
            </a:r>
            <a:r>
              <a:rPr lang="uk-UA" dirty="0" err="1" smtClean="0"/>
              <a:t>переносить</a:t>
            </a:r>
            <a:r>
              <a:rPr lang="uk-UA" dirty="0" smtClean="0"/>
              <a:t> свідомість індивідуума в зовсім інший, не фізичний контекст. Логіка мережі кидає виклик традиційній </a:t>
            </a:r>
            <a:r>
              <a:rPr lang="uk-UA" dirty="0" err="1" smtClean="0"/>
              <a:t>логіці</a:t>
            </a:r>
            <a:r>
              <a:rPr lang="uk-UA" dirty="0" smtClean="0"/>
              <a:t> простору, вона не визнає кордонів і тому заперечує основний атрибут держави - панування над територією.</a:t>
            </a:r>
          </a:p>
          <a:p>
            <a:r>
              <a:rPr lang="uk-UA" dirty="0" smtClean="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smtClean="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smtClean="0"/>
              <a:t>кібердемократіі</a:t>
            </a:r>
            <a:r>
              <a:rPr lang="uk-UA" dirty="0" smtClean="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smtClean="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endParaRPr lang="uk-UA" dirty="0"/>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smtClean="0"/>
              <a:t>З усього сказаного вище можна зробити висновок, що єдність кіберпростору створюється через ринок, держава, </a:t>
            </a:r>
            <a:r>
              <a:rPr lang="uk-UA" dirty="0" err="1" smtClean="0"/>
              <a:t>хакерську</a:t>
            </a:r>
            <a:r>
              <a:rPr lang="uk-UA" dirty="0" smtClean="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smtClean="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smtClean="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smtClean="0"/>
              <a:t>реальностей</a:t>
            </a:r>
            <a:r>
              <a:rPr lang="uk-UA" dirty="0" smtClean="0"/>
              <a:t>.</a:t>
            </a:r>
            <a:endParaRPr lang="uk-UA" dirty="0"/>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smtClean="0"/>
              <a:t>Віртуальний світ можна визначити як генерується комп'ютером </a:t>
            </a:r>
            <a:r>
              <a:rPr lang="uk-UA" dirty="0" err="1" smtClean="0"/>
              <a:t>мультисенсорний</a:t>
            </a:r>
            <a:r>
              <a:rPr lang="uk-UA" dirty="0" smtClean="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smtClean="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endParaRPr lang="uk-UA" dirty="0"/>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34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простору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smtClean="0">
                <a:latin typeface="Times New Roman" panose="02020603050405020304" pitchFamily="18" charset="0"/>
                <a:cs typeface="Times New Roman" panose="02020603050405020304" pitchFamily="18" charset="0"/>
              </a:rPr>
              <a:t>інтересах</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інформація</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smtClean="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використанні</a:t>
            </a:r>
            <a:r>
              <a:rPr lang="ru-RU" sz="3200" dirty="0" smtClean="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smtClean="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1993</Words>
  <Application>Microsoft Office PowerPoint</Application>
  <PresentationFormat>Экран (4:3)</PresentationFormat>
  <Paragraphs>101</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33</cp:revision>
  <dcterms:created xsi:type="dcterms:W3CDTF">2022-09-06T08:07:36Z</dcterms:created>
  <dcterms:modified xsi:type="dcterms:W3CDTF">2022-09-20T11:13:33Z</dcterms:modified>
</cp:coreProperties>
</file>