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7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1285860"/>
            <a:ext cx="7000924" cy="1571636"/>
          </a:xfrm>
          <a:noFill/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Education in the United States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3356" y="5572140"/>
            <a:ext cx="5000644" cy="854570"/>
          </a:xfrm>
        </p:spPr>
        <p:txBody>
          <a:bodyPr/>
          <a:lstStyle/>
          <a:p>
            <a:r>
              <a:rPr lang="en-US" dirty="0" smtClean="0"/>
              <a:t>Made by </a:t>
            </a:r>
            <a:r>
              <a:rPr lang="en-US" dirty="0" err="1" smtClean="0"/>
              <a:t>Vlada</a:t>
            </a:r>
            <a:r>
              <a:rPr lang="en-US" dirty="0" smtClean="0"/>
              <a:t> </a:t>
            </a:r>
            <a:r>
              <a:rPr lang="en-US" dirty="0" err="1" smtClean="0"/>
              <a:t>Nozdrina</a:t>
            </a:r>
            <a:r>
              <a:rPr lang="en-US" dirty="0" smtClean="0"/>
              <a:t> </a:t>
            </a:r>
            <a:r>
              <a:rPr lang="ru-RU" dirty="0" smtClean="0"/>
              <a:t>104ап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0"/>
            <a:ext cx="6829444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Education in the United States 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457200" y="1571612"/>
            <a:ext cx="3657600" cy="4676788"/>
          </a:xfrm>
        </p:spPr>
        <p:txBody>
          <a:bodyPr>
            <a:normAutofit/>
          </a:bodyPr>
          <a:lstStyle/>
          <a:p>
            <a:r>
              <a:rPr lang="en-US" dirty="0" smtClean="0"/>
              <a:t>most effective educational systems</a:t>
            </a:r>
          </a:p>
          <a:p>
            <a:r>
              <a:rPr lang="en-US" dirty="0" smtClean="0"/>
              <a:t>provided by the  public sector</a:t>
            </a:r>
            <a:endParaRPr lang="uk-UA" dirty="0" smtClean="0"/>
          </a:p>
          <a:p>
            <a:r>
              <a:rPr lang="en-US" dirty="0" smtClean="0"/>
              <a:t>education is  compulsory</a:t>
            </a:r>
          </a:p>
          <a:p>
            <a:r>
              <a:rPr lang="en-US" dirty="0" smtClean="0"/>
              <a:t>education is divided into three levels </a:t>
            </a:r>
            <a:r>
              <a:rPr lang="uk-UA" dirty="0" smtClean="0"/>
              <a:t>: </a:t>
            </a:r>
            <a:r>
              <a:rPr lang="en-US" dirty="0" smtClean="0"/>
              <a:t>elementary school</a:t>
            </a:r>
            <a:r>
              <a:rPr lang="uk-UA" dirty="0" smtClean="0"/>
              <a:t> </a:t>
            </a:r>
            <a:r>
              <a:rPr lang="en-US" dirty="0" smtClean="0"/>
              <a:t>,  middle school</a:t>
            </a:r>
            <a:r>
              <a:rPr lang="uk-UA" dirty="0" smtClean="0"/>
              <a:t> , </a:t>
            </a:r>
            <a:r>
              <a:rPr lang="en-US" dirty="0" smtClean="0"/>
              <a:t>high school</a:t>
            </a:r>
          </a:p>
          <a:p>
            <a:endParaRPr lang="ru-RU" dirty="0"/>
          </a:p>
        </p:txBody>
      </p:sp>
      <p:pic>
        <p:nvPicPr>
          <p:cNvPr id="7" name="Содержимое 6" descr="ftu.jpe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572000" y="1357298"/>
            <a:ext cx="3357585" cy="2000264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-4071998" y="1785926"/>
            <a:ext cx="3657600" cy="65836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-4286312" y="3571876"/>
            <a:ext cx="3657600" cy="6583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" name="Рисунок 7" descr="78192979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643314"/>
            <a:ext cx="3411144" cy="25003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64" y="0"/>
            <a:ext cx="3400420" cy="928662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</a:rPr>
              <a:t>History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5000628" y="1214422"/>
            <a:ext cx="3657600" cy="417672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1635 </a:t>
            </a:r>
            <a:r>
              <a:rPr lang="en-US" dirty="0" smtClean="0"/>
              <a:t>Boston Latin School </a:t>
            </a:r>
            <a:r>
              <a:rPr lang="uk-UA" dirty="0" smtClean="0"/>
              <a:t> </a:t>
            </a:r>
            <a:r>
              <a:rPr lang="en-US" dirty="0" smtClean="0"/>
              <a:t>in  colonial New England</a:t>
            </a:r>
          </a:p>
          <a:p>
            <a:r>
              <a:rPr lang="en-US" dirty="0" smtClean="0"/>
              <a:t>Grammar schools</a:t>
            </a:r>
            <a:r>
              <a:rPr lang="uk-UA" dirty="0" smtClean="0"/>
              <a:t> </a:t>
            </a:r>
            <a:r>
              <a:rPr lang="en-US" dirty="0" smtClean="0"/>
              <a:t>were in 18th century</a:t>
            </a:r>
          </a:p>
          <a:p>
            <a:r>
              <a:rPr lang="en-US" dirty="0" smtClean="0"/>
              <a:t>Free public schools were in 19th century (Horace Mann and  Booker </a:t>
            </a:r>
            <a:r>
              <a:rPr lang="en-US" dirty="0" err="1" smtClean="0"/>
              <a:t>T.Washington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By 1870, all states had free elementary schools</a:t>
            </a:r>
          </a:p>
          <a:p>
            <a:endParaRPr lang="uk-UA" dirty="0" smtClean="0"/>
          </a:p>
          <a:p>
            <a:endParaRPr lang="ru-RU" dirty="0"/>
          </a:p>
        </p:txBody>
      </p:sp>
      <p:pic>
        <p:nvPicPr>
          <p:cNvPr id="7" name="Содержимое 6" descr="Boston_Latin_School_original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0" y="1071546"/>
            <a:ext cx="2714612" cy="2286016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-4071998" y="1571612"/>
            <a:ext cx="3657600" cy="65836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-4000560" y="2500306"/>
            <a:ext cx="3657600" cy="6583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" name="Рисунок 7" descr="ihdryko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12" y="1142984"/>
            <a:ext cx="2357454" cy="2143140"/>
          </a:xfrm>
          <a:prstGeom prst="rect">
            <a:avLst/>
          </a:prstGeom>
        </p:spPr>
      </p:pic>
      <p:pic>
        <p:nvPicPr>
          <p:cNvPr id="9" name="Рисунок 8" descr="Mann_Horace-143x14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90" y="3857628"/>
            <a:ext cx="2428892" cy="2428892"/>
          </a:xfrm>
          <a:prstGeom prst="rect">
            <a:avLst/>
          </a:prstGeom>
        </p:spPr>
      </p:pic>
      <p:pic>
        <p:nvPicPr>
          <p:cNvPr id="10" name="Рисунок 9" descr="i.jpeglkgh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28926" y="3857628"/>
            <a:ext cx="2071702" cy="25003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3240" y="0"/>
            <a:ext cx="2757478" cy="916008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Statistics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Содержимое 6" descr="Безымянный зарпалата.JPG"/>
          <p:cNvPicPr>
            <a:picLocks noGrp="1" noChangeAspect="1"/>
          </p:cNvPicPr>
          <p:nvPr>
            <p:ph sz="quarter" idx="2"/>
          </p:nvPr>
        </p:nvPicPr>
        <p:blipFill>
          <a:blip r:embed="rId2">
            <a:lum bright="-15000" contrast="14000"/>
          </a:blip>
          <a:stretch>
            <a:fillRect/>
          </a:stretch>
        </p:blipFill>
        <p:spPr>
          <a:xfrm>
            <a:off x="298174" y="1142984"/>
            <a:ext cx="4202388" cy="5143536"/>
          </a:xfrm>
        </p:spPr>
      </p:pic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4643438" y="1857364"/>
            <a:ext cx="3657600" cy="3886200"/>
          </a:xfrm>
        </p:spPr>
        <p:txBody>
          <a:bodyPr>
            <a:normAutofit/>
          </a:bodyPr>
          <a:lstStyle/>
          <a:p>
            <a:r>
              <a:rPr lang="en-US" dirty="0" smtClean="0"/>
              <a:t>The average salary for  college or university graduates is greater than $51,000, without a high school diploma by more than $23,000, according to a 2005 study by the U.S.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-3857684" y="1785926"/>
            <a:ext cx="3657600" cy="65836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-5000692" y="2643182"/>
            <a:ext cx="3657600" cy="65836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0"/>
            <a:ext cx="5114932" cy="701694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Elementary</a:t>
            </a:r>
            <a:r>
              <a:rPr lang="en-US" dirty="0" smtClean="0"/>
              <a:t>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School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457200" y="1714488"/>
            <a:ext cx="3657600" cy="45339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from the age of 6 or 7</a:t>
            </a:r>
          </a:p>
          <a:p>
            <a:r>
              <a:rPr lang="en-US" dirty="0" smtClean="0"/>
              <a:t>Main subjects </a:t>
            </a:r>
            <a:r>
              <a:rPr lang="uk-UA" dirty="0" smtClean="0"/>
              <a:t>: </a:t>
            </a:r>
            <a:r>
              <a:rPr lang="en-US" dirty="0" smtClean="0"/>
              <a:t>English, Arithmetic, Natural Sciences, History of the USA, Geography, Physical Training </a:t>
            </a:r>
            <a:r>
              <a:rPr lang="uk-UA" dirty="0" smtClean="0"/>
              <a:t>.</a:t>
            </a:r>
            <a:endParaRPr lang="en-US" dirty="0" smtClean="0"/>
          </a:p>
          <a:p>
            <a:r>
              <a:rPr lang="en-US" dirty="0" smtClean="0"/>
              <a:t>foreign languages </a:t>
            </a:r>
            <a:r>
              <a:rPr lang="uk-UA" dirty="0" smtClean="0"/>
              <a:t>:</a:t>
            </a:r>
            <a:r>
              <a:rPr lang="en-US" dirty="0" smtClean="0"/>
              <a:t> such as French, German, Spanish, Russian, Italian etc.</a:t>
            </a:r>
            <a:endParaRPr lang="uk-UA" dirty="0" smtClean="0"/>
          </a:p>
          <a:p>
            <a:r>
              <a:rPr lang="en-US" dirty="0" smtClean="0"/>
              <a:t>Study till 13</a:t>
            </a:r>
            <a:endParaRPr lang="ru-RU" dirty="0"/>
          </a:p>
        </p:txBody>
      </p:sp>
      <p:pic>
        <p:nvPicPr>
          <p:cNvPr id="7" name="Содержимое 6" descr="276110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143504" y="4000504"/>
            <a:ext cx="2561914" cy="1857388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-4000560" y="1571612"/>
            <a:ext cx="3657600" cy="65836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-3657600" y="3714752"/>
            <a:ext cx="3657600" cy="6583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" name="Рисунок 7" descr="26796595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8" y="1357298"/>
            <a:ext cx="3047998" cy="228164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0"/>
            <a:ext cx="4543428" cy="701694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Secondary School 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457200" y="1714488"/>
            <a:ext cx="3657600" cy="45339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at the age of 13 or 14 enter secondary school ; lasts for four years, and the students graduate at age 18 on average.</a:t>
            </a:r>
          </a:p>
          <a:p>
            <a:r>
              <a:rPr lang="en-US" dirty="0" smtClean="0"/>
              <a:t>in the USA, more than 80 percent of the secondary-age groups attend secondary school.</a:t>
            </a:r>
          </a:p>
          <a:p>
            <a:r>
              <a:rPr lang="en-US" dirty="0" smtClean="0"/>
              <a:t>students plan to pursue university study and others seek terminal secondary education.</a:t>
            </a:r>
            <a:endParaRPr lang="ru-RU" dirty="0"/>
          </a:p>
        </p:txBody>
      </p:sp>
      <p:pic>
        <p:nvPicPr>
          <p:cNvPr id="7" name="Содержимое 6" descr="i.jpe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357818" y="1214422"/>
            <a:ext cx="2630661" cy="1781177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-3857684" y="1643050"/>
            <a:ext cx="3657600" cy="65836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-3657600" y="2214554"/>
            <a:ext cx="3657600" cy="6583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9" name="Рисунок 8" descr="i.jpegertyui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2" y="3214686"/>
            <a:ext cx="3022375" cy="1785950"/>
          </a:xfrm>
          <a:prstGeom prst="rect">
            <a:avLst/>
          </a:prstGeom>
        </p:spPr>
      </p:pic>
      <p:pic>
        <p:nvPicPr>
          <p:cNvPr id="10" name="Рисунок 9" descr="ixuo;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4942" y="5167305"/>
            <a:ext cx="2874182" cy="169069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0"/>
            <a:ext cx="4757742" cy="77313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 Higher Education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214282" y="1071546"/>
            <a:ext cx="3400420" cy="292895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There are about 3,000 colleges and universities, both private and public, in the United States and Students have to pay to go both private and State universities.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5143504" y="3571876"/>
            <a:ext cx="3657600" cy="3286124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Some universities are comprised of many campuses. The University of California, for example, has 9 campuses, the biggest being Berkeley (founded in 1868), San Francisco (1873), Los Angeles (1919), Santa Barbara (1944), Santa Cruz (1965).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-3929122" y="1714488"/>
            <a:ext cx="3657600" cy="65836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-4214874" y="2928934"/>
            <a:ext cx="3657600" cy="6583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" name="Рисунок 7" descr="stjs6rok6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642918"/>
            <a:ext cx="2714638" cy="1809758"/>
          </a:xfrm>
          <a:prstGeom prst="rect">
            <a:avLst/>
          </a:prstGeom>
        </p:spPr>
      </p:pic>
      <p:pic>
        <p:nvPicPr>
          <p:cNvPr id="9" name="Рисунок 8" descr="k2217081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2500307"/>
            <a:ext cx="2143140" cy="1071570"/>
          </a:xfrm>
          <a:prstGeom prst="rect">
            <a:avLst/>
          </a:prstGeom>
        </p:spPr>
      </p:pic>
      <p:pic>
        <p:nvPicPr>
          <p:cNvPr id="10" name="Рисунок 9" descr="i.jpegjuwrj65sj6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3174" y="4286256"/>
            <a:ext cx="2786082" cy="1857388"/>
          </a:xfrm>
          <a:prstGeom prst="rect">
            <a:avLst/>
          </a:prstGeom>
        </p:spPr>
      </p:pic>
      <p:pic>
        <p:nvPicPr>
          <p:cNvPr id="11" name="Рисунок 10" descr="x11291920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282" y="4214818"/>
            <a:ext cx="2214563" cy="228599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84457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famous American higher educational institutions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714348" y="1571612"/>
            <a:ext cx="3657600" cy="3886200"/>
          </a:xfrm>
        </p:spPr>
        <p:txBody>
          <a:bodyPr/>
          <a:lstStyle/>
          <a:p>
            <a:r>
              <a:rPr lang="en-US" dirty="0" smtClean="0"/>
              <a:t>Massachusetts Bay Colony 1636 Harvard College , Established by John Harvard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4572000" y="1500174"/>
            <a:ext cx="3657600" cy="3886200"/>
          </a:xfrm>
        </p:spPr>
        <p:txBody>
          <a:bodyPr/>
          <a:lstStyle/>
          <a:p>
            <a:r>
              <a:rPr lang="en-US" dirty="0" smtClean="0"/>
              <a:t>The College of William and Mary (Virginia, 1693) was the second institution of higher education founded in the Colonies.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-3657600" y="1857364"/>
            <a:ext cx="3657600" cy="65836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-3657600" y="3000372"/>
            <a:ext cx="3657600" cy="6583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" name="Рисунок 9" descr="i.jpeg98+8+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4143380"/>
            <a:ext cx="3147669" cy="228601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222</TotalTime>
  <Words>341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Century Schoolbook</vt:lpstr>
      <vt:lpstr>Wingdings</vt:lpstr>
      <vt:lpstr>Wingdings 2</vt:lpstr>
      <vt:lpstr>Эркер</vt:lpstr>
      <vt:lpstr>Education in the United States</vt:lpstr>
      <vt:lpstr>Education in the United States </vt:lpstr>
      <vt:lpstr>History</vt:lpstr>
      <vt:lpstr>Statistics</vt:lpstr>
      <vt:lpstr>Elementary School</vt:lpstr>
      <vt:lpstr>Secondary School </vt:lpstr>
      <vt:lpstr> Higher Education</vt:lpstr>
      <vt:lpstr>famous American higher educational institutions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in the United States</dc:title>
  <cp:lastModifiedBy>Admin</cp:lastModifiedBy>
  <cp:revision>24</cp:revision>
  <dcterms:modified xsi:type="dcterms:W3CDTF">2017-05-16T13:21:36Z</dcterms:modified>
</cp:coreProperties>
</file>