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256" r:id="rId3"/>
    <p:sldId id="307" r:id="rId4"/>
    <p:sldId id="281" r:id="rId5"/>
    <p:sldId id="291" r:id="rId6"/>
    <p:sldId id="262" r:id="rId7"/>
    <p:sldId id="259" r:id="rId8"/>
    <p:sldId id="292" r:id="rId9"/>
    <p:sldId id="260" r:id="rId10"/>
    <p:sldId id="261" r:id="rId11"/>
    <p:sldId id="263" r:id="rId12"/>
    <p:sldId id="268" r:id="rId13"/>
    <p:sldId id="264" r:id="rId14"/>
    <p:sldId id="293" r:id="rId15"/>
    <p:sldId id="294" r:id="rId16"/>
    <p:sldId id="295" r:id="rId17"/>
    <p:sldId id="269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5" r:id="rId35"/>
    <p:sldId id="266" r:id="rId36"/>
    <p:sldId id="267" r:id="rId37"/>
    <p:sldId id="270" r:id="rId38"/>
    <p:sldId id="271" r:id="rId39"/>
    <p:sldId id="272" r:id="rId40"/>
    <p:sldId id="273" r:id="rId41"/>
    <p:sldId id="274" r:id="rId42"/>
    <p:sldId id="276" r:id="rId43"/>
    <p:sldId id="277" r:id="rId44"/>
    <p:sldId id="275" r:id="rId45"/>
    <p:sldId id="258" r:id="rId46"/>
    <p:sldId id="306" r:id="rId47"/>
    <p:sldId id="257" r:id="rId48"/>
    <p:sldId id="305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76" d="100"/>
          <a:sy n="76" d="100"/>
        </p:scale>
        <p:origin x="-120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2" y="1124744"/>
            <a:ext cx="8031105" cy="41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47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92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86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92461" cy="69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6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4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37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41639"/>
            <a:ext cx="10368986" cy="68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6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4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Лекція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</a:t>
            </a:r>
            <a:r>
              <a:rPr lang="uk-UA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Бренди: історія і сьогоденні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538191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2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820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7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23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4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65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625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03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45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12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5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620688"/>
            <a:ext cx="7622232" cy="1008112"/>
          </a:xfrm>
        </p:spPr>
        <p:txBody>
          <a:bodyPr/>
          <a:lstStyle/>
          <a:p>
            <a:pPr algn="ctr"/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568952" cy="4968552"/>
          </a:xfrm>
        </p:spPr>
        <p:txBody>
          <a:bodyPr>
            <a:normAutofit/>
          </a:bodyPr>
          <a:lstStyle/>
          <a:p>
            <a:pPr marL="502920" indent="-457200" algn="just">
              <a:buAutoNum type="arabicPeriod"/>
            </a:pPr>
            <a:r>
              <a:rPr lang="ru-RU" sz="2800" dirty="0" smtClean="0"/>
              <a:t>Структура </a:t>
            </a:r>
            <a:r>
              <a:rPr lang="ru-RU" sz="2800" dirty="0"/>
              <a:t>бренду. </a:t>
            </a:r>
            <a:r>
              <a:rPr lang="ru-RU" sz="2800" dirty="0" err="1"/>
              <a:t>Формальні</a:t>
            </a:r>
            <a:r>
              <a:rPr lang="ru-RU" sz="2800" dirty="0"/>
              <a:t> </a:t>
            </a:r>
            <a:r>
              <a:rPr lang="ru-RU" sz="2800" dirty="0" err="1"/>
              <a:t>ознаки</a:t>
            </a:r>
            <a:r>
              <a:rPr lang="ru-RU" sz="2800" dirty="0"/>
              <a:t> бренду</a:t>
            </a:r>
            <a:r>
              <a:rPr lang="ru-RU" sz="2800" dirty="0" smtClean="0"/>
              <a:t>.</a:t>
            </a:r>
          </a:p>
          <a:p>
            <a:pPr marL="502920" indent="-457200" algn="just">
              <a:buAutoNum type="arabicPeriod"/>
            </a:pPr>
            <a:r>
              <a:rPr lang="ru-RU" sz="2800" dirty="0" err="1"/>
              <a:t>Поняття</a:t>
            </a:r>
            <a:r>
              <a:rPr lang="ru-RU" sz="2800" dirty="0"/>
              <a:t> бренду у </a:t>
            </a:r>
            <a:r>
              <a:rPr lang="ru-RU" sz="2800" dirty="0" err="1"/>
              <a:t>системі</a:t>
            </a:r>
            <a:r>
              <a:rPr lang="ru-RU" sz="2800" dirty="0"/>
              <a:t> </a:t>
            </a:r>
            <a:r>
              <a:rPr lang="ru-RU" sz="2800" dirty="0" err="1"/>
              <a:t>термінів</a:t>
            </a:r>
            <a:r>
              <a:rPr lang="ru-RU" sz="2800" dirty="0"/>
              <a:t>: “тавро (клеймо)” - “</a:t>
            </a:r>
            <a:r>
              <a:rPr lang="ru-RU" sz="2800" dirty="0" err="1"/>
              <a:t>торговельний</a:t>
            </a:r>
            <a:r>
              <a:rPr lang="ru-RU" sz="2800" dirty="0"/>
              <a:t> знак” - “</a:t>
            </a:r>
            <a:r>
              <a:rPr lang="ru-RU" sz="2800" dirty="0" err="1" smtClean="0"/>
              <a:t>торговельна</a:t>
            </a:r>
            <a:r>
              <a:rPr lang="ru-RU" sz="2800" dirty="0" smtClean="0"/>
              <a:t> </a:t>
            </a:r>
            <a:r>
              <a:rPr lang="ru-RU" sz="2800" dirty="0"/>
              <a:t>марка”.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елементи</a:t>
            </a:r>
            <a:r>
              <a:rPr lang="ru-RU" sz="2800" dirty="0"/>
              <a:t>, характеристики, </a:t>
            </a:r>
            <a:r>
              <a:rPr lang="ru-RU" sz="2800" dirty="0" err="1"/>
              <a:t>різновиди</a:t>
            </a:r>
            <a:r>
              <a:rPr lang="ru-RU" sz="2800" dirty="0"/>
              <a:t> та </a:t>
            </a:r>
            <a:r>
              <a:rPr lang="ru-RU" sz="2800" dirty="0" err="1"/>
              <a:t>класифікації</a:t>
            </a:r>
            <a:r>
              <a:rPr lang="ru-RU" sz="2800" dirty="0"/>
              <a:t>. </a:t>
            </a:r>
            <a:r>
              <a:rPr lang="ru-RU" sz="2800" dirty="0" smtClean="0"/>
              <a:t> </a:t>
            </a:r>
          </a:p>
          <a:p>
            <a:pPr marL="502920" indent="-457200" algn="just">
              <a:buAutoNum type="arabicPeriod"/>
            </a:pPr>
            <a:r>
              <a:rPr lang="ru-RU" sz="2800" dirty="0" err="1" smtClean="0"/>
              <a:t>Архітектура</a:t>
            </a:r>
            <a:r>
              <a:rPr lang="ru-RU" sz="2800" dirty="0" smtClean="0"/>
              <a:t> бренду. Структура </a:t>
            </a:r>
            <a:r>
              <a:rPr lang="ru-RU" sz="2800" dirty="0"/>
              <a:t>та </a:t>
            </a:r>
            <a:r>
              <a:rPr lang="ru-RU" sz="2800" dirty="0" err="1"/>
              <a:t>матриця</a:t>
            </a:r>
            <a:r>
              <a:rPr lang="ru-RU" sz="2800" dirty="0"/>
              <a:t> </a:t>
            </a:r>
            <a:r>
              <a:rPr lang="ru-RU" sz="2800" dirty="0" err="1"/>
              <a:t>побудови</a:t>
            </a:r>
            <a:r>
              <a:rPr lang="ru-RU" sz="2800" dirty="0"/>
              <a:t> бренду. </a:t>
            </a:r>
            <a:r>
              <a:rPr lang="ru-RU" sz="2800" dirty="0" err="1"/>
              <a:t>Раціональні</a:t>
            </a:r>
            <a:r>
              <a:rPr lang="ru-RU" sz="2800" dirty="0"/>
              <a:t>, </a:t>
            </a:r>
            <a:r>
              <a:rPr lang="ru-RU" sz="2800" dirty="0" err="1"/>
              <a:t>асоціативні</a:t>
            </a:r>
            <a:r>
              <a:rPr lang="ru-RU" sz="2800" dirty="0"/>
              <a:t>, </a:t>
            </a:r>
            <a:r>
              <a:rPr lang="ru-RU" sz="2800" dirty="0" err="1"/>
              <a:t>емоційні</a:t>
            </a:r>
            <a:r>
              <a:rPr lang="ru-RU" sz="2800" dirty="0"/>
              <a:t> та </a:t>
            </a:r>
            <a:r>
              <a:rPr lang="ru-RU" sz="2800" dirty="0" err="1"/>
              <a:t>поведінкові</a:t>
            </a:r>
            <a:r>
              <a:rPr lang="ru-RU" sz="2800" dirty="0"/>
              <a:t> </a:t>
            </a:r>
            <a:r>
              <a:rPr lang="ru-RU" sz="2800" dirty="0" err="1"/>
              <a:t>складові</a:t>
            </a:r>
            <a:r>
              <a:rPr lang="ru-RU" sz="2800" dirty="0"/>
              <a:t> в </a:t>
            </a:r>
            <a:r>
              <a:rPr lang="ru-RU" sz="2800" dirty="0" err="1"/>
              <a:t>структурі</a:t>
            </a:r>
            <a:r>
              <a:rPr lang="ru-RU" sz="2800" dirty="0"/>
              <a:t> бренду.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02019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759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3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21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33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376479" cy="69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11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26063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98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21024"/>
            <a:ext cx="10220453" cy="687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95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-1" y="0"/>
            <a:ext cx="1083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50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24617" y="30413"/>
            <a:ext cx="10652501" cy="69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96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01208"/>
            <a:ext cx="6512511" cy="1143000"/>
          </a:xfrm>
        </p:spPr>
        <p:txBody>
          <a:bodyPr/>
          <a:lstStyle/>
          <a:p>
            <a:r>
              <a:rPr lang="ru-RU" dirty="0"/>
              <a:t></a:t>
            </a:r>
            <a:r>
              <a:rPr lang="ru-RU" dirty="0" err="1"/>
              <a:t>Література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731518"/>
            <a:ext cx="8784976" cy="449768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/>
              <a:t>1.	Бренд-менеджмент:  </a:t>
            </a:r>
            <a:r>
              <a:rPr lang="ru-RU" dirty="0" err="1"/>
              <a:t>теорія</a:t>
            </a:r>
            <a:r>
              <a:rPr lang="ru-RU" dirty="0"/>
              <a:t>  і  практика: </a:t>
            </a:r>
            <a:r>
              <a:rPr lang="ru-RU" dirty="0" err="1"/>
              <a:t>навч</a:t>
            </a:r>
            <a:r>
              <a:rPr lang="ru-RU" dirty="0"/>
              <a:t>. </a:t>
            </a:r>
            <a:r>
              <a:rPr lang="ru-RU" dirty="0" err="1"/>
              <a:t>посібник</a:t>
            </a:r>
            <a:r>
              <a:rPr lang="ru-RU" dirty="0"/>
              <a:t> / </a:t>
            </a:r>
            <a:r>
              <a:rPr lang="ru-RU" dirty="0" err="1"/>
              <a:t>укл</a:t>
            </a:r>
            <a:r>
              <a:rPr lang="ru-RU" dirty="0"/>
              <a:t>.:  </a:t>
            </a:r>
          </a:p>
          <a:p>
            <a:r>
              <a:rPr lang="ru-RU" dirty="0"/>
              <a:t>І.  В. </a:t>
            </a:r>
            <a:r>
              <a:rPr lang="ru-RU" dirty="0" err="1"/>
              <a:t>Струтинська</a:t>
            </a:r>
            <a:r>
              <a:rPr lang="ru-RU" dirty="0"/>
              <a:t>. </a:t>
            </a:r>
            <a:r>
              <a:rPr lang="ru-RU" dirty="0" err="1"/>
              <a:t>Тернопіль</a:t>
            </a:r>
            <a:r>
              <a:rPr lang="ru-RU" dirty="0"/>
              <a:t>: </a:t>
            </a:r>
            <a:r>
              <a:rPr lang="ru-RU" dirty="0" err="1"/>
              <a:t>Прінт-офіс</a:t>
            </a:r>
            <a:r>
              <a:rPr lang="ru-RU" dirty="0"/>
              <a:t>, 2015.  204 с.</a:t>
            </a:r>
          </a:p>
          <a:p>
            <a:r>
              <a:rPr lang="ru-RU" dirty="0"/>
              <a:t>2.	Доценко К.О. </a:t>
            </a:r>
            <a:r>
              <a:rPr lang="ru-RU" dirty="0" err="1"/>
              <a:t>Брендинг</a:t>
            </a:r>
            <a:r>
              <a:rPr lang="ru-RU" dirty="0"/>
              <a:t> : </a:t>
            </a:r>
            <a:r>
              <a:rPr lang="ru-RU" dirty="0" err="1"/>
              <a:t>навчально-методичний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 для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бакалавра </a:t>
            </a:r>
            <a:r>
              <a:rPr lang="ru-RU" dirty="0" err="1"/>
              <a:t>напряму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“Реклама та </a:t>
            </a:r>
            <a:r>
              <a:rPr lang="ru-RU" dirty="0" err="1"/>
              <a:t>зв’язки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громадськістю</a:t>
            </a:r>
            <a:r>
              <a:rPr lang="ru-RU" dirty="0"/>
              <a:t>”. </a:t>
            </a:r>
            <a:r>
              <a:rPr lang="ru-RU" dirty="0" err="1"/>
              <a:t>Запоріжжя</a:t>
            </a:r>
            <a:r>
              <a:rPr lang="ru-RU" dirty="0"/>
              <a:t> : ЗНУ, 2016.  128 с.</a:t>
            </a:r>
          </a:p>
          <a:p>
            <a:r>
              <a:rPr lang="ru-RU" dirty="0"/>
              <a:t>3.	</a:t>
            </a:r>
            <a:r>
              <a:rPr lang="ru-RU" dirty="0" err="1"/>
              <a:t>Зозульов</a:t>
            </a:r>
            <a:r>
              <a:rPr lang="ru-RU" dirty="0"/>
              <a:t> О., </a:t>
            </a:r>
            <a:r>
              <a:rPr lang="ru-RU" dirty="0" err="1"/>
              <a:t>Несторова</a:t>
            </a:r>
            <a:r>
              <a:rPr lang="ru-RU" dirty="0"/>
              <a:t> Ю. </a:t>
            </a:r>
            <a:r>
              <a:rPr lang="ru-RU" dirty="0" err="1"/>
              <a:t>Моделі</a:t>
            </a:r>
            <a:r>
              <a:rPr lang="ru-RU" dirty="0"/>
              <a:t> </a:t>
            </a:r>
            <a:r>
              <a:rPr lang="ru-RU" dirty="0" err="1"/>
              <a:t>брендингу</a:t>
            </a:r>
            <a:r>
              <a:rPr lang="ru-RU" dirty="0"/>
              <a:t>: </a:t>
            </a:r>
            <a:r>
              <a:rPr lang="ru-RU" dirty="0" err="1"/>
              <a:t>класифікація</a:t>
            </a:r>
            <a:r>
              <a:rPr lang="ru-RU" dirty="0"/>
              <a:t> та </a:t>
            </a:r>
            <a:r>
              <a:rPr lang="ru-RU" dirty="0" err="1"/>
              <a:t>стисла</a:t>
            </a:r>
            <a:r>
              <a:rPr lang="ru-RU" dirty="0"/>
              <a:t> характеристика. Маркетинг в </a:t>
            </a:r>
            <a:r>
              <a:rPr lang="ru-RU" dirty="0" err="1"/>
              <a:t>Україні</a:t>
            </a:r>
            <a:r>
              <a:rPr lang="ru-RU" dirty="0"/>
              <a:t>. 2006. № 5. С. 44-49. </a:t>
            </a:r>
          </a:p>
          <a:p>
            <a:r>
              <a:rPr lang="ru-RU" dirty="0"/>
              <a:t>4.	</a:t>
            </a:r>
            <a:r>
              <a:rPr lang="ru-RU" dirty="0" err="1"/>
              <a:t>Кендюхов</a:t>
            </a:r>
            <a:r>
              <a:rPr lang="ru-RU" dirty="0"/>
              <a:t> О. </a:t>
            </a:r>
            <a:r>
              <a:rPr lang="ru-RU" dirty="0" err="1"/>
              <a:t>Брендинг</a:t>
            </a:r>
            <a:r>
              <a:rPr lang="ru-RU" dirty="0"/>
              <a:t>: проблема </a:t>
            </a:r>
            <a:r>
              <a:rPr lang="ru-RU" dirty="0" err="1"/>
              <a:t>схвалення</a:t>
            </a:r>
            <a:r>
              <a:rPr lang="ru-RU" dirty="0"/>
              <a:t> </a:t>
            </a:r>
            <a:r>
              <a:rPr lang="ru-RU" dirty="0" err="1"/>
              <a:t>оптимальних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 </a:t>
            </a:r>
            <a:r>
              <a:rPr lang="ru-RU" dirty="0" err="1"/>
              <a:t>Економічний</a:t>
            </a:r>
            <a:r>
              <a:rPr lang="ru-RU" dirty="0"/>
              <a:t> </a:t>
            </a:r>
            <a:r>
              <a:rPr lang="ru-RU" dirty="0" err="1"/>
              <a:t>вісник</a:t>
            </a:r>
            <a:r>
              <a:rPr lang="ru-RU" dirty="0"/>
              <a:t> </a:t>
            </a:r>
            <a:r>
              <a:rPr lang="ru-RU" dirty="0" err="1"/>
              <a:t>Донбасу</a:t>
            </a:r>
            <a:r>
              <a:rPr lang="ru-RU" dirty="0"/>
              <a:t>.  2008.  №3.  С. 93.</a:t>
            </a:r>
          </a:p>
          <a:p>
            <a:r>
              <a:rPr lang="ru-RU" dirty="0"/>
              <a:t>5.	Конспект </a:t>
            </a:r>
            <a:r>
              <a:rPr lang="ru-RU" dirty="0" err="1"/>
              <a:t>лекцій</a:t>
            </a:r>
            <a:r>
              <a:rPr lang="ru-RU" dirty="0"/>
              <a:t> з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дисципліни</a:t>
            </a:r>
            <a:r>
              <a:rPr lang="ru-RU" dirty="0"/>
              <a:t> «Бренд-менеджмент» для </a:t>
            </a:r>
            <a:r>
              <a:rPr lang="ru-RU" dirty="0" err="1"/>
              <a:t>студентів</a:t>
            </a:r>
            <a:r>
              <a:rPr lang="ru-RU" dirty="0"/>
              <a:t> другого (</a:t>
            </a:r>
            <a:r>
              <a:rPr lang="ru-RU" dirty="0" err="1"/>
              <a:t>магістерського</a:t>
            </a:r>
            <a:r>
              <a:rPr lang="ru-RU" dirty="0"/>
              <a:t>)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за </a:t>
            </a:r>
            <a:r>
              <a:rPr lang="ru-RU" dirty="0" err="1"/>
              <a:t>спеціальністю</a:t>
            </a:r>
            <a:r>
              <a:rPr lang="ru-RU" dirty="0"/>
              <a:t> 028 Менеджмент </a:t>
            </a:r>
            <a:r>
              <a:rPr lang="ru-RU" dirty="0" err="1"/>
              <a:t>соціокультурної</a:t>
            </a:r>
            <a:r>
              <a:rPr lang="ru-RU" dirty="0"/>
              <a:t>  </a:t>
            </a:r>
            <a:r>
              <a:rPr lang="ru-RU" dirty="0" err="1"/>
              <a:t>діяльності</a:t>
            </a:r>
            <a:r>
              <a:rPr lang="ru-RU" dirty="0"/>
              <a:t>  </a:t>
            </a:r>
            <a:r>
              <a:rPr lang="ru-RU" dirty="0" err="1"/>
              <a:t>галузі</a:t>
            </a:r>
            <a:r>
              <a:rPr lang="ru-RU" dirty="0"/>
              <a:t>  </a:t>
            </a:r>
            <a:r>
              <a:rPr lang="ru-RU" dirty="0" err="1"/>
              <a:t>знань</a:t>
            </a:r>
            <a:r>
              <a:rPr lang="ru-RU" dirty="0"/>
              <a:t>  02  Культура і  </a:t>
            </a:r>
            <a:r>
              <a:rPr lang="ru-RU" dirty="0" err="1"/>
              <a:t>мистецтво</a:t>
            </a:r>
            <a:r>
              <a:rPr lang="ru-RU" dirty="0"/>
              <a:t> / </a:t>
            </a:r>
            <a:r>
              <a:rPr lang="ru-RU" dirty="0" err="1"/>
              <a:t>Укл</a:t>
            </a:r>
            <a:r>
              <a:rPr lang="ru-RU" dirty="0"/>
              <a:t>.: Л. С. </a:t>
            </a:r>
            <a:r>
              <a:rPr lang="ru-RU" dirty="0" err="1"/>
              <a:t>Ладонько</a:t>
            </a:r>
            <a:r>
              <a:rPr lang="ru-RU" dirty="0"/>
              <a:t>, </a:t>
            </a:r>
            <a:r>
              <a:rPr lang="ru-RU" dirty="0" err="1"/>
              <a:t>Чернігів</a:t>
            </a:r>
            <a:r>
              <a:rPr lang="ru-RU" dirty="0"/>
              <a:t>: НУЧК, 2023. 124 с. </a:t>
            </a:r>
          </a:p>
          <a:p>
            <a:r>
              <a:rPr lang="ru-RU" dirty="0"/>
              <a:t>6.	</a:t>
            </a:r>
            <a:r>
              <a:rPr lang="ru-RU" dirty="0" err="1"/>
              <a:t>Смерічевський</a:t>
            </a:r>
            <a:r>
              <a:rPr lang="ru-RU" dirty="0"/>
              <a:t> С. Ф., </a:t>
            </a:r>
            <a:r>
              <a:rPr lang="ru-RU" dirty="0" err="1"/>
              <a:t>Петропавловська</a:t>
            </a:r>
            <a:r>
              <a:rPr lang="ru-RU" dirty="0"/>
              <a:t> С. Є., Радченко О. А.. Бренд-менеджмент:  </a:t>
            </a:r>
            <a:r>
              <a:rPr lang="ru-RU" dirty="0" err="1"/>
              <a:t>навч</a:t>
            </a:r>
            <a:r>
              <a:rPr lang="ru-RU" dirty="0"/>
              <a:t>.  </a:t>
            </a:r>
            <a:r>
              <a:rPr lang="ru-RU" dirty="0" err="1"/>
              <a:t>посібник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: НАУ, 2019. 156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511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70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508485" cy="709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191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009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0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60632" cy="696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7332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https://rau.ua/dosvid/marketing-uk/10-oshibok-v-brendinge/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14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Бостонської</a:t>
            </a:r>
            <a:r>
              <a:rPr lang="ru-RU" sz="2000" dirty="0"/>
              <a:t> </a:t>
            </a:r>
            <a:r>
              <a:rPr lang="ru-RU" sz="2000" dirty="0" err="1"/>
              <a:t>консультативної</a:t>
            </a:r>
            <a:r>
              <a:rPr lang="ru-RU" sz="2000" dirty="0"/>
              <a:t> </a:t>
            </a:r>
            <a:r>
              <a:rPr lang="ru-RU" sz="2000" dirty="0" err="1"/>
              <a:t>групи</a:t>
            </a:r>
            <a:r>
              <a:rPr lang="ru-RU" sz="2000" dirty="0"/>
              <a:t> є першим методом портфельного </a:t>
            </a:r>
            <a:r>
              <a:rPr lang="ru-RU" sz="2000" dirty="0" err="1"/>
              <a:t>аналізу</a:t>
            </a:r>
            <a:r>
              <a:rPr lang="ru-RU" sz="2000" dirty="0"/>
              <a:t>. Вона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розроблена</a:t>
            </a:r>
            <a:r>
              <a:rPr lang="ru-RU" sz="2000" dirty="0"/>
              <a:t> в 60-і роки </a:t>
            </a:r>
            <a:r>
              <a:rPr lang="ru-RU" sz="2000" dirty="0" err="1"/>
              <a:t>минулого</a:t>
            </a:r>
            <a:r>
              <a:rPr lang="ru-RU" sz="2000" dirty="0"/>
              <a:t> </a:t>
            </a:r>
            <a:r>
              <a:rPr lang="ru-RU" sz="2000" dirty="0" err="1"/>
              <a:t>століття</a:t>
            </a:r>
            <a:r>
              <a:rPr lang="ru-RU" sz="2000" dirty="0"/>
              <a:t>. </a:t>
            </a:r>
            <a:r>
              <a:rPr lang="ru-RU" sz="2000" dirty="0" err="1"/>
              <a:t>Ця</a:t>
            </a:r>
            <a:r>
              <a:rPr lang="ru-RU" sz="2000" dirty="0"/>
              <a:t> </a:t>
            </a: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будується</a:t>
            </a:r>
            <a:r>
              <a:rPr lang="ru-RU" sz="2000" dirty="0"/>
              <a:t> за </a:t>
            </a:r>
            <a:r>
              <a:rPr lang="ru-RU" sz="2000" dirty="0" err="1"/>
              <a:t>двома</a:t>
            </a:r>
            <a:r>
              <a:rPr lang="ru-RU" sz="2000" dirty="0"/>
              <a:t> параметрами: темп приросту ринку та </a:t>
            </a:r>
            <a:r>
              <a:rPr lang="ru-RU" sz="2000" dirty="0" err="1"/>
              <a:t>відносна</a:t>
            </a:r>
            <a:r>
              <a:rPr lang="ru-RU" sz="2000" dirty="0"/>
              <a:t> </a:t>
            </a:r>
            <a:r>
              <a:rPr lang="ru-RU" sz="2000" dirty="0" err="1"/>
              <a:t>частка</a:t>
            </a:r>
            <a:r>
              <a:rPr lang="ru-RU" sz="2000" dirty="0"/>
              <a:t> ринку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6"/>
          <a:stretch/>
        </p:blipFill>
        <p:spPr bwMode="auto">
          <a:xfrm>
            <a:off x="323528" y="476672"/>
            <a:ext cx="8640960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107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666936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1. "Знаки </a:t>
            </a:r>
            <a:r>
              <a:rPr lang="ru-RU" dirty="0" err="1"/>
              <a:t>запитання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початковому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.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показники</a:t>
            </a:r>
            <a:r>
              <a:rPr lang="ru-RU" dirty="0"/>
              <a:t> темпу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відносна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ринку. </a:t>
            </a:r>
            <a:r>
              <a:rPr lang="ru-RU" dirty="0" err="1"/>
              <a:t>Можливі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: </a:t>
            </a:r>
            <a:r>
              <a:rPr lang="ru-RU" dirty="0" err="1"/>
              <a:t>інтенсифікація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 і </a:t>
            </a:r>
            <a:r>
              <a:rPr lang="ru-RU" dirty="0" err="1"/>
              <a:t>вкладання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елімінація</a:t>
            </a:r>
            <a:r>
              <a:rPr lang="ru-RU" dirty="0"/>
              <a:t> (</a:t>
            </a:r>
            <a:r>
              <a:rPr lang="ru-RU" dirty="0" err="1"/>
              <a:t>виключення</a:t>
            </a:r>
            <a:r>
              <a:rPr lang="ru-RU" dirty="0"/>
              <a:t> з портфелю).</a:t>
            </a:r>
          </a:p>
          <a:p>
            <a:endParaRPr lang="ru-RU" dirty="0"/>
          </a:p>
          <a:p>
            <a:r>
              <a:rPr lang="ru-RU" dirty="0"/>
              <a:t>2. "</a:t>
            </a:r>
            <a:r>
              <a:rPr lang="ru-RU" dirty="0" err="1"/>
              <a:t>Зірки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циклу, є </a:t>
            </a:r>
            <a:r>
              <a:rPr lang="ru-RU" dirty="0" err="1"/>
              <a:t>лідерами</a:t>
            </a:r>
            <a:r>
              <a:rPr lang="ru-RU" dirty="0"/>
              <a:t> на </a:t>
            </a:r>
            <a:r>
              <a:rPr lang="ru-RU" dirty="0" err="1"/>
              <a:t>даному</a:t>
            </a:r>
            <a:r>
              <a:rPr lang="ru-RU" dirty="0"/>
              <a:t> ринку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підтримання</a:t>
            </a:r>
            <a:r>
              <a:rPr lang="ru-RU" dirty="0"/>
              <a:t>.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 З часом "</a:t>
            </a:r>
            <a:r>
              <a:rPr lang="ru-RU" dirty="0" err="1"/>
              <a:t>зірки</a:t>
            </a:r>
            <a:r>
              <a:rPr lang="ru-RU" dirty="0"/>
              <a:t>" </a:t>
            </a:r>
            <a:r>
              <a:rPr lang="ru-RU" dirty="0" err="1"/>
              <a:t>перетворюються</a:t>
            </a:r>
            <a:r>
              <a:rPr lang="ru-RU" dirty="0"/>
              <a:t> на "</a:t>
            </a:r>
            <a:r>
              <a:rPr lang="ru-RU" dirty="0" err="1"/>
              <a:t>дійних</a:t>
            </a:r>
            <a:r>
              <a:rPr lang="ru-RU" dirty="0"/>
              <a:t> </a:t>
            </a:r>
            <a:r>
              <a:rPr lang="ru-RU" dirty="0" err="1"/>
              <a:t>корів</a:t>
            </a:r>
            <a:r>
              <a:rPr lang="ru-RU" dirty="0"/>
              <a:t>".</a:t>
            </a:r>
          </a:p>
          <a:p>
            <a:endParaRPr lang="ru-RU" dirty="0"/>
          </a:p>
          <a:p>
            <a:r>
              <a:rPr lang="ru-RU" dirty="0"/>
              <a:t>3. "</a:t>
            </a:r>
            <a:r>
              <a:rPr lang="ru-RU" dirty="0" err="1"/>
              <a:t>Дійні</a:t>
            </a:r>
            <a:r>
              <a:rPr lang="ru-RU" dirty="0"/>
              <a:t> </a:t>
            </a:r>
            <a:r>
              <a:rPr lang="ru-RU" dirty="0" err="1"/>
              <a:t>корови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зрілості</a:t>
            </a:r>
            <a:r>
              <a:rPr lang="ru-RU" dirty="0"/>
              <a:t>,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прибутки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(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і 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). </a:t>
            </a:r>
            <a:r>
              <a:rPr lang="ru-RU" dirty="0" err="1"/>
              <a:t>Маркетингова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для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"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врожаю</a:t>
            </a:r>
            <a:r>
              <a:rPr lang="ru-RU" dirty="0"/>
              <a:t>" і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4. "Собаки"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спаду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позиція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є </a:t>
            </a:r>
            <a:r>
              <a:rPr lang="ru-RU" dirty="0" err="1"/>
              <a:t>найменш</a:t>
            </a:r>
            <a:r>
              <a:rPr lang="ru-RU" dirty="0"/>
              <a:t> </a:t>
            </a:r>
            <a:r>
              <a:rPr lang="ru-RU" dirty="0" err="1"/>
              <a:t>привабливою</a:t>
            </a:r>
            <a:r>
              <a:rPr lang="ru-RU" dirty="0"/>
              <a:t> (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ринку). </a:t>
            </a:r>
            <a:r>
              <a:rPr lang="ru-RU" dirty="0" err="1"/>
              <a:t>Пріоритетною</a:t>
            </a:r>
            <a:r>
              <a:rPr lang="ru-RU" dirty="0"/>
              <a:t> для таких </a:t>
            </a:r>
            <a:r>
              <a:rPr lang="ru-RU" dirty="0" err="1"/>
              <a:t>товарів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елімінації.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8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5157192"/>
            <a:ext cx="6512511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позицій</a:t>
            </a:r>
            <a:r>
              <a:rPr lang="ru-RU" sz="2400" dirty="0"/>
              <a:t> у </a:t>
            </a:r>
            <a:r>
              <a:rPr lang="ru-RU" sz="2400" dirty="0" err="1"/>
              <a:t>матриці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/>
              <a:t>товарів</a:t>
            </a:r>
            <a:r>
              <a:rPr lang="ru-RU" sz="2400" dirty="0"/>
              <a:t>, за </a:t>
            </a:r>
            <a:r>
              <a:rPr lang="ru-RU" sz="2400" dirty="0" err="1"/>
              <a:t>кожним</a:t>
            </a:r>
            <a:r>
              <a:rPr lang="ru-RU" sz="2400" dirty="0"/>
              <a:t> з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визначені</a:t>
            </a:r>
            <a:r>
              <a:rPr lang="ru-RU" sz="2400" dirty="0"/>
              <a:t> </a:t>
            </a:r>
            <a:r>
              <a:rPr lang="ru-RU" sz="2400" dirty="0" err="1"/>
              <a:t>маркетингові</a:t>
            </a:r>
            <a:r>
              <a:rPr lang="ru-RU" sz="2400" dirty="0"/>
              <a:t> </a:t>
            </a:r>
            <a:r>
              <a:rPr lang="ru-RU" sz="2400" dirty="0" err="1"/>
              <a:t>стратегії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496944" cy="4608512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Аналіз</a:t>
            </a:r>
            <a:r>
              <a:rPr lang="ru-RU" dirty="0"/>
              <a:t> за матрицею БКГ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можливу</a:t>
            </a:r>
            <a:r>
              <a:rPr lang="ru-RU" dirty="0"/>
              <a:t> </a:t>
            </a:r>
            <a:r>
              <a:rPr lang="ru-RU" dirty="0" err="1"/>
              <a:t>стратегію</a:t>
            </a:r>
            <a:r>
              <a:rPr lang="ru-RU" dirty="0"/>
              <a:t> для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</a:t>
            </a:r>
            <a:r>
              <a:rPr lang="ru-RU" dirty="0" err="1"/>
              <a:t>одиниць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потреби у </a:t>
            </a:r>
            <a:r>
              <a:rPr lang="ru-RU" dirty="0" err="1"/>
              <a:t>фінансуванні</a:t>
            </a:r>
            <a:r>
              <a:rPr lang="ru-RU" dirty="0"/>
              <a:t> та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рентабельності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рівновагу</a:t>
            </a:r>
            <a:r>
              <a:rPr lang="ru-RU" dirty="0"/>
              <a:t> корпоративного портфелю.</a:t>
            </a:r>
          </a:p>
          <a:p>
            <a:endParaRPr lang="ru-RU" dirty="0"/>
          </a:p>
          <a:p>
            <a:r>
              <a:rPr lang="ru-RU" dirty="0" err="1"/>
              <a:t>Переваги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БКГ - простота </a:t>
            </a:r>
            <a:r>
              <a:rPr lang="ru-RU" dirty="0" err="1"/>
              <a:t>використання</a:t>
            </a:r>
            <a:r>
              <a:rPr lang="ru-RU" dirty="0"/>
              <a:t>, </a:t>
            </a:r>
            <a:r>
              <a:rPr lang="ru-RU" dirty="0" err="1"/>
              <a:t>незначні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для 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недоліками</a:t>
            </a:r>
            <a:r>
              <a:rPr lang="ru-RU" dirty="0"/>
              <a:t> </a:t>
            </a:r>
            <a:r>
              <a:rPr lang="ru-RU" dirty="0" err="1"/>
              <a:t>матриці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передбачається</a:t>
            </a:r>
            <a:r>
              <a:rPr lang="ru-RU" dirty="0"/>
              <a:t>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вимірів</a:t>
            </a:r>
            <a:r>
              <a:rPr lang="ru-RU" dirty="0"/>
              <a:t> - </a:t>
            </a:r>
            <a:r>
              <a:rPr lang="ru-RU" dirty="0" err="1"/>
              <a:t>зростання</a:t>
            </a:r>
            <a:r>
              <a:rPr lang="ru-RU" dirty="0"/>
              <a:t> ринку та </a:t>
            </a:r>
            <a:r>
              <a:rPr lang="ru-RU" dirty="0" err="1"/>
              <a:t>частки</a:t>
            </a:r>
            <a:r>
              <a:rPr lang="ru-RU" dirty="0"/>
              <a:t> ринку і не </a:t>
            </a:r>
            <a:r>
              <a:rPr lang="ru-RU" dirty="0" err="1"/>
              <a:t>розглядається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є </a:t>
            </a:r>
            <a:r>
              <a:rPr lang="ru-RU" dirty="0" err="1"/>
              <a:t>доцільним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в </a:t>
            </a:r>
            <a:r>
              <a:rPr lang="ru-RU" dirty="0" err="1"/>
              <a:t>галузях</a:t>
            </a:r>
            <a:r>
              <a:rPr lang="ru-RU" dirty="0"/>
              <a:t> з </a:t>
            </a:r>
            <a:r>
              <a:rPr lang="ru-RU" dirty="0" err="1"/>
              <a:t>масовим</a:t>
            </a:r>
            <a:r>
              <a:rPr lang="ru-RU" dirty="0"/>
              <a:t> </a:t>
            </a:r>
            <a:r>
              <a:rPr lang="ru-RU" dirty="0" err="1"/>
              <a:t>виробництвом</a:t>
            </a:r>
            <a:r>
              <a:rPr lang="ru-RU" dirty="0"/>
              <a:t>, де </a:t>
            </a:r>
            <a:r>
              <a:rPr lang="ru-RU" dirty="0" err="1"/>
              <a:t>проявляється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249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36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40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8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5892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https://www.youtube.com/watch?v=5CMes6a1UTk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9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-11070"/>
          <a:stretch/>
        </p:blipFill>
        <p:spPr bwMode="auto">
          <a:xfrm>
            <a:off x="0" y="0"/>
            <a:ext cx="10260632" cy="680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29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83201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6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6299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</TotalTime>
  <Words>394</Words>
  <Application>Microsoft Office PowerPoint</Application>
  <PresentationFormat>Экран (4:3)</PresentationFormat>
  <Paragraphs>38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Воздушный поток</vt:lpstr>
      <vt:lpstr>Презентация PowerPoint</vt:lpstr>
      <vt:lpstr>Лекція 1. Бренди: історія і сьогоденні </vt:lpstr>
      <vt:lpstr>План</vt:lpstr>
      <vt:lpstr>Література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Матриця Бостонської консультативної групи є першим методом портфельного аналізу. Вона була розроблена в 60-і роки минулого століття. Ця матриця будується за двома параметрами: темп приросту ринку та відносна частка ринку</vt:lpstr>
      <vt:lpstr>Презентация PowerPoint</vt:lpstr>
      <vt:lpstr>Відповідно до позицій у матриці визначають чотири типи товарів, за кожним з яких можуть бути визначені маркетингові стратегії.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28</cp:revision>
  <dcterms:created xsi:type="dcterms:W3CDTF">2020-01-27T01:33:08Z</dcterms:created>
  <dcterms:modified xsi:type="dcterms:W3CDTF">2023-09-04T16:59:04Z</dcterms:modified>
</cp:coreProperties>
</file>