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3"/>
  </p:handoutMasterIdLst>
  <p:sldIdLst>
    <p:sldId id="256" r:id="rId2"/>
    <p:sldId id="260" r:id="rId3"/>
    <p:sldId id="284" r:id="rId4"/>
    <p:sldId id="286" r:id="rId5"/>
    <p:sldId id="285" r:id="rId6"/>
    <p:sldId id="287" r:id="rId7"/>
    <p:sldId id="288" r:id="rId8"/>
    <p:sldId id="289" r:id="rId9"/>
    <p:sldId id="291" r:id="rId10"/>
    <p:sldId id="290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540000"/>
    <a:srgbClr val="FF00FF"/>
    <a:srgbClr val="332319"/>
    <a:srgbClr val="173A8D"/>
    <a:srgbClr val="003374"/>
    <a:srgbClr val="C9A093"/>
    <a:srgbClr val="F1F1F1"/>
    <a:srgbClr val="385592"/>
    <a:srgbClr val="3A5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97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862107" y="2241645"/>
            <a:ext cx="4572000" cy="687260"/>
          </a:xfrm>
        </p:spPr>
        <p:txBody>
          <a:bodyPr>
            <a:noAutofit/>
          </a:bodyPr>
          <a:lstStyle/>
          <a:p>
            <a:r>
              <a:rPr lang="uk-UA" sz="6600" dirty="0"/>
              <a:t> </a:t>
            </a:r>
            <a:r>
              <a:rPr lang="ru-RU" sz="6600" dirty="0"/>
              <a:t/>
            </a:r>
            <a:br>
              <a:rPr lang="ru-RU" sz="6600" dirty="0"/>
            </a:br>
            <a:r>
              <a:rPr lang="uk-UA" sz="6600" b="1" dirty="0"/>
              <a:t> </a:t>
            </a:r>
            <a:r>
              <a:rPr lang="ru-RU" sz="6600" dirty="0"/>
              <a:t/>
            </a:r>
            <a:br>
              <a:rPr lang="ru-RU" sz="6600" dirty="0"/>
            </a:br>
            <a:r>
              <a:rPr lang="uk-UA" sz="6600" b="1" dirty="0"/>
              <a:t> </a:t>
            </a:r>
            <a:r>
              <a:rPr lang="ru-RU" sz="6600" dirty="0"/>
              <a:t/>
            </a:r>
            <a:br>
              <a:rPr lang="ru-RU" sz="6600" dirty="0"/>
            </a:b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25506" y="3442988"/>
            <a:ext cx="6419643" cy="27392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solidFill>
                  <a:srgbClr val="FFFF00"/>
                </a:solidFill>
              </a:rPr>
              <a:t>Начальна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дисципліна</a:t>
            </a:r>
            <a:r>
              <a:rPr lang="ru-RU" dirty="0" smtClean="0">
                <a:solidFill>
                  <a:srgbClr val="FFFF00"/>
                </a:solidFill>
              </a:rPr>
              <a:t> за </a:t>
            </a:r>
            <a:r>
              <a:rPr lang="ru-RU" dirty="0" err="1" smtClean="0">
                <a:solidFill>
                  <a:srgbClr val="FFFF00"/>
                </a:solidFill>
              </a:rPr>
              <a:t>вибором</a:t>
            </a:r>
            <a:r>
              <a:rPr lang="ru-RU" dirty="0" smtClean="0">
                <a:solidFill>
                  <a:srgbClr val="FFFF00"/>
                </a:solidFill>
              </a:rPr>
              <a:t> студента</a:t>
            </a:r>
          </a:p>
          <a:p>
            <a:endParaRPr lang="ru-RU" dirty="0" smtClean="0">
              <a:solidFill>
                <a:srgbClr val="FFFF00"/>
              </a:solidFill>
            </a:endParaRPr>
          </a:p>
          <a:p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спеціальності </a:t>
            </a:r>
            <a:r>
              <a:rPr lang="uk-UA" u="sng" dirty="0">
                <a:solidFill>
                  <a:schemeClr val="accent1">
                    <a:lumMod val="75000"/>
                  </a:schemeClr>
                </a:solidFill>
              </a:rPr>
              <a:t>054 Соціологія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освітня 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програма 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Соціологія медіації і кримінології /бакалаври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>
              <a:solidFill>
                <a:srgbClr val="FFFF00"/>
              </a:solidFill>
            </a:endParaRPr>
          </a:p>
          <a:p>
            <a:r>
              <a:rPr lang="uk-UA" b="1" dirty="0">
                <a:solidFill>
                  <a:srgbClr val="FFC000"/>
                </a:solidFill>
              </a:rPr>
              <a:t>Укладач </a:t>
            </a:r>
            <a:r>
              <a:rPr lang="uk-UA" dirty="0">
                <a:solidFill>
                  <a:srgbClr val="FFC000"/>
                </a:solidFill>
              </a:rPr>
              <a:t>доктор філософських наук, професор, </a:t>
            </a:r>
            <a:endParaRPr lang="uk-UA" dirty="0" smtClean="0">
              <a:solidFill>
                <a:srgbClr val="FFC000"/>
              </a:solidFill>
            </a:endParaRPr>
          </a:p>
          <a:p>
            <a:r>
              <a:rPr lang="uk-UA" dirty="0" smtClean="0">
                <a:solidFill>
                  <a:srgbClr val="FFC000"/>
                </a:solidFill>
              </a:rPr>
              <a:t>професор </a:t>
            </a:r>
            <a:r>
              <a:rPr lang="uk-UA" dirty="0">
                <a:solidFill>
                  <a:srgbClr val="FFC000"/>
                </a:solidFill>
              </a:rPr>
              <a:t>кафедри соціології </a:t>
            </a:r>
            <a:endParaRPr lang="uk-UA" dirty="0" smtClean="0">
              <a:solidFill>
                <a:srgbClr val="FFC000"/>
              </a:solidFill>
            </a:endParaRPr>
          </a:p>
          <a:p>
            <a:r>
              <a:rPr lang="uk-UA" sz="2800" dirty="0" smtClean="0">
                <a:solidFill>
                  <a:srgbClr val="FFC000"/>
                </a:solidFill>
              </a:rPr>
              <a:t>Лепський </a:t>
            </a:r>
            <a:r>
              <a:rPr lang="uk-UA" sz="2800" dirty="0">
                <a:solidFill>
                  <a:srgbClr val="FFC000"/>
                </a:solidFill>
              </a:rPr>
              <a:t>Максим</a:t>
            </a:r>
            <a:r>
              <a:rPr lang="ru-RU" sz="2800" dirty="0" smtClean="0">
                <a:solidFill>
                  <a:srgbClr val="FFC000"/>
                </a:solidFill>
              </a:rPr>
              <a:t> </a:t>
            </a:r>
            <a:endParaRPr lang="uk-UA" sz="2800" dirty="0">
              <a:solidFill>
                <a:srgbClr val="FFC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6979" y="1985111"/>
            <a:ext cx="80316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3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СОЦІОЛОГІЧНИЙ ПРОФАЙЛІНГ ЗЛОЧИНЦЯ </a:t>
            </a:r>
            <a:endParaRPr lang="ru-RU" sz="3600" b="1" dirty="0"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2022" y="138298"/>
            <a:ext cx="3311090" cy="713760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Література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18662" y="2444130"/>
            <a:ext cx="767133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uk-UA" sz="2000" dirty="0">
                <a:solidFill>
                  <a:schemeClr val="bg1"/>
                </a:solidFill>
              </a:rPr>
              <a:t>-6</a:t>
            </a:r>
            <a:r>
              <a:rPr lang="uk-UA" sz="2000" dirty="0">
                <a:solidFill>
                  <a:schemeClr val="bg1"/>
                </a:solidFill>
              </a:rPr>
              <a:t>. </a:t>
            </a:r>
            <a:r>
              <a:rPr lang="ru-RU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Лицо человека как средство общения</a:t>
            </a:r>
            <a:r>
              <a:rPr lang="ru-RU" sz="2000" dirty="0">
                <a:solidFill>
                  <a:schemeClr val="bg1"/>
                </a:solidFill>
              </a:rPr>
              <a:t>: Междисциплинарный подход / Отв. ред. В. А. Барабанщиков, А. А. Демидов, Д. А. </a:t>
            </a:r>
            <a:r>
              <a:rPr lang="ru-RU" sz="2000" dirty="0" err="1">
                <a:solidFill>
                  <a:schemeClr val="bg1"/>
                </a:solidFill>
              </a:rPr>
              <a:t>Дивеев</a:t>
            </a:r>
            <a:r>
              <a:rPr lang="ru-RU" sz="2000" dirty="0">
                <a:solidFill>
                  <a:schemeClr val="bg1"/>
                </a:solidFill>
              </a:rPr>
              <a:t>.  М.: </a:t>
            </a:r>
            <a:r>
              <a:rPr lang="ru-RU" sz="2000" dirty="0" err="1">
                <a:solidFill>
                  <a:schemeClr val="bg1"/>
                </a:solidFill>
              </a:rPr>
              <a:t>Когито</a:t>
            </a:r>
            <a:r>
              <a:rPr lang="ru-RU" sz="2000" dirty="0">
                <a:solidFill>
                  <a:schemeClr val="bg1"/>
                </a:solidFill>
              </a:rPr>
              <a:t>-Центр, 2012.  348 с.</a:t>
            </a:r>
          </a:p>
          <a:p>
            <a:pPr>
              <a:spcBef>
                <a:spcPts val="600"/>
              </a:spcBef>
            </a:pPr>
            <a:r>
              <a:rPr lang="ru-RU" sz="2000" dirty="0">
                <a:solidFill>
                  <a:schemeClr val="bg1"/>
                </a:solidFill>
              </a:rPr>
              <a:t>7. </a:t>
            </a:r>
            <a:r>
              <a:rPr lang="ru-RU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Энциклопедия глубинной психологии</a:t>
            </a:r>
            <a:r>
              <a:rPr lang="ru-RU" sz="2000" dirty="0">
                <a:solidFill>
                  <a:schemeClr val="bg1"/>
                </a:solidFill>
              </a:rPr>
              <a:t>. Том 4. Индивидуальная психология. Аналитическая психология.  Пер. с нем. / Общ. ред. А. М. </a:t>
            </a:r>
            <a:r>
              <a:rPr lang="ru-RU" sz="2000" dirty="0" err="1">
                <a:solidFill>
                  <a:schemeClr val="bg1"/>
                </a:solidFill>
              </a:rPr>
              <a:t>Боковикова</a:t>
            </a:r>
            <a:r>
              <a:rPr lang="ru-RU" sz="2000" dirty="0">
                <a:solidFill>
                  <a:schemeClr val="bg1"/>
                </a:solidFill>
              </a:rPr>
              <a:t>. — М.: </a:t>
            </a:r>
            <a:r>
              <a:rPr lang="ru-RU" sz="2000" dirty="0" err="1">
                <a:solidFill>
                  <a:schemeClr val="bg1"/>
                </a:solidFill>
              </a:rPr>
              <a:t>Когито</a:t>
            </a:r>
            <a:r>
              <a:rPr lang="ru-RU" sz="2000" dirty="0">
                <a:solidFill>
                  <a:schemeClr val="bg1"/>
                </a:solidFill>
              </a:rPr>
              <a:t>-Центр, МГМ, 2004. 588 с. </a:t>
            </a:r>
          </a:p>
          <a:p>
            <a:pPr>
              <a:spcBef>
                <a:spcPts val="600"/>
              </a:spcBef>
            </a:pPr>
            <a:r>
              <a:rPr lang="uk-UA" sz="2000" dirty="0">
                <a:solidFill>
                  <a:schemeClr val="bg1"/>
                </a:solidFill>
              </a:rPr>
              <a:t>8. </a:t>
            </a:r>
            <a:r>
              <a:rPr lang="uk-UA" sz="20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Сонди</a:t>
            </a:r>
            <a:r>
              <a:rPr lang="uk-UA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Леопольд </a:t>
            </a:r>
            <a:r>
              <a:rPr lang="uk-UA" sz="20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Учебник</a:t>
            </a:r>
            <a:r>
              <a:rPr lang="uk-UA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uk-UA" sz="20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экспериментальной</a:t>
            </a:r>
            <a:r>
              <a:rPr lang="uk-UA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uk-UA" sz="20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диагностики</a:t>
            </a:r>
            <a:r>
              <a:rPr lang="uk-UA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uk-UA" sz="20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влечений</a:t>
            </a:r>
            <a:r>
              <a:rPr lang="uk-UA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. </a:t>
            </a:r>
            <a:r>
              <a:rPr lang="uk-UA" sz="2000" dirty="0" err="1">
                <a:solidFill>
                  <a:schemeClr val="bg1"/>
                </a:solidFill>
              </a:rPr>
              <a:t>Глубинно-психологическая</a:t>
            </a:r>
            <a:r>
              <a:rPr lang="uk-UA" sz="2000" dirty="0">
                <a:solidFill>
                  <a:schemeClr val="bg1"/>
                </a:solidFill>
              </a:rPr>
              <a:t> </a:t>
            </a:r>
            <a:r>
              <a:rPr lang="uk-UA" sz="2000" dirty="0" err="1">
                <a:solidFill>
                  <a:schemeClr val="bg1"/>
                </a:solidFill>
              </a:rPr>
              <a:t>диагностика</a:t>
            </a:r>
            <a:r>
              <a:rPr lang="ru-RU" sz="2000" dirty="0">
                <a:solidFill>
                  <a:schemeClr val="bg1"/>
                </a:solidFill>
              </a:rPr>
              <a:t> / Пер. Николаев В. И. М.: </a:t>
            </a:r>
            <a:r>
              <a:rPr lang="ru-RU" sz="2000" dirty="0" err="1">
                <a:solidFill>
                  <a:schemeClr val="bg1"/>
                </a:solidFill>
              </a:rPr>
              <a:t>Когито</a:t>
            </a:r>
            <a:r>
              <a:rPr lang="ru-RU" sz="2000" dirty="0">
                <a:solidFill>
                  <a:schemeClr val="bg1"/>
                </a:solidFill>
              </a:rPr>
              <a:t>-Центр, 2005. 557с. </a:t>
            </a:r>
          </a:p>
          <a:p>
            <a:pPr>
              <a:spcBef>
                <a:spcPts val="600"/>
              </a:spcBef>
            </a:pPr>
            <a:r>
              <a:rPr lang="uk-UA" sz="2000" dirty="0">
                <a:solidFill>
                  <a:schemeClr val="bg1"/>
                </a:solidFill>
              </a:rPr>
              <a:t>9. </a:t>
            </a:r>
            <a:r>
              <a:rPr lang="uk-UA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Мальцев О.В. </a:t>
            </a:r>
            <a:r>
              <a:rPr lang="uk-UA" sz="20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Философия</a:t>
            </a:r>
            <a:r>
              <a:rPr lang="uk-UA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uk-UA" sz="20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Сонди</a:t>
            </a:r>
            <a:r>
              <a:rPr lang="uk-UA" sz="2000" dirty="0">
                <a:solidFill>
                  <a:schemeClr val="bg1"/>
                </a:solidFill>
              </a:rPr>
              <a:t>. </a:t>
            </a:r>
            <a:r>
              <a:rPr lang="uk-UA" sz="2000" dirty="0" err="1">
                <a:solidFill>
                  <a:schemeClr val="bg1"/>
                </a:solidFill>
              </a:rPr>
              <a:t>Днепр</a:t>
            </a:r>
            <a:r>
              <a:rPr lang="uk-UA" sz="2000" dirty="0">
                <a:solidFill>
                  <a:schemeClr val="bg1"/>
                </a:solidFill>
              </a:rPr>
              <a:t>: Середняк Т.К.,  2019. 183с</a:t>
            </a:r>
            <a:endParaRPr lang="ru-RU" sz="200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r>
              <a:rPr lang="uk-UA" sz="2000" dirty="0">
                <a:solidFill>
                  <a:schemeClr val="bg1"/>
                </a:solidFill>
              </a:rPr>
              <a:t>10. </a:t>
            </a:r>
            <a:r>
              <a:rPr lang="ru-RU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Пономаренко В.В. Практическая характерология с элементами прогнозирования и управления поведением </a:t>
            </a:r>
            <a:r>
              <a:rPr lang="ru-RU" sz="2000" dirty="0">
                <a:solidFill>
                  <a:schemeClr val="bg1"/>
                </a:solidFill>
              </a:rPr>
              <a:t>(методика «семь радикалов») / В.В. Пономаренко.  Ростов н/Д : Феникс, 2006. 252 с.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721" y="85581"/>
            <a:ext cx="3936282" cy="235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264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96058" y="698327"/>
            <a:ext cx="560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>
                <a:solidFill>
                  <a:schemeClr val="bg1"/>
                </a:solidFill>
              </a:rPr>
              <a:t>До зустрічі на парах)</a:t>
            </a:r>
            <a:endParaRPr lang="uk-UA" sz="4400" dirty="0">
              <a:solidFill>
                <a:schemeClr val="bg1"/>
              </a:solidFill>
            </a:endParaRPr>
          </a:p>
        </p:txBody>
      </p:sp>
      <p:pic>
        <p:nvPicPr>
          <p:cNvPr id="614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29" y="1582993"/>
            <a:ext cx="7023761" cy="502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701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398" y="146792"/>
            <a:ext cx="3311090" cy="2009267"/>
          </a:xfrm>
        </p:spPr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</a:rPr>
              <a:t>Мета</a:t>
            </a:r>
            <a:r>
              <a:rPr lang="uk-UA" dirty="0" smtClean="0">
                <a:solidFill>
                  <a:schemeClr val="bg1"/>
                </a:solidFill>
              </a:rPr>
              <a:t> навчальної </a:t>
            </a:r>
            <a:r>
              <a:rPr lang="uk-UA" dirty="0">
                <a:solidFill>
                  <a:schemeClr val="bg1"/>
                </a:solidFill>
              </a:rPr>
              <a:t>дисципліни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96113" y="3004163"/>
            <a:ext cx="6759723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sz="2400" dirty="0">
                <a:solidFill>
                  <a:schemeClr val="bg1"/>
                </a:solidFill>
              </a:rPr>
              <a:t>ознайомлення студентів з теоретичними знаннями та практичними методиками визначення </a:t>
            </a:r>
            <a:r>
              <a:rPr lang="uk-UA" sz="2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характеру, мотивів та прагнень злочинця</a:t>
            </a:r>
            <a:r>
              <a:rPr lang="uk-UA" sz="2400" dirty="0">
                <a:solidFill>
                  <a:schemeClr val="bg1"/>
                </a:solidFill>
              </a:rPr>
              <a:t> в царині пізнавальних технологій в соціології кримінології, </a:t>
            </a:r>
            <a:r>
              <a:rPr lang="uk-UA" sz="2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вироблення навичок діагностики та прогнозування поведінки злочинця</a:t>
            </a:r>
            <a:endParaRPr lang="ru-RU" sz="28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Картинки по запросу Теория лж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0944"/>
            <a:ext cx="4876800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546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398" y="146792"/>
            <a:ext cx="3311090" cy="2009267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Основні </a:t>
            </a:r>
            <a:r>
              <a:rPr lang="uk-UA" b="1" dirty="0" smtClean="0">
                <a:solidFill>
                  <a:schemeClr val="bg1"/>
                </a:solidFill>
              </a:rPr>
              <a:t>завдання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18297" y="4011805"/>
            <a:ext cx="67697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вивчення </a:t>
            </a:r>
            <a:r>
              <a:rPr lang="uk-UA" sz="2400" dirty="0">
                <a:solidFill>
                  <a:schemeClr val="bg1"/>
                </a:solidFill>
              </a:rPr>
              <a:t>сучасного стану розвитку пізнавальних технологій діагностики, створення карти особистості та соціальних комунікацій злочинця; </a:t>
            </a:r>
            <a:endParaRPr lang="uk-UA" sz="2400" dirty="0" smtClean="0">
              <a:solidFill>
                <a:schemeClr val="bg1"/>
              </a:solidFill>
            </a:endParaRPr>
          </a:p>
          <a:p>
            <a:endParaRPr lang="uk-UA" sz="2400" dirty="0" smtClean="0">
              <a:solidFill>
                <a:schemeClr val="bg1"/>
              </a:solidFill>
            </a:endParaRPr>
          </a:p>
          <a:p>
            <a:r>
              <a:rPr lang="uk-UA" sz="2400" dirty="0" smtClean="0">
                <a:solidFill>
                  <a:schemeClr val="bg1"/>
                </a:solidFill>
              </a:rPr>
              <a:t>опанування </a:t>
            </a:r>
            <a:r>
              <a:rPr lang="uk-UA" sz="2400" dirty="0">
                <a:solidFill>
                  <a:schemeClr val="bg1"/>
                </a:solidFill>
              </a:rPr>
              <a:t>навичок використання діагностичних результатів для прогнозування поведінки </a:t>
            </a:r>
            <a:r>
              <a:rPr lang="uk-UA" sz="2400" dirty="0" smtClean="0">
                <a:solidFill>
                  <a:schemeClr val="bg1"/>
                </a:solidFill>
              </a:rPr>
              <a:t>людини;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050" name="Picture 2" descr="Картинки по запросу пира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338" y="78198"/>
            <a:ext cx="2898117" cy="362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микроскоп рисуно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67902" y="194180"/>
            <a:ext cx="2905468" cy="362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 rot="19918431" flipH="1">
            <a:off x="4912852" y="1870429"/>
            <a:ext cx="2124273" cy="57125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7802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9962" y="218910"/>
            <a:ext cx="2252311" cy="2009267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Основні </a:t>
            </a:r>
            <a:r>
              <a:rPr lang="uk-UA" b="1" dirty="0" smtClean="0">
                <a:solidFill>
                  <a:schemeClr val="bg1"/>
                </a:solidFill>
              </a:rPr>
              <a:t>завдання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18297" y="4011805"/>
            <a:ext cx="67697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chemeClr val="bg1"/>
                </a:solidFill>
              </a:rPr>
              <a:t>оволодіння методиками в контексті соціолого-криміналістичних дисциплін; </a:t>
            </a:r>
            <a:endParaRPr lang="uk-UA" sz="2400" dirty="0" smtClean="0">
              <a:solidFill>
                <a:schemeClr val="bg1"/>
              </a:solidFill>
            </a:endParaRPr>
          </a:p>
          <a:p>
            <a:endParaRPr lang="uk-UA" sz="2400" dirty="0" smtClean="0">
              <a:solidFill>
                <a:schemeClr val="bg1"/>
              </a:solidFill>
            </a:endParaRPr>
          </a:p>
          <a:p>
            <a:r>
              <a:rPr lang="uk-UA" sz="2400" dirty="0" smtClean="0">
                <a:solidFill>
                  <a:schemeClr val="bg1"/>
                </a:solidFill>
              </a:rPr>
              <a:t>опанування </a:t>
            </a:r>
            <a:r>
              <a:rPr lang="uk-UA" sz="2400" dirty="0">
                <a:solidFill>
                  <a:schemeClr val="bg1"/>
                </a:solidFill>
              </a:rPr>
              <a:t>вміння критично аналізувати актуальні проблеми девіантної та </a:t>
            </a:r>
            <a:r>
              <a:rPr lang="uk-UA" sz="2400" dirty="0" err="1">
                <a:solidFill>
                  <a:schemeClr val="bg1"/>
                </a:solidFill>
              </a:rPr>
              <a:t>делінквентної</a:t>
            </a:r>
            <a:r>
              <a:rPr lang="uk-UA" sz="2400" dirty="0">
                <a:solidFill>
                  <a:schemeClr val="bg1"/>
                </a:solidFill>
              </a:rPr>
              <a:t> поведінки.</a:t>
            </a:r>
            <a:r>
              <a:rPr lang="uk-UA" sz="2400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098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463" y="-1573"/>
            <a:ext cx="3266975" cy="245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Картинки по запросу мориарти в начале ве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8" descr="Картинки по запросу мориарти в начале век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106" name="Picture 10" descr="Картинки по запросу мориарти в начале ве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0122"/>
            <a:ext cx="4062274" cy="221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11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398" y="146792"/>
            <a:ext cx="3311090" cy="2009267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студенти </a:t>
            </a:r>
            <a:r>
              <a:rPr lang="uk-UA" dirty="0">
                <a:solidFill>
                  <a:schemeClr val="bg1"/>
                </a:solidFill>
              </a:rPr>
              <a:t/>
            </a:r>
            <a:br>
              <a:rPr lang="uk-UA" dirty="0">
                <a:solidFill>
                  <a:schemeClr val="bg1"/>
                </a:solidFill>
              </a:rPr>
            </a:br>
            <a:r>
              <a:rPr lang="uk-UA" dirty="0">
                <a:solidFill>
                  <a:schemeClr val="bg1"/>
                </a:solidFill>
              </a:rPr>
              <a:t>мусять </a:t>
            </a:r>
            <a:r>
              <a:rPr lang="ru-RU" b="1" dirty="0">
                <a:solidFill>
                  <a:schemeClr val="bg1"/>
                </a:solidFill>
              </a:rPr>
              <a:t/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uk-UA" b="1" dirty="0" smtClean="0">
                <a:solidFill>
                  <a:schemeClr val="bg1"/>
                </a:solidFill>
              </a:rPr>
              <a:t>знати: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76418" y="3002273"/>
            <a:ext cx="703856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chemeClr val="bg1"/>
                </a:solidFill>
              </a:rPr>
              <a:t>- історію профілізації особистості злочинця в соціологічних, кримінологічних та психологічних дослідженнях</a:t>
            </a:r>
            <a:r>
              <a:rPr lang="uk-UA" sz="2400" dirty="0" smtClean="0">
                <a:solidFill>
                  <a:schemeClr val="bg1"/>
                </a:solidFill>
              </a:rPr>
              <a:t>;</a:t>
            </a:r>
          </a:p>
          <a:p>
            <a:endParaRPr lang="ru-RU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uk-UA" sz="2400" dirty="0" smtClean="0">
                <a:solidFill>
                  <a:schemeClr val="bg1"/>
                </a:solidFill>
              </a:rPr>
              <a:t>відмінність </a:t>
            </a:r>
            <a:r>
              <a:rPr lang="uk-UA" sz="2400" dirty="0" err="1">
                <a:solidFill>
                  <a:schemeClr val="bg1"/>
                </a:solidFill>
              </a:rPr>
              <a:t>соціологічно</a:t>
            </a:r>
            <a:r>
              <a:rPr lang="uk-UA" sz="2400" dirty="0">
                <a:solidFill>
                  <a:schemeClr val="bg1"/>
                </a:solidFill>
              </a:rPr>
              <a:t>-криміналістичних досліджень і обстежень від інших підходів</a:t>
            </a:r>
            <a:r>
              <a:rPr lang="uk-UA" sz="2400" dirty="0" smtClean="0">
                <a:solidFill>
                  <a:schemeClr val="bg1"/>
                </a:solidFill>
              </a:rPr>
              <a:t>;</a:t>
            </a:r>
          </a:p>
          <a:p>
            <a:endParaRPr lang="ru-RU" sz="2400" dirty="0">
              <a:solidFill>
                <a:schemeClr val="bg1"/>
              </a:solidFill>
            </a:endParaRPr>
          </a:p>
          <a:p>
            <a:r>
              <a:rPr lang="uk-UA" sz="2400" dirty="0">
                <a:solidFill>
                  <a:schemeClr val="bg1"/>
                </a:solidFill>
              </a:rPr>
              <a:t>-	особливості наукового соціологічного знання у дослідженні особистості злочинця, його діяльності та </a:t>
            </a:r>
            <a:r>
              <a:rPr lang="uk-UA" sz="2400" dirty="0" err="1">
                <a:solidFill>
                  <a:schemeClr val="bg1"/>
                </a:solidFill>
              </a:rPr>
              <a:t>деліквентної</a:t>
            </a:r>
            <a:r>
              <a:rPr lang="uk-UA" sz="2400" dirty="0">
                <a:solidFill>
                  <a:schemeClr val="bg1"/>
                </a:solidFill>
              </a:rPr>
              <a:t> поведінки</a:t>
            </a:r>
            <a:r>
              <a:rPr lang="uk-UA" sz="2400" dirty="0" smtClean="0">
                <a:solidFill>
                  <a:schemeClr val="bg1"/>
                </a:solidFill>
              </a:rPr>
              <a:t>;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5962" y="68573"/>
            <a:ext cx="3419475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435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398" y="146792"/>
            <a:ext cx="3311090" cy="2009267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студенти </a:t>
            </a:r>
            <a:r>
              <a:rPr lang="uk-UA" dirty="0">
                <a:solidFill>
                  <a:schemeClr val="bg1"/>
                </a:solidFill>
              </a:rPr>
              <a:t/>
            </a:r>
            <a:br>
              <a:rPr lang="uk-UA" dirty="0">
                <a:solidFill>
                  <a:schemeClr val="bg1"/>
                </a:solidFill>
              </a:rPr>
            </a:br>
            <a:r>
              <a:rPr lang="uk-UA" dirty="0">
                <a:solidFill>
                  <a:schemeClr val="bg1"/>
                </a:solidFill>
              </a:rPr>
              <a:t>мусять </a:t>
            </a:r>
            <a:r>
              <a:rPr lang="ru-RU" b="1" dirty="0">
                <a:solidFill>
                  <a:schemeClr val="bg1"/>
                </a:solidFill>
              </a:rPr>
              <a:t/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uk-UA" b="1" dirty="0" smtClean="0">
                <a:solidFill>
                  <a:schemeClr val="bg1"/>
                </a:solidFill>
              </a:rPr>
              <a:t>знати: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10800" y="3754260"/>
            <a:ext cx="67697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uk-UA" sz="2400" dirty="0" smtClean="0">
                <a:solidFill>
                  <a:schemeClr val="bg1"/>
                </a:solidFill>
              </a:rPr>
              <a:t>категоріальну </a:t>
            </a:r>
            <a:r>
              <a:rPr lang="uk-UA" sz="2400" dirty="0">
                <a:solidFill>
                  <a:schemeClr val="bg1"/>
                </a:solidFill>
              </a:rPr>
              <a:t>систематизацію соціологічного знання</a:t>
            </a:r>
            <a:r>
              <a:rPr lang="uk-UA" sz="2400" dirty="0" smtClean="0">
                <a:solidFill>
                  <a:schemeClr val="bg1"/>
                </a:solidFill>
              </a:rPr>
              <a:t>;</a:t>
            </a:r>
          </a:p>
          <a:p>
            <a:endParaRPr lang="ru-RU" sz="2400" dirty="0">
              <a:solidFill>
                <a:schemeClr val="bg1"/>
              </a:solidFill>
            </a:endParaRPr>
          </a:p>
          <a:p>
            <a:r>
              <a:rPr lang="uk-UA" sz="2400" dirty="0">
                <a:solidFill>
                  <a:schemeClr val="bg1"/>
                </a:solidFill>
              </a:rPr>
              <a:t>-	проблеми емпіричних та соціально-технологічних досліджень під час прийому на роботу та під час ведення переговорів</a:t>
            </a:r>
            <a:endParaRPr lang="ru-RU" sz="2400" dirty="0">
              <a:solidFill>
                <a:schemeClr val="bg1"/>
              </a:solidFill>
            </a:endParaRPr>
          </a:p>
          <a:p>
            <a:r>
              <a:rPr lang="uk-UA" sz="2400" dirty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339" y="146792"/>
            <a:ext cx="3419475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090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1647" y="354644"/>
            <a:ext cx="3311090" cy="2009267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студенти </a:t>
            </a:r>
            <a:r>
              <a:rPr lang="uk-UA" dirty="0">
                <a:solidFill>
                  <a:schemeClr val="bg1"/>
                </a:solidFill>
              </a:rPr>
              <a:t/>
            </a:r>
            <a:br>
              <a:rPr lang="uk-UA" dirty="0">
                <a:solidFill>
                  <a:schemeClr val="bg1"/>
                </a:solidFill>
              </a:rPr>
            </a:br>
            <a:r>
              <a:rPr lang="uk-UA" dirty="0">
                <a:solidFill>
                  <a:schemeClr val="bg1"/>
                </a:solidFill>
              </a:rPr>
              <a:t>мусять </a:t>
            </a:r>
            <a:r>
              <a:rPr lang="ru-RU" b="1" dirty="0">
                <a:solidFill>
                  <a:schemeClr val="bg1"/>
                </a:solidFill>
              </a:rPr>
              <a:t/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uk-UA" b="1" dirty="0">
                <a:solidFill>
                  <a:schemeClr val="bg1"/>
                </a:solidFill>
              </a:rPr>
              <a:t>вміти: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01175" y="3494335"/>
            <a:ext cx="676979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chemeClr val="bg1"/>
                </a:solidFill>
              </a:rPr>
              <a:t>- застосовувати теоретико-методологічні основи прикладного дослідження особистості злочинця, його діяльності та поведінки</a:t>
            </a:r>
            <a:r>
              <a:rPr lang="uk-UA" sz="2400" dirty="0" smtClean="0">
                <a:solidFill>
                  <a:schemeClr val="bg1"/>
                </a:solidFill>
              </a:rPr>
              <a:t>;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uk-UA" sz="2400" dirty="0">
                <a:solidFill>
                  <a:schemeClr val="bg1"/>
                </a:solidFill>
              </a:rPr>
              <a:t>- використовувати теоретичні та емпіричні джерела соціологічного знання</a:t>
            </a:r>
            <a:r>
              <a:rPr lang="uk-UA" sz="2400" dirty="0" smtClean="0">
                <a:solidFill>
                  <a:schemeClr val="bg1"/>
                </a:solidFill>
              </a:rPr>
              <a:t>;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uk-UA" sz="2400" dirty="0">
                <a:solidFill>
                  <a:schemeClr val="bg1"/>
                </a:solidFill>
              </a:rPr>
              <a:t>- застосовувати </a:t>
            </a:r>
            <a:r>
              <a:rPr lang="uk-UA" sz="2400" dirty="0" err="1">
                <a:solidFill>
                  <a:schemeClr val="bg1"/>
                </a:solidFill>
              </a:rPr>
              <a:t>соціоаналіз</a:t>
            </a:r>
            <a:r>
              <a:rPr lang="uk-UA" sz="2400" dirty="0">
                <a:solidFill>
                  <a:schemeClr val="bg1"/>
                </a:solidFill>
              </a:rPr>
              <a:t> до </a:t>
            </a:r>
            <a:r>
              <a:rPr lang="uk-UA" sz="2400" dirty="0" err="1">
                <a:solidFill>
                  <a:schemeClr val="bg1"/>
                </a:solidFill>
              </a:rPr>
              <a:t>інтеракцій</a:t>
            </a:r>
            <a:r>
              <a:rPr lang="uk-UA" sz="2400" dirty="0">
                <a:solidFill>
                  <a:schemeClr val="bg1"/>
                </a:solidFill>
              </a:rPr>
              <a:t> злочинця та людей, які схильні до злочинів; </a:t>
            </a:r>
            <a:endParaRPr lang="ru-RU" sz="2400" dirty="0">
              <a:solidFill>
                <a:schemeClr val="bg1"/>
              </a:solidFill>
            </a:endParaRPr>
          </a:p>
          <a:p>
            <a:r>
              <a:rPr lang="uk-UA" sz="2400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391" y="88081"/>
            <a:ext cx="3182353" cy="324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364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1647" y="354644"/>
            <a:ext cx="3311090" cy="2009267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студенти </a:t>
            </a:r>
            <a:r>
              <a:rPr lang="uk-UA" dirty="0">
                <a:solidFill>
                  <a:schemeClr val="bg1"/>
                </a:solidFill>
              </a:rPr>
              <a:t/>
            </a:r>
            <a:br>
              <a:rPr lang="uk-UA" dirty="0">
                <a:solidFill>
                  <a:schemeClr val="bg1"/>
                </a:solidFill>
              </a:rPr>
            </a:br>
            <a:r>
              <a:rPr lang="uk-UA" dirty="0">
                <a:solidFill>
                  <a:schemeClr val="bg1"/>
                </a:solidFill>
              </a:rPr>
              <a:t>мусять </a:t>
            </a:r>
            <a:r>
              <a:rPr lang="ru-RU" b="1" dirty="0">
                <a:solidFill>
                  <a:schemeClr val="bg1"/>
                </a:solidFill>
              </a:rPr>
              <a:t/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uk-UA" b="1" dirty="0">
                <a:solidFill>
                  <a:schemeClr val="bg1"/>
                </a:solidFill>
              </a:rPr>
              <a:t>вміти: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01175" y="3494335"/>
            <a:ext cx="67697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chemeClr val="bg1"/>
                </a:solidFill>
              </a:rPr>
              <a:t>- визначати типи і структуру характеру злочинців та його проявів</a:t>
            </a:r>
            <a:r>
              <a:rPr lang="uk-UA" sz="2400" dirty="0" smtClean="0">
                <a:solidFill>
                  <a:schemeClr val="bg1"/>
                </a:solidFill>
              </a:rPr>
              <a:t>;</a:t>
            </a:r>
          </a:p>
          <a:p>
            <a:endParaRPr lang="ru-RU" sz="2400" dirty="0">
              <a:solidFill>
                <a:schemeClr val="bg1"/>
              </a:solidFill>
            </a:endParaRPr>
          </a:p>
          <a:p>
            <a:r>
              <a:rPr lang="uk-UA" sz="2400" dirty="0">
                <a:solidFill>
                  <a:schemeClr val="bg1"/>
                </a:solidFill>
              </a:rPr>
              <a:t>- здійснювати діагностику соціальних взаємозв’язків з використанням методів </a:t>
            </a:r>
            <a:r>
              <a:rPr lang="uk-UA" sz="2400" dirty="0" err="1">
                <a:solidFill>
                  <a:schemeClr val="bg1"/>
                </a:solidFill>
              </a:rPr>
              <a:t>профайлінгу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391" y="88081"/>
            <a:ext cx="3182353" cy="324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3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2022" y="138298"/>
            <a:ext cx="3311090" cy="713760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Література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59846" y="2444130"/>
            <a:ext cx="767133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uk-UA" sz="1400" dirty="0" smtClean="0">
                <a:solidFill>
                  <a:schemeClr val="bg1"/>
                </a:solidFill>
              </a:rPr>
              <a:t>-</a:t>
            </a:r>
            <a:r>
              <a:rPr lang="uk-UA" sz="2000" dirty="0">
                <a:solidFill>
                  <a:schemeClr val="bg1"/>
                </a:solidFill>
              </a:rPr>
              <a:t>1. </a:t>
            </a:r>
            <a:r>
              <a:rPr lang="ru-RU" sz="20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Ломброзо</a:t>
            </a:r>
            <a:r>
              <a:rPr lang="ru-RU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Ч. Новейшие успехи науки о преступнике </a:t>
            </a:r>
            <a:r>
              <a:rPr lang="ru-RU" sz="2000" dirty="0">
                <a:solidFill>
                  <a:schemeClr val="bg1"/>
                </a:solidFill>
              </a:rPr>
              <a:t>/ Пер., с </a:t>
            </a:r>
            <a:r>
              <a:rPr lang="ru-RU" sz="2000" dirty="0" err="1">
                <a:solidFill>
                  <a:schemeClr val="bg1"/>
                </a:solidFill>
              </a:rPr>
              <a:t>разреш</a:t>
            </a:r>
            <a:r>
              <a:rPr lang="ru-RU" sz="2000" dirty="0">
                <a:solidFill>
                  <a:schemeClr val="bg1"/>
                </a:solidFill>
              </a:rPr>
              <a:t>. авт., под ред. и с предисл. магистра уголовного права Л.М. Берлина, д-р С.Л. </a:t>
            </a:r>
            <a:r>
              <a:rPr lang="ru-RU" sz="2000" dirty="0" err="1">
                <a:solidFill>
                  <a:schemeClr val="bg1"/>
                </a:solidFill>
              </a:rPr>
              <a:t>Раппопорт</a:t>
            </a:r>
            <a:r>
              <a:rPr lang="ru-RU" sz="2000" dirty="0">
                <a:solidFill>
                  <a:schemeClr val="bg1"/>
                </a:solidFill>
              </a:rPr>
              <a:t> Санкт-Петербург: Издательство Н.К. Мартынов, 1892. 160 с., 1 л. </a:t>
            </a:r>
            <a:r>
              <a:rPr lang="ru-RU" sz="2000" dirty="0" err="1">
                <a:solidFill>
                  <a:schemeClr val="bg1"/>
                </a:solidFill>
              </a:rPr>
              <a:t>диагр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  <a:p>
            <a:pPr>
              <a:spcBef>
                <a:spcPts val="600"/>
              </a:spcBef>
            </a:pPr>
            <a:r>
              <a:rPr lang="uk-UA" sz="2000" dirty="0">
                <a:solidFill>
                  <a:schemeClr val="bg1"/>
                </a:solidFill>
              </a:rPr>
              <a:t>2. </a:t>
            </a:r>
            <a:r>
              <a:rPr lang="ru-RU" sz="20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Тард</a:t>
            </a:r>
            <a:r>
              <a:rPr lang="ru-RU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 Габриэль.  Преступник и толпа </a:t>
            </a:r>
            <a:r>
              <a:rPr lang="ru-RU" sz="2000" dirty="0">
                <a:solidFill>
                  <a:schemeClr val="bg1"/>
                </a:solidFill>
              </a:rPr>
              <a:t>: [перевод с французского] / Габриэль </a:t>
            </a:r>
            <a:r>
              <a:rPr lang="ru-RU" sz="2000" dirty="0" err="1">
                <a:solidFill>
                  <a:schemeClr val="bg1"/>
                </a:solidFill>
              </a:rPr>
              <a:t>Тард</a:t>
            </a:r>
            <a:r>
              <a:rPr lang="ru-RU" sz="2000" dirty="0">
                <a:solidFill>
                  <a:schemeClr val="bg1"/>
                </a:solidFill>
              </a:rPr>
              <a:t>.  Москва : Алгоритм, 2016.  432 с</a:t>
            </a:r>
          </a:p>
          <a:p>
            <a:pPr>
              <a:spcBef>
                <a:spcPts val="600"/>
              </a:spcBef>
            </a:pPr>
            <a:r>
              <a:rPr lang="uk-UA" sz="2000" dirty="0">
                <a:solidFill>
                  <a:schemeClr val="bg1"/>
                </a:solidFill>
              </a:rPr>
              <a:t>3. </a:t>
            </a:r>
            <a:r>
              <a:rPr lang="ru-RU" sz="20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Лебон</a:t>
            </a:r>
            <a:r>
              <a:rPr lang="ru-RU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Гюстав, </a:t>
            </a:r>
            <a:r>
              <a:rPr lang="ru-RU" sz="20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Тард</a:t>
            </a:r>
            <a:r>
              <a:rPr lang="ru-RU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Габриэль. Психология толп. Мнение и толпа. </a:t>
            </a:r>
            <a:r>
              <a:rPr lang="ru-RU" sz="2000" dirty="0">
                <a:solidFill>
                  <a:schemeClr val="bg1"/>
                </a:solidFill>
              </a:rPr>
              <a:t>М.: Институт психологии РАН, КСП+, 1998. 416 с. </a:t>
            </a:r>
          </a:p>
          <a:p>
            <a:pPr>
              <a:spcBef>
                <a:spcPts val="600"/>
              </a:spcBef>
            </a:pPr>
            <a:r>
              <a:rPr lang="uk-UA" sz="2000" dirty="0">
                <a:solidFill>
                  <a:schemeClr val="bg1"/>
                </a:solidFill>
              </a:rPr>
              <a:t>4. </a:t>
            </a:r>
            <a:r>
              <a:rPr lang="ru-RU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Бурно М. Е. О характерах людей </a:t>
            </a:r>
            <a:r>
              <a:rPr lang="ru-RU" sz="2000" dirty="0">
                <a:solidFill>
                  <a:schemeClr val="bg1"/>
                </a:solidFill>
              </a:rPr>
              <a:t>: (психотерапевтическая книга) / М. Е. Бурно ; Профессиональная Психотерапевтическая Лига.  Изд. 6-е.  Москва : Академический проект, 2014. 639 с. </a:t>
            </a:r>
          </a:p>
          <a:p>
            <a:pPr>
              <a:spcBef>
                <a:spcPts val="600"/>
              </a:spcBef>
            </a:pPr>
            <a:r>
              <a:rPr lang="uk-UA" sz="2000" dirty="0">
                <a:solidFill>
                  <a:schemeClr val="bg1"/>
                </a:solidFill>
              </a:rPr>
              <a:t>5. </a:t>
            </a:r>
            <a:r>
              <a:rPr lang="ru-RU" sz="20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Экман</a:t>
            </a:r>
            <a:r>
              <a:rPr lang="ru-RU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П. Психология эмоций. Я знаю, что ты чувствуешь.</a:t>
            </a:r>
            <a:r>
              <a:rPr lang="ru-RU" sz="2000" dirty="0">
                <a:solidFill>
                  <a:schemeClr val="bg1"/>
                </a:solidFill>
              </a:rPr>
              <a:t> 2-е изд. / Пер. с англ.  СПб.: Питер, 2010.  334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721" y="85581"/>
            <a:ext cx="3936282" cy="235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795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426</TotalTime>
  <Words>342</Words>
  <Application>Microsoft Office PowerPoint</Application>
  <PresentationFormat>Экран (4:3)</PresentationFormat>
  <Paragraphs>56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      </vt:lpstr>
      <vt:lpstr>Мета навчальної дисципліни </vt:lpstr>
      <vt:lpstr>Основні завдання</vt:lpstr>
      <vt:lpstr>Основні завдання</vt:lpstr>
      <vt:lpstr>студенти  мусять  знати:</vt:lpstr>
      <vt:lpstr>студенти  мусять  знати:</vt:lpstr>
      <vt:lpstr>студенти  мусять  вміти:</vt:lpstr>
      <vt:lpstr>студенти  мусять  вміти:</vt:lpstr>
      <vt:lpstr>Література</vt:lpstr>
      <vt:lpstr>Література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1</cp:lastModifiedBy>
  <cp:revision>64</cp:revision>
  <dcterms:created xsi:type="dcterms:W3CDTF">2016-11-18T14:12:19Z</dcterms:created>
  <dcterms:modified xsi:type="dcterms:W3CDTF">2020-01-30T21:53:35Z</dcterms:modified>
</cp:coreProperties>
</file>