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9" r:id="rId3"/>
    <p:sldId id="292" r:id="rId4"/>
    <p:sldId id="293" r:id="rId5"/>
    <p:sldId id="294" r:id="rId6"/>
    <p:sldId id="295" r:id="rId7"/>
    <p:sldId id="312" r:id="rId8"/>
    <p:sldId id="261" r:id="rId9"/>
    <p:sldId id="262" r:id="rId10"/>
    <p:sldId id="263" r:id="rId11"/>
    <p:sldId id="264" r:id="rId12"/>
    <p:sldId id="265" r:id="rId13"/>
    <p:sldId id="267" r:id="rId14"/>
    <p:sldId id="266" r:id="rId15"/>
    <p:sldId id="268" r:id="rId16"/>
    <p:sldId id="269" r:id="rId17"/>
    <p:sldId id="270" r:id="rId18"/>
    <p:sldId id="271" r:id="rId19"/>
    <p:sldId id="272" r:id="rId20"/>
    <p:sldId id="275" r:id="rId21"/>
    <p:sldId id="296" r:id="rId22"/>
    <p:sldId id="297" r:id="rId23"/>
    <p:sldId id="298" r:id="rId24"/>
    <p:sldId id="299" r:id="rId25"/>
  </p:sldIdLst>
  <p:sldSz cx="9144000" cy="6858000" type="screen4x3"/>
  <p:notesSz cx="6645275" cy="97758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79">
          <p15:clr>
            <a:srgbClr val="A4A3A4"/>
          </p15:clr>
        </p15:guide>
        <p15:guide id="2" pos="209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0038"/>
    <a:srgbClr val="3E3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3342" y="-96"/>
      </p:cViewPr>
      <p:guideLst>
        <p:guide orient="horz" pos="3079"/>
        <p:guide pos="209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97565D-48BB-44C0-8E04-1593AB227C9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C7794D99-4E1F-4510-AA5B-06EF1BCB6B5B}">
      <dgm:prSet phldrT="[Текст]"/>
      <dgm:spPr>
        <a:solidFill>
          <a:schemeClr val="accent5">
            <a:lumMod val="40000"/>
            <a:lumOff val="60000"/>
          </a:schemeClr>
        </a:solidFill>
      </dgm:spPr>
      <dgm:t>
        <a:bodyPr/>
        <a:lstStyle/>
        <a:p>
          <a:r>
            <a:rPr lang="uk-UA" dirty="0">
              <a:solidFill>
                <a:srgbClr val="870038"/>
              </a:solidFill>
              <a:latin typeface="Arial" panose="020B0604020202020204" pitchFamily="34" charset="0"/>
              <a:cs typeface="Arial" panose="020B0604020202020204" pitchFamily="34" charset="0"/>
            </a:rPr>
            <a:t>Розвиток</a:t>
          </a:r>
          <a:endParaRPr lang="ru-RU" dirty="0">
            <a:solidFill>
              <a:srgbClr val="870038"/>
            </a:solidFill>
            <a:latin typeface="Arial" panose="020B0604020202020204" pitchFamily="34" charset="0"/>
            <a:cs typeface="Arial" panose="020B0604020202020204" pitchFamily="34" charset="0"/>
          </a:endParaRPr>
        </a:p>
      </dgm:t>
    </dgm:pt>
    <dgm:pt modelId="{DD5555CF-CC46-437D-8486-641F47E3C8E6}" type="parTrans" cxnId="{31DAC2D3-E784-41FC-A0D7-0FA7D3FD98BF}">
      <dgm:prSet/>
      <dgm:spPr/>
      <dgm:t>
        <a:bodyPr/>
        <a:lstStyle/>
        <a:p>
          <a:endParaRPr lang="ru-RU">
            <a:latin typeface="Arial" panose="020B0604020202020204" pitchFamily="34" charset="0"/>
            <a:cs typeface="Arial" panose="020B0604020202020204" pitchFamily="34" charset="0"/>
          </a:endParaRPr>
        </a:p>
      </dgm:t>
    </dgm:pt>
    <dgm:pt modelId="{639AE409-6BF6-4DE5-A506-BDAA43129174}" type="sibTrans" cxnId="{31DAC2D3-E784-41FC-A0D7-0FA7D3FD98BF}">
      <dgm:prSet/>
      <dgm:spPr/>
      <dgm:t>
        <a:bodyPr/>
        <a:lstStyle/>
        <a:p>
          <a:endParaRPr lang="ru-RU">
            <a:latin typeface="Arial" panose="020B0604020202020204" pitchFamily="34" charset="0"/>
            <a:cs typeface="Arial" panose="020B0604020202020204" pitchFamily="34" charset="0"/>
          </a:endParaRPr>
        </a:p>
      </dgm:t>
    </dgm:pt>
    <dgm:pt modelId="{78C70A07-BFE0-4C58-A6E7-D44AC42CCFBA}">
      <dgm:prSet phldrT="[Текст]"/>
      <dgm:spPr>
        <a:solidFill>
          <a:schemeClr val="accent5">
            <a:lumMod val="40000"/>
            <a:lumOff val="60000"/>
          </a:schemeClr>
        </a:solidFill>
      </dgm:spPr>
      <dgm:t>
        <a:bodyPr/>
        <a:lstStyle/>
        <a:p>
          <a:r>
            <a:rPr lang="uk-UA" dirty="0">
              <a:solidFill>
                <a:srgbClr val="870038"/>
              </a:solidFill>
              <a:latin typeface="Arial" panose="020B0604020202020204" pitchFamily="34" charset="0"/>
              <a:cs typeface="Arial" panose="020B0604020202020204" pitchFamily="34" charset="0"/>
            </a:rPr>
            <a:t>Місцевий розвиток</a:t>
          </a:r>
          <a:endParaRPr lang="ru-RU" dirty="0">
            <a:solidFill>
              <a:srgbClr val="870038"/>
            </a:solidFill>
            <a:latin typeface="Arial" panose="020B0604020202020204" pitchFamily="34" charset="0"/>
            <a:cs typeface="Arial" panose="020B0604020202020204" pitchFamily="34" charset="0"/>
          </a:endParaRPr>
        </a:p>
      </dgm:t>
    </dgm:pt>
    <dgm:pt modelId="{7D36E9EF-431F-4C51-A730-7B6A71F733B0}" type="parTrans" cxnId="{8A2CB4D7-183B-48EE-8AD0-5504287D8AE4}">
      <dgm:prSet/>
      <dgm:spPr/>
      <dgm:t>
        <a:bodyPr/>
        <a:lstStyle/>
        <a:p>
          <a:endParaRPr lang="ru-RU">
            <a:latin typeface="Arial" panose="020B0604020202020204" pitchFamily="34" charset="0"/>
            <a:cs typeface="Arial" panose="020B0604020202020204" pitchFamily="34" charset="0"/>
          </a:endParaRPr>
        </a:p>
      </dgm:t>
    </dgm:pt>
    <dgm:pt modelId="{D2C9916F-FBAA-44F2-B4D6-4DFFEC5CDFE5}" type="sibTrans" cxnId="{8A2CB4D7-183B-48EE-8AD0-5504287D8AE4}">
      <dgm:prSet/>
      <dgm:spPr/>
      <dgm:t>
        <a:bodyPr/>
        <a:lstStyle/>
        <a:p>
          <a:endParaRPr lang="ru-RU">
            <a:latin typeface="Arial" panose="020B0604020202020204" pitchFamily="34" charset="0"/>
            <a:cs typeface="Arial" panose="020B0604020202020204" pitchFamily="34" charset="0"/>
          </a:endParaRPr>
        </a:p>
      </dgm:t>
    </dgm:pt>
    <dgm:pt modelId="{0EF8BCE1-5BB7-4969-B43C-6CBAD2987E03}">
      <dgm:prSet phldrT="[Текст]"/>
      <dgm:spPr>
        <a:solidFill>
          <a:schemeClr val="accent5">
            <a:lumMod val="40000"/>
            <a:lumOff val="60000"/>
          </a:schemeClr>
        </a:solidFill>
      </dgm:spPr>
      <dgm:t>
        <a:bodyPr/>
        <a:lstStyle/>
        <a:p>
          <a:r>
            <a:rPr lang="uk-UA" dirty="0">
              <a:solidFill>
                <a:srgbClr val="870038"/>
              </a:solidFill>
              <a:latin typeface="Arial" panose="020B0604020202020204" pitchFamily="34" charset="0"/>
              <a:cs typeface="Arial" panose="020B0604020202020204" pitchFamily="34" charset="0"/>
            </a:rPr>
            <a:t>Економічний розвиток</a:t>
          </a:r>
          <a:endParaRPr lang="ru-RU" dirty="0">
            <a:solidFill>
              <a:srgbClr val="870038"/>
            </a:solidFill>
            <a:latin typeface="Arial" panose="020B0604020202020204" pitchFamily="34" charset="0"/>
            <a:cs typeface="Arial" panose="020B0604020202020204" pitchFamily="34" charset="0"/>
          </a:endParaRPr>
        </a:p>
      </dgm:t>
    </dgm:pt>
    <dgm:pt modelId="{942780FE-55AC-4DDF-8FF0-2E211495E981}" type="parTrans" cxnId="{C7394EE4-EBEC-4546-8B0B-399776D6257B}">
      <dgm:prSet/>
      <dgm:spPr/>
      <dgm:t>
        <a:bodyPr/>
        <a:lstStyle/>
        <a:p>
          <a:endParaRPr lang="ru-RU">
            <a:latin typeface="Arial" panose="020B0604020202020204" pitchFamily="34" charset="0"/>
            <a:cs typeface="Arial" panose="020B0604020202020204" pitchFamily="34" charset="0"/>
          </a:endParaRPr>
        </a:p>
      </dgm:t>
    </dgm:pt>
    <dgm:pt modelId="{5C79236A-5BCA-4D1D-B6FB-1872ECFBEEF4}" type="sibTrans" cxnId="{C7394EE4-EBEC-4546-8B0B-399776D6257B}">
      <dgm:prSet/>
      <dgm:spPr/>
      <dgm:t>
        <a:bodyPr/>
        <a:lstStyle/>
        <a:p>
          <a:endParaRPr lang="ru-RU">
            <a:latin typeface="Arial" panose="020B0604020202020204" pitchFamily="34" charset="0"/>
            <a:cs typeface="Arial" panose="020B0604020202020204" pitchFamily="34" charset="0"/>
          </a:endParaRPr>
        </a:p>
      </dgm:t>
    </dgm:pt>
    <dgm:pt modelId="{340F5A67-D93B-417D-8F9B-DBC31ABECFF5}">
      <dgm:prSet phldrT="[Текст]"/>
      <dgm:spPr>
        <a:solidFill>
          <a:schemeClr val="accent5">
            <a:lumMod val="40000"/>
            <a:lumOff val="60000"/>
          </a:schemeClr>
        </a:solidFill>
      </dgm:spPr>
      <dgm:t>
        <a:bodyPr/>
        <a:lstStyle/>
        <a:p>
          <a:r>
            <a:rPr lang="uk-UA" dirty="0">
              <a:solidFill>
                <a:srgbClr val="870038"/>
              </a:solidFill>
              <a:latin typeface="Arial" panose="020B0604020202020204" pitchFamily="34" charset="0"/>
              <a:cs typeface="Arial" panose="020B0604020202020204" pitchFamily="34" charset="0"/>
            </a:rPr>
            <a:t>Місцевий економічний розвиток</a:t>
          </a:r>
          <a:endParaRPr lang="ru-RU" dirty="0">
            <a:solidFill>
              <a:srgbClr val="870038"/>
            </a:solidFill>
            <a:latin typeface="Arial" panose="020B0604020202020204" pitchFamily="34" charset="0"/>
            <a:cs typeface="Arial" panose="020B0604020202020204" pitchFamily="34" charset="0"/>
          </a:endParaRPr>
        </a:p>
      </dgm:t>
    </dgm:pt>
    <dgm:pt modelId="{3A053FBE-F093-434C-85AD-81754B82CC89}" type="parTrans" cxnId="{24200E76-1361-421E-AAA3-583EA3D1FE44}">
      <dgm:prSet/>
      <dgm:spPr/>
      <dgm:t>
        <a:bodyPr/>
        <a:lstStyle/>
        <a:p>
          <a:endParaRPr lang="ru-RU">
            <a:latin typeface="Arial" panose="020B0604020202020204" pitchFamily="34" charset="0"/>
            <a:cs typeface="Arial" panose="020B0604020202020204" pitchFamily="34" charset="0"/>
          </a:endParaRPr>
        </a:p>
      </dgm:t>
    </dgm:pt>
    <dgm:pt modelId="{67D40FA9-78F3-44EA-B6F6-81A612DDB2E8}" type="sibTrans" cxnId="{24200E76-1361-421E-AAA3-583EA3D1FE44}">
      <dgm:prSet/>
      <dgm:spPr/>
      <dgm:t>
        <a:bodyPr/>
        <a:lstStyle/>
        <a:p>
          <a:endParaRPr lang="ru-RU">
            <a:latin typeface="Arial" panose="020B0604020202020204" pitchFamily="34" charset="0"/>
            <a:cs typeface="Arial" panose="020B0604020202020204" pitchFamily="34" charset="0"/>
          </a:endParaRPr>
        </a:p>
      </dgm:t>
    </dgm:pt>
    <dgm:pt modelId="{E540B9DB-36AC-44CB-B670-E27AE33C7F1F}" type="pres">
      <dgm:prSet presAssocID="{9D97565D-48BB-44C0-8E04-1593AB227C94}" presName="diagram" presStyleCnt="0">
        <dgm:presLayoutVars>
          <dgm:dir/>
          <dgm:resizeHandles val="exact"/>
        </dgm:presLayoutVars>
      </dgm:prSet>
      <dgm:spPr/>
      <dgm:t>
        <a:bodyPr/>
        <a:lstStyle/>
        <a:p>
          <a:endParaRPr lang="ru-RU"/>
        </a:p>
      </dgm:t>
    </dgm:pt>
    <dgm:pt modelId="{8341C449-3D52-43F4-8918-332AC3A5DFAC}" type="pres">
      <dgm:prSet presAssocID="{C7794D99-4E1F-4510-AA5B-06EF1BCB6B5B}" presName="node" presStyleLbl="node1" presStyleIdx="0" presStyleCnt="4" custScaleX="37522" custScaleY="25698" custLinFactNeighborX="-7478" custLinFactNeighborY="-8268">
        <dgm:presLayoutVars>
          <dgm:bulletEnabled val="1"/>
        </dgm:presLayoutVars>
      </dgm:prSet>
      <dgm:spPr/>
      <dgm:t>
        <a:bodyPr/>
        <a:lstStyle/>
        <a:p>
          <a:endParaRPr lang="ru-RU"/>
        </a:p>
      </dgm:t>
    </dgm:pt>
    <dgm:pt modelId="{4AA1C230-C7C0-4BA2-9EDE-FC209CE73716}" type="pres">
      <dgm:prSet presAssocID="{639AE409-6BF6-4DE5-A506-BDAA43129174}" presName="sibTrans" presStyleCnt="0"/>
      <dgm:spPr/>
    </dgm:pt>
    <dgm:pt modelId="{C4A084A9-F698-4EE6-B5F2-DBB00DA235D9}" type="pres">
      <dgm:prSet presAssocID="{78C70A07-BFE0-4C58-A6E7-D44AC42CCFBA}" presName="node" presStyleLbl="node1" presStyleIdx="1" presStyleCnt="4" custScaleX="37522" custScaleY="27285" custLinFactNeighborX="7124" custLinFactNeighborY="-7475">
        <dgm:presLayoutVars>
          <dgm:bulletEnabled val="1"/>
        </dgm:presLayoutVars>
      </dgm:prSet>
      <dgm:spPr/>
      <dgm:t>
        <a:bodyPr/>
        <a:lstStyle/>
        <a:p>
          <a:endParaRPr lang="ru-RU"/>
        </a:p>
      </dgm:t>
    </dgm:pt>
    <dgm:pt modelId="{23E88FAB-CD28-42F9-9A4B-68A0A2EB1B65}" type="pres">
      <dgm:prSet presAssocID="{D2C9916F-FBAA-44F2-B4D6-4DFFEC5CDFE5}" presName="sibTrans" presStyleCnt="0"/>
      <dgm:spPr/>
    </dgm:pt>
    <dgm:pt modelId="{4EA77AD4-AB6F-46AA-A235-F4D1A2A483C9}" type="pres">
      <dgm:prSet presAssocID="{0EF8BCE1-5BB7-4969-B43C-6CBAD2987E03}" presName="node" presStyleLbl="node1" presStyleIdx="2" presStyleCnt="4" custScaleX="37522" custScaleY="27805" custLinFactNeighborX="-10207" custLinFactNeighborY="-3302">
        <dgm:presLayoutVars>
          <dgm:bulletEnabled val="1"/>
        </dgm:presLayoutVars>
      </dgm:prSet>
      <dgm:spPr/>
      <dgm:t>
        <a:bodyPr/>
        <a:lstStyle/>
        <a:p>
          <a:endParaRPr lang="ru-RU"/>
        </a:p>
      </dgm:t>
    </dgm:pt>
    <dgm:pt modelId="{73049670-80E6-4D78-BBAB-49D2B7AC7656}" type="pres">
      <dgm:prSet presAssocID="{5C79236A-5BCA-4D1D-B6FB-1872ECFBEEF4}" presName="sibTrans" presStyleCnt="0"/>
      <dgm:spPr/>
    </dgm:pt>
    <dgm:pt modelId="{16633AFF-8B31-40AF-AC0A-3068240CA9F5}" type="pres">
      <dgm:prSet presAssocID="{340F5A67-D93B-417D-8F9B-DBC31ABECFF5}" presName="node" presStyleLbl="node1" presStyleIdx="3" presStyleCnt="4" custScaleX="37522" custScaleY="27805" custLinFactNeighborX="9631" custLinFactNeighborY="-3302">
        <dgm:presLayoutVars>
          <dgm:bulletEnabled val="1"/>
        </dgm:presLayoutVars>
      </dgm:prSet>
      <dgm:spPr/>
      <dgm:t>
        <a:bodyPr/>
        <a:lstStyle/>
        <a:p>
          <a:endParaRPr lang="ru-RU"/>
        </a:p>
      </dgm:t>
    </dgm:pt>
  </dgm:ptLst>
  <dgm:cxnLst>
    <dgm:cxn modelId="{63CEB14D-5CFF-4458-81A2-2DEBE48EAC0C}" type="presOf" srcId="{9D97565D-48BB-44C0-8E04-1593AB227C94}" destId="{E540B9DB-36AC-44CB-B670-E27AE33C7F1F}" srcOrd="0" destOrd="0" presId="urn:microsoft.com/office/officeart/2005/8/layout/default"/>
    <dgm:cxn modelId="{24200E76-1361-421E-AAA3-583EA3D1FE44}" srcId="{9D97565D-48BB-44C0-8E04-1593AB227C94}" destId="{340F5A67-D93B-417D-8F9B-DBC31ABECFF5}" srcOrd="3" destOrd="0" parTransId="{3A053FBE-F093-434C-85AD-81754B82CC89}" sibTransId="{67D40FA9-78F3-44EA-B6F6-81A612DDB2E8}"/>
    <dgm:cxn modelId="{8A2CB4D7-183B-48EE-8AD0-5504287D8AE4}" srcId="{9D97565D-48BB-44C0-8E04-1593AB227C94}" destId="{78C70A07-BFE0-4C58-A6E7-D44AC42CCFBA}" srcOrd="1" destOrd="0" parTransId="{7D36E9EF-431F-4C51-A730-7B6A71F733B0}" sibTransId="{D2C9916F-FBAA-44F2-B4D6-4DFFEC5CDFE5}"/>
    <dgm:cxn modelId="{9A54EF03-7B2E-419C-AABC-75EEA20379A0}" type="presOf" srcId="{C7794D99-4E1F-4510-AA5B-06EF1BCB6B5B}" destId="{8341C449-3D52-43F4-8918-332AC3A5DFAC}" srcOrd="0" destOrd="0" presId="urn:microsoft.com/office/officeart/2005/8/layout/default"/>
    <dgm:cxn modelId="{31DAC2D3-E784-41FC-A0D7-0FA7D3FD98BF}" srcId="{9D97565D-48BB-44C0-8E04-1593AB227C94}" destId="{C7794D99-4E1F-4510-AA5B-06EF1BCB6B5B}" srcOrd="0" destOrd="0" parTransId="{DD5555CF-CC46-437D-8486-641F47E3C8E6}" sibTransId="{639AE409-6BF6-4DE5-A506-BDAA43129174}"/>
    <dgm:cxn modelId="{C7394EE4-EBEC-4546-8B0B-399776D6257B}" srcId="{9D97565D-48BB-44C0-8E04-1593AB227C94}" destId="{0EF8BCE1-5BB7-4969-B43C-6CBAD2987E03}" srcOrd="2" destOrd="0" parTransId="{942780FE-55AC-4DDF-8FF0-2E211495E981}" sibTransId="{5C79236A-5BCA-4D1D-B6FB-1872ECFBEEF4}"/>
    <dgm:cxn modelId="{5679C062-88DF-4120-8C49-9CDD7327B52E}" type="presOf" srcId="{0EF8BCE1-5BB7-4969-B43C-6CBAD2987E03}" destId="{4EA77AD4-AB6F-46AA-A235-F4D1A2A483C9}" srcOrd="0" destOrd="0" presId="urn:microsoft.com/office/officeart/2005/8/layout/default"/>
    <dgm:cxn modelId="{C19D75DE-32FC-49FD-8285-6E40F913973E}" type="presOf" srcId="{78C70A07-BFE0-4C58-A6E7-D44AC42CCFBA}" destId="{C4A084A9-F698-4EE6-B5F2-DBB00DA235D9}" srcOrd="0" destOrd="0" presId="urn:microsoft.com/office/officeart/2005/8/layout/default"/>
    <dgm:cxn modelId="{FB323E0D-48B3-462D-9539-DEEA65434B84}" type="presOf" srcId="{340F5A67-D93B-417D-8F9B-DBC31ABECFF5}" destId="{16633AFF-8B31-40AF-AC0A-3068240CA9F5}" srcOrd="0" destOrd="0" presId="urn:microsoft.com/office/officeart/2005/8/layout/default"/>
    <dgm:cxn modelId="{49B8C1E2-9BDB-404A-8709-BD80EFDC11D7}" type="presParOf" srcId="{E540B9DB-36AC-44CB-B670-E27AE33C7F1F}" destId="{8341C449-3D52-43F4-8918-332AC3A5DFAC}" srcOrd="0" destOrd="0" presId="urn:microsoft.com/office/officeart/2005/8/layout/default"/>
    <dgm:cxn modelId="{A012EB9D-6322-4BBB-8084-1FBC677DE695}" type="presParOf" srcId="{E540B9DB-36AC-44CB-B670-E27AE33C7F1F}" destId="{4AA1C230-C7C0-4BA2-9EDE-FC209CE73716}" srcOrd="1" destOrd="0" presId="urn:microsoft.com/office/officeart/2005/8/layout/default"/>
    <dgm:cxn modelId="{206EC8E7-A847-4654-8390-C0E12544DC37}" type="presParOf" srcId="{E540B9DB-36AC-44CB-B670-E27AE33C7F1F}" destId="{C4A084A9-F698-4EE6-B5F2-DBB00DA235D9}" srcOrd="2" destOrd="0" presId="urn:microsoft.com/office/officeart/2005/8/layout/default"/>
    <dgm:cxn modelId="{7B14B1B0-AE75-4677-A062-76F8BD552DC8}" type="presParOf" srcId="{E540B9DB-36AC-44CB-B670-E27AE33C7F1F}" destId="{23E88FAB-CD28-42F9-9A4B-68A0A2EB1B65}" srcOrd="3" destOrd="0" presId="urn:microsoft.com/office/officeart/2005/8/layout/default"/>
    <dgm:cxn modelId="{194A73DD-B372-4C5C-92A6-88F1088CCA59}" type="presParOf" srcId="{E540B9DB-36AC-44CB-B670-E27AE33C7F1F}" destId="{4EA77AD4-AB6F-46AA-A235-F4D1A2A483C9}" srcOrd="4" destOrd="0" presId="urn:microsoft.com/office/officeart/2005/8/layout/default"/>
    <dgm:cxn modelId="{CF8417DF-D433-4500-ADA5-7EE70320746E}" type="presParOf" srcId="{E540B9DB-36AC-44CB-B670-E27AE33C7F1F}" destId="{73049670-80E6-4D78-BBAB-49D2B7AC7656}" srcOrd="5" destOrd="0" presId="urn:microsoft.com/office/officeart/2005/8/layout/default"/>
    <dgm:cxn modelId="{6369D0A7-5510-404B-92E1-03CD8A49EF4F}" type="presParOf" srcId="{E540B9DB-36AC-44CB-B670-E27AE33C7F1F}" destId="{16633AFF-8B31-40AF-AC0A-3068240CA9F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1C449-3D52-43F4-8918-332AC3A5DFAC}">
      <dsp:nvSpPr>
        <dsp:cNvPr id="0" name=""/>
        <dsp:cNvSpPr/>
      </dsp:nvSpPr>
      <dsp:spPr>
        <a:xfrm>
          <a:off x="0" y="72018"/>
          <a:ext cx="3087910" cy="1268905"/>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kern="1200" dirty="0">
              <a:solidFill>
                <a:srgbClr val="870038"/>
              </a:solidFill>
              <a:latin typeface="Arial" panose="020B0604020202020204" pitchFamily="34" charset="0"/>
              <a:cs typeface="Arial" panose="020B0604020202020204" pitchFamily="34" charset="0"/>
            </a:rPr>
            <a:t>Розвиток</a:t>
          </a:r>
          <a:endParaRPr lang="ru-RU" sz="2900" kern="1200" dirty="0">
            <a:solidFill>
              <a:srgbClr val="870038"/>
            </a:solidFill>
            <a:latin typeface="Arial" panose="020B0604020202020204" pitchFamily="34" charset="0"/>
            <a:cs typeface="Arial" panose="020B0604020202020204" pitchFamily="34" charset="0"/>
          </a:endParaRPr>
        </a:p>
      </dsp:txBody>
      <dsp:txXfrm>
        <a:off x="0" y="72018"/>
        <a:ext cx="3087910" cy="1268905"/>
      </dsp:txXfrm>
    </dsp:sp>
    <dsp:sp modelId="{C4A084A9-F698-4EE6-B5F2-DBB00DA235D9}">
      <dsp:nvSpPr>
        <dsp:cNvPr id="0" name=""/>
        <dsp:cNvSpPr/>
      </dsp:nvSpPr>
      <dsp:spPr>
        <a:xfrm>
          <a:off x="5112556" y="71993"/>
          <a:ext cx="3087910" cy="1347267"/>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kern="1200" dirty="0">
              <a:solidFill>
                <a:srgbClr val="870038"/>
              </a:solidFill>
              <a:latin typeface="Arial" panose="020B0604020202020204" pitchFamily="34" charset="0"/>
              <a:cs typeface="Arial" panose="020B0604020202020204" pitchFamily="34" charset="0"/>
            </a:rPr>
            <a:t>Місцевий розвиток</a:t>
          </a:r>
          <a:endParaRPr lang="ru-RU" sz="2900" kern="1200" dirty="0">
            <a:solidFill>
              <a:srgbClr val="870038"/>
            </a:solidFill>
            <a:latin typeface="Arial" panose="020B0604020202020204" pitchFamily="34" charset="0"/>
            <a:cs typeface="Arial" panose="020B0604020202020204" pitchFamily="34" charset="0"/>
          </a:endParaRPr>
        </a:p>
      </dsp:txBody>
      <dsp:txXfrm>
        <a:off x="5112556" y="71993"/>
        <a:ext cx="3087910" cy="1347267"/>
      </dsp:txXfrm>
    </dsp:sp>
    <dsp:sp modelId="{4EA77AD4-AB6F-46AA-A235-F4D1A2A483C9}">
      <dsp:nvSpPr>
        <dsp:cNvPr id="0" name=""/>
        <dsp:cNvSpPr/>
      </dsp:nvSpPr>
      <dsp:spPr>
        <a:xfrm>
          <a:off x="0" y="2448274"/>
          <a:ext cx="3087910" cy="1372944"/>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kern="1200" dirty="0">
              <a:solidFill>
                <a:srgbClr val="870038"/>
              </a:solidFill>
              <a:latin typeface="Arial" panose="020B0604020202020204" pitchFamily="34" charset="0"/>
              <a:cs typeface="Arial" panose="020B0604020202020204" pitchFamily="34" charset="0"/>
            </a:rPr>
            <a:t>Економічний розвиток</a:t>
          </a:r>
          <a:endParaRPr lang="ru-RU" sz="2900" kern="1200" dirty="0">
            <a:solidFill>
              <a:srgbClr val="870038"/>
            </a:solidFill>
            <a:latin typeface="Arial" panose="020B0604020202020204" pitchFamily="34" charset="0"/>
            <a:cs typeface="Arial" panose="020B0604020202020204" pitchFamily="34" charset="0"/>
          </a:endParaRPr>
        </a:p>
      </dsp:txBody>
      <dsp:txXfrm>
        <a:off x="0" y="2448274"/>
        <a:ext cx="3087910" cy="1372944"/>
      </dsp:txXfrm>
    </dsp:sp>
    <dsp:sp modelId="{16633AFF-8B31-40AF-AC0A-3068240CA9F5}">
      <dsp:nvSpPr>
        <dsp:cNvPr id="0" name=""/>
        <dsp:cNvSpPr/>
      </dsp:nvSpPr>
      <dsp:spPr>
        <a:xfrm>
          <a:off x="5141689" y="2448274"/>
          <a:ext cx="3087910" cy="1372944"/>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kern="1200" dirty="0">
              <a:solidFill>
                <a:srgbClr val="870038"/>
              </a:solidFill>
              <a:latin typeface="Arial" panose="020B0604020202020204" pitchFamily="34" charset="0"/>
              <a:cs typeface="Arial" panose="020B0604020202020204" pitchFamily="34" charset="0"/>
            </a:rPr>
            <a:t>Місцевий економічний розвиток</a:t>
          </a:r>
          <a:endParaRPr lang="ru-RU" sz="2900" kern="1200" dirty="0">
            <a:solidFill>
              <a:srgbClr val="870038"/>
            </a:solidFill>
            <a:latin typeface="Arial" panose="020B0604020202020204" pitchFamily="34" charset="0"/>
            <a:cs typeface="Arial" panose="020B0604020202020204" pitchFamily="34" charset="0"/>
          </a:endParaRPr>
        </a:p>
      </dsp:txBody>
      <dsp:txXfrm>
        <a:off x="5141689" y="2448274"/>
        <a:ext cx="3087910" cy="13729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79619" cy="488792"/>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sz="quarter" idx="1"/>
          </p:nvPr>
        </p:nvSpPr>
        <p:spPr>
          <a:xfrm>
            <a:off x="3764119" y="0"/>
            <a:ext cx="2879619" cy="488792"/>
          </a:xfrm>
          <a:prstGeom prst="rect">
            <a:avLst/>
          </a:prstGeom>
        </p:spPr>
        <p:txBody>
          <a:bodyPr vert="horz" lIns="91440" tIns="45720" rIns="91440" bIns="45720" rtlCol="0"/>
          <a:lstStyle>
            <a:lvl1pPr algn="r">
              <a:defRPr sz="1200"/>
            </a:lvl1pPr>
          </a:lstStyle>
          <a:p>
            <a:fld id="{AA80D3CA-B6EF-43BD-A90E-0A1DFD33CF5F}" type="datetimeFigureOut">
              <a:rPr lang="en-US" smtClean="0"/>
              <a:t>1/25/2022</a:t>
            </a:fld>
            <a:endParaRPr lang="en-US"/>
          </a:p>
        </p:txBody>
      </p:sp>
      <p:sp>
        <p:nvSpPr>
          <p:cNvPr id="4" name="Нижний колонтитул 3"/>
          <p:cNvSpPr>
            <a:spLocks noGrp="1"/>
          </p:cNvSpPr>
          <p:nvPr>
            <p:ph type="ftr" sz="quarter" idx="2"/>
          </p:nvPr>
        </p:nvSpPr>
        <p:spPr>
          <a:xfrm>
            <a:off x="0" y="9285337"/>
            <a:ext cx="2879619" cy="488792"/>
          </a:xfrm>
          <a:prstGeom prst="rect">
            <a:avLst/>
          </a:prstGeom>
        </p:spPr>
        <p:txBody>
          <a:bodyPr vert="horz" lIns="91440" tIns="45720" rIns="91440" bIns="45720" rtlCol="0" anchor="b"/>
          <a:lstStyle>
            <a:lvl1pPr algn="l">
              <a:defRPr sz="1200"/>
            </a:lvl1pPr>
          </a:lstStyle>
          <a:p>
            <a:endParaRPr lang="en-US"/>
          </a:p>
        </p:txBody>
      </p:sp>
      <p:sp>
        <p:nvSpPr>
          <p:cNvPr id="5" name="Номер слайда 4"/>
          <p:cNvSpPr>
            <a:spLocks noGrp="1"/>
          </p:cNvSpPr>
          <p:nvPr>
            <p:ph type="sldNum" sz="quarter" idx="3"/>
          </p:nvPr>
        </p:nvSpPr>
        <p:spPr>
          <a:xfrm>
            <a:off x="3764119" y="9285337"/>
            <a:ext cx="2879619" cy="488792"/>
          </a:xfrm>
          <a:prstGeom prst="rect">
            <a:avLst/>
          </a:prstGeom>
        </p:spPr>
        <p:txBody>
          <a:bodyPr vert="horz" lIns="91440" tIns="45720" rIns="91440" bIns="45720" rtlCol="0" anchor="b"/>
          <a:lstStyle>
            <a:lvl1pPr algn="r">
              <a:defRPr sz="1200"/>
            </a:lvl1pPr>
          </a:lstStyle>
          <a:p>
            <a:fld id="{0E78CB26-5E90-4DF9-BC6D-F136DC1B5F70}" type="slidenum">
              <a:rPr lang="en-US" smtClean="0"/>
              <a:t>‹#›</a:t>
            </a:fld>
            <a:endParaRPr lang="en-US"/>
          </a:p>
        </p:txBody>
      </p:sp>
    </p:spTree>
    <p:extLst>
      <p:ext uri="{BB962C8B-B14F-4D97-AF65-F5344CB8AC3E}">
        <p14:creationId xmlns:p14="http://schemas.microsoft.com/office/powerpoint/2010/main" val="92864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79619" cy="48879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764119" y="0"/>
            <a:ext cx="2879619" cy="488792"/>
          </a:xfrm>
          <a:prstGeom prst="rect">
            <a:avLst/>
          </a:prstGeom>
        </p:spPr>
        <p:txBody>
          <a:bodyPr vert="horz" lIns="91440" tIns="45720" rIns="91440" bIns="45720" rtlCol="0"/>
          <a:lstStyle>
            <a:lvl1pPr algn="r">
              <a:defRPr sz="1200"/>
            </a:lvl1pPr>
          </a:lstStyle>
          <a:p>
            <a:fld id="{EDF35450-81DB-4A95-818F-73E21C153881}" type="datetimeFigureOut">
              <a:rPr lang="ru-RU" smtClean="0"/>
              <a:t>25.01.2022</a:t>
            </a:fld>
            <a:endParaRPr lang="ru-RU"/>
          </a:p>
        </p:txBody>
      </p:sp>
      <p:sp>
        <p:nvSpPr>
          <p:cNvPr id="4" name="Образ слайда 3"/>
          <p:cNvSpPr>
            <a:spLocks noGrp="1" noRot="1" noChangeAspect="1"/>
          </p:cNvSpPr>
          <p:nvPr>
            <p:ph type="sldImg" idx="2"/>
          </p:nvPr>
        </p:nvSpPr>
        <p:spPr>
          <a:xfrm>
            <a:off x="877888" y="733425"/>
            <a:ext cx="4889500" cy="36671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64528" y="4643517"/>
            <a:ext cx="5316220" cy="4399122"/>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285337"/>
            <a:ext cx="2879619" cy="48879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764119" y="9285337"/>
            <a:ext cx="2879619" cy="488792"/>
          </a:xfrm>
          <a:prstGeom prst="rect">
            <a:avLst/>
          </a:prstGeom>
        </p:spPr>
        <p:txBody>
          <a:bodyPr vert="horz" lIns="91440" tIns="45720" rIns="91440" bIns="45720" rtlCol="0" anchor="b"/>
          <a:lstStyle>
            <a:lvl1pPr algn="r">
              <a:defRPr sz="1200"/>
            </a:lvl1pPr>
          </a:lstStyle>
          <a:p>
            <a:fld id="{0E031978-1008-4A99-9AC7-F054B591B487}" type="slidenum">
              <a:rPr lang="ru-RU" smtClean="0"/>
              <a:t>‹#›</a:t>
            </a:fld>
            <a:endParaRPr lang="ru-RU"/>
          </a:p>
        </p:txBody>
      </p:sp>
    </p:spTree>
    <p:extLst>
      <p:ext uri="{BB962C8B-B14F-4D97-AF65-F5344CB8AC3E}">
        <p14:creationId xmlns:p14="http://schemas.microsoft.com/office/powerpoint/2010/main" val="106610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031978-1008-4A99-9AC7-F054B591B487}" type="slidenum">
              <a:rPr lang="ru-RU" smtClean="0"/>
              <a:t>17</a:t>
            </a:fld>
            <a:endParaRPr lang="ru-RU"/>
          </a:p>
        </p:txBody>
      </p:sp>
    </p:spTree>
    <p:extLst>
      <p:ext uri="{BB962C8B-B14F-4D97-AF65-F5344CB8AC3E}">
        <p14:creationId xmlns:p14="http://schemas.microsoft.com/office/powerpoint/2010/main" val="3180202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799" y="1700808"/>
            <a:ext cx="7772400" cy="1470025"/>
          </a:xfrm>
        </p:spPr>
        <p:txBody>
          <a:bodyPr/>
          <a:lstStyle/>
          <a:p>
            <a:r>
              <a:rPr lang="ru-RU" dirty="0"/>
              <a:t>Образец заголовка</a:t>
            </a:r>
          </a:p>
        </p:txBody>
      </p:sp>
      <p:sp>
        <p:nvSpPr>
          <p:cNvPr id="3" name="Подзаголовок 2"/>
          <p:cNvSpPr>
            <a:spLocks noGrp="1"/>
          </p:cNvSpPr>
          <p:nvPr>
            <p:ph type="subTitle" idx="1"/>
          </p:nvPr>
        </p:nvSpPr>
        <p:spPr>
          <a:xfrm>
            <a:off x="1371599" y="3520109"/>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C0E6AE-21FC-4AA9-9BB9-854D1175FFD7}" type="slidenum">
              <a:rPr lang="ru-RU" smtClean="0"/>
              <a:t>‹#›</a:t>
            </a:fld>
            <a:endParaRPr lang="ru-RU"/>
          </a:p>
        </p:txBody>
      </p:sp>
      <p:pic>
        <p:nvPicPr>
          <p:cNvPr id="7" name="Picture 6"/>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3554" r="220" b="2949"/>
          <a:stretch/>
        </p:blipFill>
        <p:spPr bwMode="auto">
          <a:xfrm flipH="1" flipV="1">
            <a:off x="0" y="5689156"/>
            <a:ext cx="9143999"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2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3659" t="36472" r="9813" b="40846"/>
          <a:stretch/>
        </p:blipFill>
        <p:spPr bwMode="auto">
          <a:xfrm>
            <a:off x="467544" y="291987"/>
            <a:ext cx="4281616" cy="9047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547" r="-1" b="2949"/>
          <a:stretch/>
        </p:blipFill>
        <p:spPr bwMode="auto">
          <a:xfrm flipH="1" flipV="1">
            <a:off x="376389" y="5689156"/>
            <a:ext cx="1298575"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6835" t="2202" b="16710"/>
          <a:stretch/>
        </p:blipFill>
        <p:spPr bwMode="auto">
          <a:xfrm>
            <a:off x="633304" y="5373216"/>
            <a:ext cx="1274400"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Рисунок 22"/>
          <p:cNvPicPr>
            <a:picLocks noChangeAspect="1" noChangeArrowheads="1"/>
          </p:cNvPicPr>
          <p:nvPr userDrawn="1"/>
        </p:nvPicPr>
        <p:blipFill>
          <a:blip r:embed="rId6">
            <a:extLst>
              <a:ext uri="{28A0092B-C50C-407E-A947-70E740481C1C}">
                <a14:useLocalDpi xmlns:a14="http://schemas.microsoft.com/office/drawing/2010/main" val="0"/>
              </a:ext>
            </a:extLst>
          </a:blip>
          <a:srcRect l="-15234" t="-65079" r="-16672" b="-871"/>
          <a:stretch>
            <a:fillRect/>
          </a:stretch>
        </p:blipFill>
        <p:spPr bwMode="auto">
          <a:xfrm>
            <a:off x="4932040" y="664121"/>
            <a:ext cx="20764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2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l="-17857" t="-38290" r="-14999"/>
          <a:stretch>
            <a:fillRect/>
          </a:stretch>
        </p:blipFill>
        <p:spPr bwMode="auto">
          <a:xfrm>
            <a:off x="7258372" y="692696"/>
            <a:ext cx="1562100" cy="4286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07504" y="5118633"/>
            <a:ext cx="1907703" cy="269304"/>
          </a:xfrm>
          <a:prstGeom prst="rect">
            <a:avLst/>
          </a:prstGeom>
          <a:noFill/>
        </p:spPr>
        <p:txBody>
          <a:bodyPr wrap="square" rtlCol="0">
            <a:spAutoFit/>
          </a:bodyPr>
          <a:lstStyle/>
          <a:p>
            <a:pPr marL="447675"/>
            <a:r>
              <a:rPr lang="en-US" sz="1150" kern="1800" spc="0" baseline="0" dirty="0">
                <a:solidFill>
                  <a:srgbClr val="87888B"/>
                </a:solidFill>
                <a:latin typeface="Tahoma" panose="020B0604030504040204" pitchFamily="34" charset="0"/>
                <a:ea typeface="Tahoma" panose="020B0604030504040204" pitchFamily="34" charset="0"/>
                <a:cs typeface="Tahoma" panose="020B0604030504040204" pitchFamily="34" charset="0"/>
              </a:rPr>
              <a:t>www.pleddg.org.ua</a:t>
            </a:r>
          </a:p>
        </p:txBody>
      </p:sp>
    </p:spTree>
    <p:extLst>
      <p:ext uri="{BB962C8B-B14F-4D97-AF65-F5344CB8AC3E}">
        <p14:creationId xmlns:p14="http://schemas.microsoft.com/office/powerpoint/2010/main" val="3283967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C0E6AE-21FC-4AA9-9BB9-854D1175FFD7}" type="slidenum">
              <a:rPr lang="ru-RU" smtClean="0"/>
              <a:t>‹#›</a:t>
            </a:fld>
            <a:endParaRPr lang="ru-RU"/>
          </a:p>
        </p:txBody>
      </p:sp>
    </p:spTree>
    <p:extLst>
      <p:ext uri="{BB962C8B-B14F-4D97-AF65-F5344CB8AC3E}">
        <p14:creationId xmlns:p14="http://schemas.microsoft.com/office/powerpoint/2010/main" val="3266215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dirty="0"/>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C0E6AE-21FC-4AA9-9BB9-854D1175FFD7}" type="slidenum">
              <a:rPr lang="ru-RU" smtClean="0"/>
              <a:t>‹#›</a:t>
            </a:fld>
            <a:endParaRPr lang="ru-RU"/>
          </a:p>
        </p:txBody>
      </p:sp>
    </p:spTree>
    <p:extLst>
      <p:ext uri="{BB962C8B-B14F-4D97-AF65-F5344CB8AC3E}">
        <p14:creationId xmlns:p14="http://schemas.microsoft.com/office/powerpoint/2010/main" val="1904017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143000"/>
          </a:xfrm>
          <a:ln>
            <a:noFill/>
          </a:ln>
        </p:spPr>
        <p:txBody>
          <a:bodyPr vert="horz" lIns="91440" tIns="45720" rIns="91440" bIns="45720" rtlCol="0" anchor="ctr">
            <a:normAutofit/>
          </a:bodyPr>
          <a:lstStyle>
            <a:lvl1pPr>
              <a:defRPr lang="ru-RU" sz="3200" b="1" cap="all" baseline="0">
                <a:solidFill>
                  <a:srgbClr val="870038"/>
                </a:solidFill>
                <a:effectLst>
                  <a:outerShdw blurRad="38100" dist="38100" dir="2700000" algn="tl">
                    <a:srgbClr val="000000">
                      <a:alpha val="43137"/>
                    </a:srgbClr>
                  </a:outerShdw>
                </a:effectLst>
                <a:ea typeface="Tahoma" panose="020B0604030504040204" pitchFamily="34" charset="0"/>
              </a:defRPr>
            </a:lvl1pPr>
          </a:lstStyle>
          <a:p>
            <a:pPr lvl="0"/>
            <a:r>
              <a:rPr lang="ru-RU"/>
              <a:t>Образец заголовка</a:t>
            </a:r>
          </a:p>
        </p:txBody>
      </p:sp>
      <p:sp>
        <p:nvSpPr>
          <p:cNvPr id="3" name="Объект 2"/>
          <p:cNvSpPr>
            <a:spLocks noGrp="1"/>
          </p:cNvSpPr>
          <p:nvPr>
            <p:ph idx="1"/>
          </p:nvPr>
        </p:nvSpPr>
        <p:spPr>
          <a:xfrm>
            <a:off x="107504" y="1412776"/>
            <a:ext cx="8928992" cy="4824536"/>
          </a:xfrm>
        </p:spPr>
        <p:txBody>
          <a:bodyPr vert="horz" lIns="91440" tIns="45720" rIns="91440" bIns="45720" rtlCol="0">
            <a:normAutofit/>
          </a:bodyPr>
          <a:lstStyle>
            <a:lvl1pPr>
              <a:defRPr lang="ru-RU" dirty="0" smtClean="0">
                <a:solidFill>
                  <a:srgbClr val="3E3E40"/>
                </a:solidFill>
                <a:latin typeface="Arial" panose="020B0604020202020204" pitchFamily="34" charset="0"/>
                <a:cs typeface="Arial" panose="020B0604020202020204" pitchFamily="34" charset="0"/>
              </a:defRPr>
            </a:lvl1pPr>
            <a:lvl2pPr>
              <a:defRPr lang="ru-RU" dirty="0" smtClean="0">
                <a:solidFill>
                  <a:srgbClr val="3E3E40"/>
                </a:solidFill>
                <a:latin typeface="Arial" panose="020B0604020202020204" pitchFamily="34" charset="0"/>
                <a:cs typeface="Arial" panose="020B0604020202020204" pitchFamily="34" charset="0"/>
              </a:defRPr>
            </a:lvl2pPr>
            <a:lvl3pPr>
              <a:defRPr lang="ru-RU" dirty="0" smtClean="0">
                <a:solidFill>
                  <a:srgbClr val="3E3E40"/>
                </a:solidFill>
                <a:latin typeface="Arial" panose="020B0604020202020204" pitchFamily="34" charset="0"/>
                <a:cs typeface="Arial" panose="020B0604020202020204" pitchFamily="34" charset="0"/>
              </a:defRPr>
            </a:lvl3pPr>
            <a:lvl4pPr>
              <a:defRPr lang="ru-RU" dirty="0" smtClean="0">
                <a:solidFill>
                  <a:srgbClr val="3E3E40"/>
                </a:solidFill>
                <a:latin typeface="Arial" panose="020B0604020202020204" pitchFamily="34" charset="0"/>
                <a:cs typeface="Arial" panose="020B0604020202020204" pitchFamily="34" charset="0"/>
              </a:defRPr>
            </a:lvl4pPr>
            <a:lvl5pPr>
              <a:defRPr lang="ru-RU" dirty="0">
                <a:solidFill>
                  <a:srgbClr val="3E3E40"/>
                </a:solidFill>
                <a:latin typeface="Arial" panose="020B0604020202020204" pitchFamily="34" charset="0"/>
                <a:cs typeface="Arial" panose="020B0604020202020204" pitchFamily="34" charset="0"/>
              </a:defRPr>
            </a:lvl5pPr>
          </a:lstStyle>
          <a:p>
            <a:pPr lvl="0">
              <a:buClr>
                <a:srgbClr val="678C94"/>
              </a:buClr>
              <a:buFont typeface="Wingdings" panose="05000000000000000000" pitchFamily="2" charset="2"/>
              <a:buChar char="§"/>
            </a:pPr>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8" name="Місце для номера слайда 5"/>
          <p:cNvSpPr>
            <a:spLocks noGrp="1"/>
          </p:cNvSpPr>
          <p:nvPr>
            <p:ph type="sldNum" sz="quarter" idx="12"/>
          </p:nvPr>
        </p:nvSpPr>
        <p:spPr>
          <a:xfrm>
            <a:off x="6876256" y="6434232"/>
            <a:ext cx="2133600" cy="365125"/>
          </a:xfrm>
        </p:spPr>
        <p:txBody>
          <a:bodyPr/>
          <a:lstStyle>
            <a:lvl1pPr>
              <a:defRPr sz="1050">
                <a:solidFill>
                  <a:srgbClr val="678C94"/>
                </a:solidFill>
                <a:latin typeface="Arial" panose="020B0604020202020204" pitchFamily="34" charset="0"/>
                <a:cs typeface="Arial" panose="020B0604020202020204" pitchFamily="34" charset="0"/>
              </a:defRPr>
            </a:lvl1pPr>
          </a:lstStyle>
          <a:p>
            <a:fld id="{CB000FB6-CC0C-417B-B1AB-8E01C7791486}" type="slidenum">
              <a:rPr lang="en-US" smtClean="0"/>
              <a:t>‹#›</a:t>
            </a:fld>
            <a:endParaRPr lang="en-US" dirty="0"/>
          </a:p>
        </p:txBody>
      </p:sp>
      <p:pic>
        <p:nvPicPr>
          <p:cNvPr id="9" name="Рисунок 2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239" t="36472" r="9813" b="42093"/>
          <a:stretch/>
        </p:blipFill>
        <p:spPr bwMode="auto">
          <a:xfrm>
            <a:off x="470064" y="6237312"/>
            <a:ext cx="2505224" cy="49756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 сполучна лінія 9"/>
          <p:cNvCxnSpPr/>
          <p:nvPr userDrawn="1"/>
        </p:nvCxnSpPr>
        <p:spPr>
          <a:xfrm>
            <a:off x="482600" y="1124744"/>
            <a:ext cx="8193856" cy="0"/>
          </a:xfrm>
          <a:prstGeom prst="line">
            <a:avLst/>
          </a:prstGeom>
          <a:ln w="15875" cap="sq">
            <a:solidFill>
              <a:srgbClr val="870038"/>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559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spTree>
      <p:nvGrpSpPr>
        <p:cNvPr id="1" name=""/>
        <p:cNvGrpSpPr/>
        <p:nvPr/>
      </p:nvGrpSpPr>
      <p:grpSpPr>
        <a:xfrm>
          <a:off x="0" y="0"/>
          <a:ext cx="0" cy="0"/>
          <a:chOff x="0" y="0"/>
          <a:chExt cx="0" cy="0"/>
        </a:xfrm>
      </p:grpSpPr>
      <p:sp>
        <p:nvSpPr>
          <p:cNvPr id="7" name="Підзаголовок 2"/>
          <p:cNvSpPr txBox="1">
            <a:spLocks/>
          </p:cNvSpPr>
          <p:nvPr userDrawn="1"/>
        </p:nvSpPr>
        <p:spPr>
          <a:xfrm>
            <a:off x="0" y="3212976"/>
            <a:ext cx="9144000" cy="331484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701800" indent="0" algn="l"/>
            <a:endParaRPr lang="uk-UA" sz="1400" b="0" noProof="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endParaRPr lang="uk-UA" sz="1400" b="0" noProof="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Заголовок 1"/>
          <p:cNvSpPr txBox="1">
            <a:spLocks/>
          </p:cNvSpPr>
          <p:nvPr userDrawn="1"/>
        </p:nvSpPr>
        <p:spPr>
          <a:xfrm>
            <a:off x="0" y="2060848"/>
            <a:ext cx="9144000" cy="10801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90700" indent="0" algn="l"/>
            <a:endParaRPr lang="uk-UA" sz="3200" b="1" cap="all" noProof="0"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 name="Рисунок 2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659" t="36472" r="9813" b="40846"/>
          <a:stretch/>
        </p:blipFill>
        <p:spPr bwMode="auto">
          <a:xfrm>
            <a:off x="467544" y="291987"/>
            <a:ext cx="4281616" cy="904765"/>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22"/>
          <p:cNvPicPr>
            <a:picLocks noChangeAspect="1" noChangeArrowheads="1"/>
          </p:cNvPicPr>
          <p:nvPr userDrawn="1"/>
        </p:nvPicPr>
        <p:blipFill>
          <a:blip r:embed="rId3">
            <a:extLst>
              <a:ext uri="{28A0092B-C50C-407E-A947-70E740481C1C}">
                <a14:useLocalDpi xmlns:a14="http://schemas.microsoft.com/office/drawing/2010/main" val="0"/>
              </a:ext>
            </a:extLst>
          </a:blip>
          <a:srcRect l="-15234" t="-65079" r="-16672" b="-871"/>
          <a:stretch>
            <a:fillRect/>
          </a:stretch>
        </p:blipFill>
        <p:spPr bwMode="auto">
          <a:xfrm>
            <a:off x="4932040" y="664121"/>
            <a:ext cx="20764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2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7857" t="-38290" r="-14999"/>
          <a:stretch>
            <a:fillRect/>
          </a:stretch>
        </p:blipFill>
        <p:spPr bwMode="auto">
          <a:xfrm>
            <a:off x="7258372" y="692696"/>
            <a:ext cx="15621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3547" r="-1" b="2949"/>
          <a:stretch/>
        </p:blipFill>
        <p:spPr bwMode="auto">
          <a:xfrm flipH="1" flipV="1">
            <a:off x="376389" y="5689156"/>
            <a:ext cx="1298575"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6835" t="2202" b="16710"/>
          <a:stretch/>
        </p:blipFill>
        <p:spPr bwMode="auto">
          <a:xfrm>
            <a:off x="633304" y="5373216"/>
            <a:ext cx="1274400"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442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C0E6AE-21FC-4AA9-9BB9-854D1175FFD7}" type="slidenum">
              <a:rPr lang="ru-RU" smtClean="0"/>
              <a:t>‹#›</a:t>
            </a:fld>
            <a:endParaRPr lang="ru-RU"/>
          </a:p>
        </p:txBody>
      </p:sp>
    </p:spTree>
    <p:extLst>
      <p:ext uri="{BB962C8B-B14F-4D97-AF65-F5344CB8AC3E}">
        <p14:creationId xmlns:p14="http://schemas.microsoft.com/office/powerpoint/2010/main" val="60099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C0E6AE-21FC-4AA9-9BB9-854D1175FFD7}" type="slidenum">
              <a:rPr lang="ru-RU" smtClean="0"/>
              <a:t>‹#›</a:t>
            </a:fld>
            <a:endParaRPr lang="ru-RU"/>
          </a:p>
        </p:txBody>
      </p:sp>
    </p:spTree>
    <p:extLst>
      <p:ext uri="{BB962C8B-B14F-4D97-AF65-F5344CB8AC3E}">
        <p14:creationId xmlns:p14="http://schemas.microsoft.com/office/powerpoint/2010/main" val="340589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C0E6AE-21FC-4AA9-9BB9-854D1175FFD7}" type="slidenum">
              <a:rPr lang="ru-RU" smtClean="0"/>
              <a:t>‹#›</a:t>
            </a:fld>
            <a:endParaRPr lang="ru-RU"/>
          </a:p>
        </p:txBody>
      </p:sp>
    </p:spTree>
    <p:extLst>
      <p:ext uri="{BB962C8B-B14F-4D97-AF65-F5344CB8AC3E}">
        <p14:creationId xmlns:p14="http://schemas.microsoft.com/office/powerpoint/2010/main" val="25247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C0E6AE-21FC-4AA9-9BB9-854D1175FFD7}" type="slidenum">
              <a:rPr lang="ru-RU" smtClean="0"/>
              <a:t>‹#›</a:t>
            </a:fld>
            <a:endParaRPr lang="ru-RU"/>
          </a:p>
        </p:txBody>
      </p:sp>
    </p:spTree>
    <p:extLst>
      <p:ext uri="{BB962C8B-B14F-4D97-AF65-F5344CB8AC3E}">
        <p14:creationId xmlns:p14="http://schemas.microsoft.com/office/powerpoint/2010/main" val="326062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C0E6AE-21FC-4AA9-9BB9-854D1175FFD7}" type="slidenum">
              <a:rPr lang="ru-RU" smtClean="0"/>
              <a:t>‹#›</a:t>
            </a:fld>
            <a:endParaRPr lang="ru-RU"/>
          </a:p>
        </p:txBody>
      </p:sp>
    </p:spTree>
    <p:extLst>
      <p:ext uri="{BB962C8B-B14F-4D97-AF65-F5344CB8AC3E}">
        <p14:creationId xmlns:p14="http://schemas.microsoft.com/office/powerpoint/2010/main" val="174670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C0E6AE-21FC-4AA9-9BB9-854D1175FFD7}" type="slidenum">
              <a:rPr lang="ru-RU" smtClean="0"/>
              <a:t>‹#›</a:t>
            </a:fld>
            <a:endParaRPr lang="ru-RU"/>
          </a:p>
        </p:txBody>
      </p:sp>
    </p:spTree>
    <p:extLst>
      <p:ext uri="{BB962C8B-B14F-4D97-AF65-F5344CB8AC3E}">
        <p14:creationId xmlns:p14="http://schemas.microsoft.com/office/powerpoint/2010/main" val="180619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pitchFamily="34" charset="0"/>
                <a:cs typeface="Tahoma" pitchFamily="34" charset="0"/>
              </a:defRPr>
            </a:lvl1pPr>
          </a:lstStyle>
          <a:p>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pitchFamily="34" charset="0"/>
                <a:cs typeface="Tahoma" pitchFamily="34" charset="0"/>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pitchFamily="34" charset="0"/>
                <a:cs typeface="Tahoma" pitchFamily="34" charset="0"/>
              </a:defRPr>
            </a:lvl1pPr>
          </a:lstStyle>
          <a:p>
            <a:fld id="{72C0E6AE-21FC-4AA9-9BB9-854D1175FFD7}" type="slidenum">
              <a:rPr lang="ru-RU" smtClean="0"/>
              <a:pPr/>
              <a:t>‹#›</a:t>
            </a:fld>
            <a:endParaRPr lang="ru-RU" dirty="0"/>
          </a:p>
        </p:txBody>
      </p:sp>
    </p:spTree>
    <p:extLst>
      <p:ext uri="{BB962C8B-B14F-4D97-AF65-F5344CB8AC3E}">
        <p14:creationId xmlns:p14="http://schemas.microsoft.com/office/powerpoint/2010/main" val="3304147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1196752"/>
            <a:ext cx="7056784" cy="2808312"/>
          </a:xfrm>
        </p:spPr>
        <p:txBody>
          <a:bodyPr>
            <a:normAutofit/>
          </a:bodyPr>
          <a:lstStyle/>
          <a:p>
            <a:pPr algn="l"/>
            <a:r>
              <a:rPr lang="ru-RU" sz="3100" b="1" cap="all" dirty="0">
                <a:solidFill>
                  <a:srgbClr val="870038"/>
                </a:solidFill>
                <a:effectLst>
                  <a:outerShdw blurRad="38100" dist="38100" dir="2700000" algn="tl">
                    <a:srgbClr val="000000">
                      <a:alpha val="43137"/>
                    </a:srgbClr>
                  </a:outerShdw>
                </a:effectLst>
                <a:ea typeface="Tahoma" panose="020B0604030504040204" pitchFamily="34" charset="0"/>
              </a:rPr>
              <a:t/>
            </a:r>
            <a:br>
              <a:rPr lang="ru-RU" sz="3100" b="1" cap="all" dirty="0">
                <a:solidFill>
                  <a:srgbClr val="870038"/>
                </a:solidFill>
                <a:effectLst>
                  <a:outerShdw blurRad="38100" dist="38100" dir="2700000" algn="tl">
                    <a:srgbClr val="000000">
                      <a:alpha val="43137"/>
                    </a:srgbClr>
                  </a:outerShdw>
                </a:effectLst>
                <a:ea typeface="Tahoma" panose="020B0604030504040204" pitchFamily="34" charset="0"/>
              </a:rPr>
            </a:br>
            <a:r>
              <a:rPr lang="ru-RU" sz="3100" b="1" cap="all" dirty="0" smtClean="0">
                <a:solidFill>
                  <a:srgbClr val="870038"/>
                </a:solidFill>
                <a:effectLst>
                  <a:outerShdw blurRad="38100" dist="38100" dir="2700000" algn="tl">
                    <a:srgbClr val="000000">
                      <a:alpha val="43137"/>
                    </a:srgbClr>
                  </a:outerShdw>
                </a:effectLst>
                <a:ea typeface="Tahoma" panose="020B0604030504040204" pitchFamily="34" charset="0"/>
              </a:rPr>
              <a:t>1.1. </a:t>
            </a:r>
            <a:r>
              <a:rPr lang="uk-UA" sz="3100" b="1" cap="all" dirty="0">
                <a:solidFill>
                  <a:srgbClr val="870038"/>
                </a:solidFill>
                <a:effectLst>
                  <a:outerShdw blurRad="38100" dist="38100" dir="2700000" algn="tl">
                    <a:srgbClr val="000000">
                      <a:alpha val="43137"/>
                    </a:srgbClr>
                  </a:outerShdw>
                </a:effectLst>
                <a:ea typeface="Tahoma" panose="020B0604030504040204" pitchFamily="34" charset="0"/>
              </a:rPr>
              <a:t>Сутність </a:t>
            </a:r>
            <a:r>
              <a:rPr lang="uk-UA" sz="3100" b="1" cap="all" dirty="0">
                <a:solidFill>
                  <a:srgbClr val="870038"/>
                </a:solidFill>
                <a:effectLst>
                  <a:outerShdw blurRad="38100" dist="38100" dir="2700000" algn="tl">
                    <a:srgbClr val="000000">
                      <a:alpha val="43137"/>
                    </a:srgbClr>
                  </a:outerShdw>
                </a:effectLst>
                <a:ea typeface="Tahoma" panose="020B0604030504040204" pitchFamily="34" charset="0"/>
              </a:rPr>
              <a:t>місцевого економічного розвитку</a:t>
            </a:r>
          </a:p>
        </p:txBody>
      </p:sp>
      <p:sp>
        <p:nvSpPr>
          <p:cNvPr id="20" name="Номер слайда 19"/>
          <p:cNvSpPr>
            <a:spLocks noGrp="1"/>
          </p:cNvSpPr>
          <p:nvPr>
            <p:ph type="sldNum" sz="quarter" idx="12"/>
          </p:nvPr>
        </p:nvSpPr>
        <p:spPr/>
        <p:txBody>
          <a:bodyPr/>
          <a:lstStyle/>
          <a:p>
            <a:fld id="{72C0E6AE-21FC-4AA9-9BB9-854D1175FFD7}" type="slidenum">
              <a:rPr lang="ru-RU" smtClean="0"/>
              <a:t>1</a:t>
            </a:fld>
            <a:endParaRPr lang="ru-RU"/>
          </a:p>
        </p:txBody>
      </p:sp>
    </p:spTree>
    <p:extLst>
      <p:ext uri="{BB962C8B-B14F-4D97-AF65-F5344CB8AC3E}">
        <p14:creationId xmlns:p14="http://schemas.microsoft.com/office/powerpoint/2010/main" val="138064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4624"/>
            <a:ext cx="8928992" cy="1143000"/>
          </a:xfrm>
        </p:spPr>
        <p:txBody>
          <a:bodyPr>
            <a:normAutofit/>
          </a:bodyPr>
          <a:lstStyle/>
          <a:p>
            <a:r>
              <a:rPr lang="uk-UA" sz="2800" dirty="0"/>
              <a:t>Поняття «місцевий економічний розвиток» -</a:t>
            </a:r>
          </a:p>
        </p:txBody>
      </p:sp>
      <p:sp>
        <p:nvSpPr>
          <p:cNvPr id="3" name="Объект 2"/>
          <p:cNvSpPr>
            <a:spLocks noGrp="1"/>
          </p:cNvSpPr>
          <p:nvPr>
            <p:ph idx="1"/>
          </p:nvPr>
        </p:nvSpPr>
        <p:spPr>
          <a:xfrm>
            <a:off x="467544" y="1412776"/>
            <a:ext cx="8280920" cy="4824536"/>
          </a:xfrm>
        </p:spPr>
        <p:txBody>
          <a:bodyPr>
            <a:normAutofit/>
          </a:bodyPr>
          <a:lstStyle/>
          <a:p>
            <a:pPr>
              <a:buFont typeface="Wingdings" panose="05000000000000000000" pitchFamily="2" charset="2"/>
              <a:buChar char="§"/>
              <a:defRPr/>
            </a:pPr>
            <a:r>
              <a:rPr lang="uk-UA" altLang="uk-UA" sz="2200" dirty="0"/>
              <a:t>це процес, основним завданням якого є максимальне використання людських і природних ресурсів місцевості для створення потрібної кількості робочих місць та забезпечення належного рівня добробуту у цій місцевості. </a:t>
            </a:r>
            <a:r>
              <a:rPr lang="uk-UA" altLang="uk-UA" sz="2200" i="1" dirty="0"/>
              <a:t>(</a:t>
            </a:r>
            <a:r>
              <a:rPr lang="uk-UA" altLang="uk-UA" sz="2200" i="1" dirty="0" err="1"/>
              <a:t>Блейклі</a:t>
            </a:r>
            <a:r>
              <a:rPr lang="uk-UA" altLang="uk-UA" sz="2200" i="1" dirty="0"/>
              <a:t> Е.Дж. Планування місцевого економічного розвитку)</a:t>
            </a:r>
            <a:endParaRPr lang="en-US" altLang="uk-UA" sz="2200" i="1" dirty="0"/>
          </a:p>
          <a:p>
            <a:pPr>
              <a:buFont typeface="Wingdings" panose="05000000000000000000" pitchFamily="2" charset="2"/>
              <a:buChar char="§"/>
              <a:defRPr/>
            </a:pPr>
            <a:endParaRPr lang="uk-UA" altLang="uk-UA" sz="2200" dirty="0"/>
          </a:p>
          <a:p>
            <a:pPr>
              <a:buFont typeface="Wingdings" panose="05000000000000000000" pitchFamily="2" charset="2"/>
              <a:buChar char="§"/>
              <a:defRPr/>
            </a:pPr>
            <a:r>
              <a:rPr lang="uk-UA" altLang="uk-UA" sz="2200" dirty="0"/>
              <a:t>збалансована діяльність місцевої громади та влади, спрямована на створення нових і вдосконалення існуючих конкурентних переваг та формування сприятливих умов для місцевої економіки, гарантування просторового  та екологічного </a:t>
            </a:r>
            <a:r>
              <a:rPr lang="ru-RU" altLang="uk-UA" sz="2200" dirty="0"/>
              <a:t>порядку</a:t>
            </a:r>
            <a:r>
              <a:rPr lang="uk-UA" altLang="uk-UA" sz="2200" dirty="0"/>
              <a:t> </a:t>
            </a:r>
            <a:r>
              <a:rPr lang="uk-UA" altLang="uk-UA" sz="2200" i="1" dirty="0"/>
              <a:t>(</a:t>
            </a:r>
            <a:r>
              <a:rPr lang="pl-PL" altLang="uk-UA" sz="2200" i="1" dirty="0"/>
              <a:t>Brol R. Rozwój lokalny – Nowa logika rozwoju gospodarczego</a:t>
            </a:r>
            <a:r>
              <a:rPr lang="uk-UA" altLang="uk-UA" sz="2200" i="1" dirty="0"/>
              <a:t>)</a:t>
            </a:r>
            <a:r>
              <a:rPr lang="pl-PL" altLang="uk-UA" sz="2200" i="1" dirty="0"/>
              <a:t>.</a:t>
            </a:r>
            <a:endParaRPr lang="uk-UA" altLang="uk-UA" sz="2200" i="1" dirty="0"/>
          </a:p>
          <a:p>
            <a:endParaRPr lang="ru-RU" dirty="0"/>
          </a:p>
        </p:txBody>
      </p:sp>
      <p:sp>
        <p:nvSpPr>
          <p:cNvPr id="4" name="Номер слайда 3"/>
          <p:cNvSpPr>
            <a:spLocks noGrp="1"/>
          </p:cNvSpPr>
          <p:nvPr>
            <p:ph type="sldNum" sz="quarter" idx="12"/>
          </p:nvPr>
        </p:nvSpPr>
        <p:spPr/>
        <p:txBody>
          <a:bodyPr/>
          <a:lstStyle/>
          <a:p>
            <a:fld id="{CB000FB6-CC0C-417B-B1AB-8E01C7791486}" type="slidenum">
              <a:rPr lang="en-US" smtClean="0"/>
              <a:t>10</a:t>
            </a:fld>
            <a:endParaRPr lang="en-US" dirty="0"/>
          </a:p>
        </p:txBody>
      </p:sp>
    </p:spTree>
    <p:extLst>
      <p:ext uri="{BB962C8B-B14F-4D97-AF65-F5344CB8AC3E}">
        <p14:creationId xmlns:p14="http://schemas.microsoft.com/office/powerpoint/2010/main" val="1795610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53752"/>
            <a:ext cx="8928992" cy="1143000"/>
          </a:xfrm>
        </p:spPr>
        <p:txBody>
          <a:bodyPr>
            <a:normAutofit/>
          </a:bodyPr>
          <a:lstStyle/>
          <a:p>
            <a:r>
              <a:rPr lang="uk-UA" sz="2800" dirty="0"/>
              <a:t>Поняття «місцевий економічний розвиток»</a:t>
            </a:r>
          </a:p>
        </p:txBody>
      </p:sp>
      <p:sp>
        <p:nvSpPr>
          <p:cNvPr id="3" name="Объект 2"/>
          <p:cNvSpPr>
            <a:spLocks noGrp="1"/>
          </p:cNvSpPr>
          <p:nvPr>
            <p:ph idx="1"/>
          </p:nvPr>
        </p:nvSpPr>
        <p:spPr>
          <a:xfrm>
            <a:off x="539552" y="1916832"/>
            <a:ext cx="8568952" cy="4824536"/>
          </a:xfrm>
        </p:spPr>
        <p:txBody>
          <a:bodyPr/>
          <a:lstStyle/>
          <a:p>
            <a:pPr marL="0" indent="0">
              <a:buNone/>
              <a:defRPr/>
            </a:pPr>
            <a:r>
              <a:rPr lang="uk-UA" altLang="uk-UA" sz="2800" b="1" i="1" dirty="0">
                <a:ea typeface="Tahoma" pitchFamily="34" charset="0"/>
              </a:rPr>
              <a:t>це процес, в рамках якого публічний, бізнесовий та громадський сектори співпрацюють між собою з метою створення кращих умов для економічного росту та створення нових робочих місць. </a:t>
            </a:r>
            <a:endParaRPr lang="en-US" altLang="uk-UA" sz="2800" b="1" i="1" dirty="0">
              <a:ea typeface="Tahoma" pitchFamily="34" charset="0"/>
            </a:endParaRPr>
          </a:p>
          <a:p>
            <a:pPr marL="0" indent="0" algn="r">
              <a:buNone/>
              <a:defRPr/>
            </a:pPr>
            <a:r>
              <a:rPr lang="uk-UA" altLang="uk-UA" i="1" dirty="0"/>
              <a:t>(</a:t>
            </a:r>
            <a:r>
              <a:rPr lang="uk-UA" altLang="uk-UA" sz="2800" i="1" dirty="0"/>
              <a:t>Світовий банк)</a:t>
            </a:r>
          </a:p>
          <a:p>
            <a:pPr marL="0" indent="0">
              <a:buNone/>
            </a:pPr>
            <a:endParaRPr lang="ru-RU" dirty="0"/>
          </a:p>
        </p:txBody>
      </p:sp>
      <p:sp>
        <p:nvSpPr>
          <p:cNvPr id="4" name="Номер слайда 3"/>
          <p:cNvSpPr>
            <a:spLocks noGrp="1"/>
          </p:cNvSpPr>
          <p:nvPr>
            <p:ph type="sldNum" sz="quarter" idx="12"/>
          </p:nvPr>
        </p:nvSpPr>
        <p:spPr/>
        <p:txBody>
          <a:bodyPr/>
          <a:lstStyle/>
          <a:p>
            <a:fld id="{CB000FB6-CC0C-417B-B1AB-8E01C7791486}" type="slidenum">
              <a:rPr lang="en-US" smtClean="0"/>
              <a:t>11</a:t>
            </a:fld>
            <a:endParaRPr lang="en-US" dirty="0"/>
          </a:p>
        </p:txBody>
      </p:sp>
    </p:spTree>
    <p:extLst>
      <p:ext uri="{BB962C8B-B14F-4D97-AF65-F5344CB8AC3E}">
        <p14:creationId xmlns:p14="http://schemas.microsoft.com/office/powerpoint/2010/main" val="3261493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624"/>
            <a:ext cx="8229600" cy="1143000"/>
          </a:xfrm>
        </p:spPr>
        <p:txBody>
          <a:bodyPr>
            <a:normAutofit/>
          </a:bodyPr>
          <a:lstStyle/>
          <a:p>
            <a:r>
              <a:rPr lang="uk-UA" sz="2800" dirty="0"/>
              <a:t>Місцевий економічний розвиток: суттєві аспекти</a:t>
            </a:r>
          </a:p>
        </p:txBody>
      </p:sp>
      <p:sp>
        <p:nvSpPr>
          <p:cNvPr id="3" name="Объект 2"/>
          <p:cNvSpPr>
            <a:spLocks noGrp="1"/>
          </p:cNvSpPr>
          <p:nvPr>
            <p:ph idx="1"/>
          </p:nvPr>
        </p:nvSpPr>
        <p:spPr>
          <a:xfrm>
            <a:off x="323528" y="1412776"/>
            <a:ext cx="8496944" cy="4525963"/>
          </a:xfrm>
        </p:spPr>
        <p:txBody>
          <a:bodyPr>
            <a:normAutofit/>
          </a:bodyPr>
          <a:lstStyle/>
          <a:p>
            <a:pPr marL="457200" indent="-457200">
              <a:spcBef>
                <a:spcPts val="600"/>
              </a:spcBef>
              <a:spcAft>
                <a:spcPts val="400"/>
              </a:spcAft>
              <a:buFont typeface="+mj-lt"/>
              <a:buAutoNum type="arabicPeriod"/>
              <a:defRPr/>
            </a:pPr>
            <a:r>
              <a:rPr lang="uk-UA" sz="2400" dirty="0">
                <a:solidFill>
                  <a:schemeClr val="tx1"/>
                </a:solidFill>
              </a:rPr>
              <a:t>Довготривала ціль МЕР - </a:t>
            </a:r>
            <a:r>
              <a:rPr lang="uk-UA" sz="2400" b="1" dirty="0">
                <a:solidFill>
                  <a:schemeClr val="tx2">
                    <a:lumMod val="60000"/>
                    <a:lumOff val="40000"/>
                  </a:schemeClr>
                </a:solidFill>
              </a:rPr>
              <a:t>підвищення якості (стандарту) життя</a:t>
            </a:r>
            <a:r>
              <a:rPr lang="uk-UA" sz="2400" dirty="0">
                <a:solidFill>
                  <a:schemeClr val="tx2">
                    <a:lumMod val="60000"/>
                    <a:lumOff val="40000"/>
                  </a:schemeClr>
                </a:solidFill>
              </a:rPr>
              <a:t> </a:t>
            </a:r>
            <a:r>
              <a:rPr lang="uk-UA" sz="2400" dirty="0">
                <a:solidFill>
                  <a:schemeClr val="tx1"/>
                </a:solidFill>
              </a:rPr>
              <a:t>усім членам місцевої громади.</a:t>
            </a:r>
          </a:p>
          <a:p>
            <a:pPr marL="457200" indent="-457200">
              <a:spcBef>
                <a:spcPts val="600"/>
              </a:spcBef>
              <a:spcAft>
                <a:spcPts val="400"/>
              </a:spcAft>
              <a:buFont typeface="+mj-lt"/>
              <a:buAutoNum type="arabicPeriod"/>
              <a:defRPr/>
            </a:pPr>
            <a:r>
              <a:rPr lang="uk-UA" sz="2400" dirty="0">
                <a:solidFill>
                  <a:schemeClr val="tx1"/>
                </a:solidFill>
              </a:rPr>
              <a:t>Безпосередні цілі МЕР - місцеве </a:t>
            </a:r>
            <a:r>
              <a:rPr lang="uk-UA" sz="2400" b="1" dirty="0">
                <a:solidFill>
                  <a:schemeClr val="tx2">
                    <a:lumMod val="60000"/>
                    <a:lumOff val="40000"/>
                  </a:schemeClr>
                </a:solidFill>
              </a:rPr>
              <a:t>економічне зростання </a:t>
            </a:r>
            <a:r>
              <a:rPr lang="uk-UA" sz="2400" dirty="0">
                <a:solidFill>
                  <a:schemeClr val="tx1"/>
                </a:solidFill>
              </a:rPr>
              <a:t>та створення робочих місць.</a:t>
            </a:r>
          </a:p>
          <a:p>
            <a:pPr marL="457200" indent="-457200">
              <a:spcBef>
                <a:spcPts val="600"/>
              </a:spcBef>
              <a:spcAft>
                <a:spcPts val="400"/>
              </a:spcAft>
              <a:buFont typeface="+mj-lt"/>
              <a:buAutoNum type="arabicPeriod"/>
              <a:defRPr/>
            </a:pPr>
            <a:r>
              <a:rPr lang="uk-UA" sz="2400" dirty="0">
                <a:solidFill>
                  <a:schemeClr val="tx1"/>
                </a:solidFill>
              </a:rPr>
              <a:t>Завдання МЕР - створення органами місцевого самоврядування </a:t>
            </a:r>
            <a:r>
              <a:rPr lang="uk-UA" sz="2400" b="1" dirty="0">
                <a:solidFill>
                  <a:schemeClr val="tx2">
                    <a:lumMod val="60000"/>
                    <a:lumOff val="40000"/>
                  </a:schemeClr>
                </a:solidFill>
              </a:rPr>
              <a:t>умов для розвитку підприємництва </a:t>
            </a:r>
            <a:r>
              <a:rPr lang="uk-UA" sz="2400" dirty="0">
                <a:solidFill>
                  <a:schemeClr val="tx1"/>
                </a:solidFill>
              </a:rPr>
              <a:t>та приватного бізнесу.</a:t>
            </a:r>
          </a:p>
          <a:p>
            <a:pPr marL="457200" indent="-457200">
              <a:spcBef>
                <a:spcPts val="600"/>
              </a:spcBef>
              <a:spcAft>
                <a:spcPts val="400"/>
              </a:spcAft>
              <a:buFont typeface="+mj-lt"/>
              <a:buAutoNum type="arabicPeriod"/>
              <a:defRPr/>
            </a:pPr>
            <a:r>
              <a:rPr lang="uk-UA" sz="2400" dirty="0">
                <a:solidFill>
                  <a:schemeClr val="tx1"/>
                </a:solidFill>
              </a:rPr>
              <a:t>Трисекторний характер процесу МЕР - місцева влада, бізнес, неурядовий сектор (громада) - </a:t>
            </a:r>
            <a:r>
              <a:rPr lang="uk-UA" sz="2400" b="1" dirty="0">
                <a:solidFill>
                  <a:schemeClr val="tx2">
                    <a:lumMod val="60000"/>
                    <a:lumOff val="40000"/>
                  </a:schemeClr>
                </a:solidFill>
              </a:rPr>
              <a:t>потрібно працювати разом</a:t>
            </a:r>
            <a:r>
              <a:rPr lang="uk-UA" sz="2400" dirty="0">
                <a:solidFill>
                  <a:schemeClr val="tx1"/>
                </a:solidFill>
              </a:rPr>
              <a:t>.</a:t>
            </a:r>
          </a:p>
        </p:txBody>
      </p:sp>
      <p:sp>
        <p:nvSpPr>
          <p:cNvPr id="4" name="Номер слайда 3"/>
          <p:cNvSpPr>
            <a:spLocks noGrp="1"/>
          </p:cNvSpPr>
          <p:nvPr>
            <p:ph type="sldNum" sz="quarter" idx="12"/>
          </p:nvPr>
        </p:nvSpPr>
        <p:spPr/>
        <p:txBody>
          <a:bodyPr/>
          <a:lstStyle/>
          <a:p>
            <a:fld id="{CB000FB6-CC0C-417B-B1AB-8E01C7791486}" type="slidenum">
              <a:rPr lang="en-US" smtClean="0"/>
              <a:t>12</a:t>
            </a:fld>
            <a:endParaRPr lang="en-US" dirty="0"/>
          </a:p>
        </p:txBody>
      </p:sp>
    </p:spTree>
    <p:extLst>
      <p:ext uri="{BB962C8B-B14F-4D97-AF65-F5344CB8AC3E}">
        <p14:creationId xmlns:p14="http://schemas.microsoft.com/office/powerpoint/2010/main" val="320704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836712"/>
          </a:xfrm>
        </p:spPr>
        <p:txBody>
          <a:bodyPr>
            <a:normAutofit/>
          </a:bodyPr>
          <a:lstStyle/>
          <a:p>
            <a:r>
              <a:rPr lang="ru-RU" sz="2800" dirty="0"/>
              <a:t>Характеристики МЕР</a:t>
            </a:r>
          </a:p>
        </p:txBody>
      </p:sp>
      <p:sp>
        <p:nvSpPr>
          <p:cNvPr id="3" name="Объект 2"/>
          <p:cNvSpPr>
            <a:spLocks noGrp="1"/>
          </p:cNvSpPr>
          <p:nvPr>
            <p:ph idx="1"/>
          </p:nvPr>
        </p:nvSpPr>
        <p:spPr>
          <a:xfrm>
            <a:off x="457200" y="1196752"/>
            <a:ext cx="8229600" cy="5256584"/>
          </a:xfrm>
        </p:spPr>
        <p:txBody>
          <a:bodyPr>
            <a:noAutofit/>
          </a:bodyPr>
          <a:lstStyle/>
          <a:p>
            <a:pPr>
              <a:spcBef>
                <a:spcPts val="600"/>
              </a:spcBef>
              <a:buFont typeface="Wingdings" panose="05000000000000000000" pitchFamily="2" charset="2"/>
              <a:buChar char="§"/>
              <a:defRPr/>
            </a:pPr>
            <a:r>
              <a:rPr lang="uk-UA" sz="2200" dirty="0"/>
              <a:t>МЕР є </a:t>
            </a:r>
            <a:r>
              <a:rPr lang="uk-UA" sz="2200" b="1" dirty="0"/>
              <a:t>всебічним</a:t>
            </a:r>
            <a:r>
              <a:rPr lang="uk-UA" sz="2200" dirty="0"/>
              <a:t> процесом, до якого залучається широке коло зацікавлених осіб</a:t>
            </a:r>
            <a:r>
              <a:rPr lang="ru-RU" sz="2200" dirty="0"/>
              <a:t>;	</a:t>
            </a:r>
            <a:endParaRPr lang="uk-UA" sz="2200" dirty="0"/>
          </a:p>
          <a:p>
            <a:pPr>
              <a:spcBef>
                <a:spcPts val="600"/>
              </a:spcBef>
              <a:buFont typeface="Wingdings" panose="05000000000000000000" pitchFamily="2" charset="2"/>
              <a:buChar char="§"/>
              <a:defRPr/>
            </a:pPr>
            <a:r>
              <a:rPr lang="uk-UA" sz="2200" dirty="0"/>
              <a:t>відбувається на </a:t>
            </a:r>
            <a:r>
              <a:rPr lang="uk-UA" sz="2200" b="1" dirty="0"/>
              <a:t>певній визначеній території</a:t>
            </a:r>
            <a:r>
              <a:rPr lang="uk-UA" sz="2200" dirty="0"/>
              <a:t>, межі якої зазвичай збігаються з границями адміністративно-територіальних одиниць</a:t>
            </a:r>
            <a:r>
              <a:rPr lang="ru-RU" sz="2200" dirty="0"/>
              <a:t>;</a:t>
            </a:r>
            <a:endParaRPr lang="uk-UA" sz="2200" dirty="0"/>
          </a:p>
          <a:p>
            <a:pPr>
              <a:spcBef>
                <a:spcPts val="600"/>
              </a:spcBef>
              <a:buFont typeface="Wingdings" panose="05000000000000000000" pitchFamily="2" charset="2"/>
              <a:buChar char="§"/>
              <a:defRPr/>
            </a:pPr>
            <a:r>
              <a:rPr lang="uk-UA" sz="2200" dirty="0"/>
              <a:t>передбачає застосування підходу </a:t>
            </a:r>
            <a:r>
              <a:rPr lang="uk-UA" sz="2200" b="1" dirty="0"/>
              <a:t>за принципом "знизу-вгору"</a:t>
            </a:r>
            <a:r>
              <a:rPr lang="uk-UA" sz="2200" dirty="0"/>
              <a:t>, коли рішення, що стосуються місцевих справ приймаються місцевими </a:t>
            </a:r>
            <a:r>
              <a:rPr lang="ru-RU" sz="2200" dirty="0"/>
              <a:t>жителями,</a:t>
            </a:r>
            <a:endParaRPr lang="uk-UA" sz="2200" dirty="0"/>
          </a:p>
          <a:p>
            <a:pPr>
              <a:spcBef>
                <a:spcPts val="600"/>
              </a:spcBef>
              <a:buFont typeface="Wingdings" panose="05000000000000000000" pitchFamily="2" charset="2"/>
              <a:buChar char="§"/>
              <a:defRPr/>
            </a:pPr>
            <a:r>
              <a:rPr lang="uk-UA" sz="2200" dirty="0"/>
              <a:t>включає у тій чи іншій формі </a:t>
            </a:r>
            <a:r>
              <a:rPr lang="uk-UA" sz="2200" b="1" dirty="0"/>
              <a:t>стимулювання господарської діяльності</a:t>
            </a:r>
            <a:r>
              <a:rPr lang="ru-RU" sz="2200" dirty="0"/>
              <a:t>;</a:t>
            </a:r>
            <a:endParaRPr lang="uk-UA" sz="2200" dirty="0"/>
          </a:p>
          <a:p>
            <a:pPr>
              <a:spcBef>
                <a:spcPts val="600"/>
              </a:spcBef>
              <a:buFont typeface="Wingdings" panose="05000000000000000000" pitchFamily="2" charset="2"/>
              <a:buChar char="§"/>
              <a:defRPr/>
            </a:pPr>
            <a:r>
              <a:rPr lang="uk-UA" sz="2200" dirty="0"/>
              <a:t>здійснюється з метою сприяння певним поліпшенням у сфері </a:t>
            </a:r>
            <a:r>
              <a:rPr lang="uk-UA" sz="2200" b="1" dirty="0"/>
              <a:t>економічного добробуту</a:t>
            </a:r>
            <a:r>
              <a:rPr lang="uk-UA" sz="2200" dirty="0"/>
              <a:t>, що піддаються кількісному та/або якісному виміру.</a:t>
            </a:r>
          </a:p>
        </p:txBody>
      </p:sp>
      <p:sp>
        <p:nvSpPr>
          <p:cNvPr id="4" name="Номер слайда 3"/>
          <p:cNvSpPr>
            <a:spLocks noGrp="1"/>
          </p:cNvSpPr>
          <p:nvPr>
            <p:ph type="sldNum" sz="quarter" idx="12"/>
          </p:nvPr>
        </p:nvSpPr>
        <p:spPr/>
        <p:txBody>
          <a:bodyPr/>
          <a:lstStyle/>
          <a:p>
            <a:fld id="{CB000FB6-CC0C-417B-B1AB-8E01C7791486}" type="slidenum">
              <a:rPr lang="en-US" smtClean="0"/>
              <a:t>13</a:t>
            </a:fld>
            <a:endParaRPr lang="en-US" dirty="0"/>
          </a:p>
        </p:txBody>
      </p:sp>
    </p:spTree>
    <p:extLst>
      <p:ext uri="{BB962C8B-B14F-4D97-AF65-F5344CB8AC3E}">
        <p14:creationId xmlns:p14="http://schemas.microsoft.com/office/powerpoint/2010/main" val="2112507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4624"/>
            <a:ext cx="8784976" cy="1143000"/>
          </a:xfrm>
        </p:spPr>
        <p:txBody>
          <a:bodyPr>
            <a:normAutofit/>
          </a:bodyPr>
          <a:lstStyle/>
          <a:p>
            <a:r>
              <a:rPr lang="uk-UA" sz="2800" dirty="0"/>
              <a:t>Контекст місцевого економічного розвитку</a:t>
            </a:r>
          </a:p>
        </p:txBody>
      </p:sp>
      <p:sp>
        <p:nvSpPr>
          <p:cNvPr id="3" name="Объект 2"/>
          <p:cNvSpPr>
            <a:spLocks noGrp="1"/>
          </p:cNvSpPr>
          <p:nvPr>
            <p:ph idx="1"/>
          </p:nvPr>
        </p:nvSpPr>
        <p:spPr>
          <a:xfrm>
            <a:off x="251520" y="1196752"/>
            <a:ext cx="8712968" cy="4929411"/>
          </a:xfrm>
        </p:spPr>
        <p:txBody>
          <a:bodyPr>
            <a:normAutofit fontScale="62500" lnSpcReduction="20000"/>
          </a:bodyPr>
          <a:lstStyle/>
          <a:p>
            <a:pPr marL="0" indent="341313">
              <a:lnSpc>
                <a:spcPct val="120000"/>
              </a:lnSpc>
              <a:spcBef>
                <a:spcPts val="600"/>
              </a:spcBef>
              <a:spcAft>
                <a:spcPts val="600"/>
              </a:spcAft>
              <a:buFontTx/>
              <a:buNone/>
            </a:pPr>
            <a:r>
              <a:rPr lang="uk-UA" i="1" dirty="0"/>
              <a:t>У минулому ініціативи з місцевого розвитку інколи не досягали очікуваних результатів лише тому, що вони передбачали просте поширення підходів, що вже застосовувалися на інших територіях, без достатнього врахування відмінностей та … місцевого контексту</a:t>
            </a:r>
            <a:r>
              <a:rPr lang="uk-UA" altLang="ru-RU" i="1" dirty="0"/>
              <a:t>”</a:t>
            </a:r>
            <a:endParaRPr lang="uk-UA" altLang="ja-JP" dirty="0"/>
          </a:p>
          <a:p>
            <a:pPr marL="0" indent="341313">
              <a:lnSpc>
                <a:spcPct val="120000"/>
              </a:lnSpc>
              <a:spcBef>
                <a:spcPts val="600"/>
              </a:spcBef>
              <a:spcAft>
                <a:spcPts val="600"/>
              </a:spcAft>
              <a:buFontTx/>
              <a:buNone/>
            </a:pPr>
            <a:endParaRPr lang="uk-UA" sz="800" dirty="0"/>
          </a:p>
          <a:p>
            <a:pPr marL="0" indent="341313">
              <a:lnSpc>
                <a:spcPct val="120000"/>
              </a:lnSpc>
              <a:spcBef>
                <a:spcPts val="600"/>
              </a:spcBef>
              <a:spcAft>
                <a:spcPts val="600"/>
              </a:spcAft>
              <a:buFontTx/>
              <a:buNone/>
            </a:pPr>
            <a:r>
              <a:rPr lang="uk-UA" sz="2000" b="1" i="1" dirty="0"/>
              <a:t>Кращі практики місцевого розвитку. Місцевий економічний розвиток та розвиток зайнятості на місцевому рівні.</a:t>
            </a:r>
            <a:r>
              <a:rPr lang="uk-UA" sz="2000" i="1" dirty="0"/>
              <a:t> </a:t>
            </a:r>
            <a:r>
              <a:rPr lang="ru-RU" sz="2000" i="1" dirty="0"/>
              <a:t>–</a:t>
            </a:r>
            <a:r>
              <a:rPr lang="uk-UA" sz="2000" i="1" dirty="0"/>
              <a:t> Організація економічного співробітництва і розвитку (ОЕСР). </a:t>
            </a:r>
            <a:r>
              <a:rPr lang="ru-RU" sz="2000" i="1" dirty="0"/>
              <a:t>–</a:t>
            </a:r>
            <a:r>
              <a:rPr lang="uk-UA" sz="2000" i="1" dirty="0"/>
              <a:t> 22 червня 2012 року.</a:t>
            </a:r>
          </a:p>
          <a:p>
            <a:pPr marL="0" indent="341313">
              <a:lnSpc>
                <a:spcPct val="120000"/>
              </a:lnSpc>
              <a:spcBef>
                <a:spcPts val="600"/>
              </a:spcBef>
              <a:spcAft>
                <a:spcPts val="600"/>
              </a:spcAft>
              <a:buFontTx/>
              <a:buNone/>
            </a:pPr>
            <a:endParaRPr lang="uk-UA" sz="1100" i="1" dirty="0"/>
          </a:p>
          <a:p>
            <a:pPr marL="514350" indent="-514350">
              <a:lnSpc>
                <a:spcPct val="120000"/>
              </a:lnSpc>
              <a:spcBef>
                <a:spcPts val="600"/>
              </a:spcBef>
              <a:spcAft>
                <a:spcPts val="600"/>
              </a:spcAft>
              <a:buFont typeface="+mj-lt"/>
              <a:buAutoNum type="arabicPeriod"/>
            </a:pPr>
            <a:r>
              <a:rPr lang="uk-UA" dirty="0"/>
              <a:t>Успішність МЕР залежить від </a:t>
            </a:r>
            <a:r>
              <a:rPr lang="uk-UA" b="1" dirty="0"/>
              <a:t>всебічної оцінки місцевої ситуації та вибору підходу</a:t>
            </a:r>
            <a:r>
              <a:rPr lang="uk-UA" dirty="0"/>
              <a:t>, який має бути реалістичним і максимально враховувати місцеву специфіку.</a:t>
            </a:r>
            <a:endParaRPr lang="en-US" dirty="0"/>
          </a:p>
          <a:p>
            <a:pPr marL="514350" indent="-514350">
              <a:lnSpc>
                <a:spcPct val="120000"/>
              </a:lnSpc>
              <a:spcBef>
                <a:spcPts val="600"/>
              </a:spcBef>
              <a:spcAft>
                <a:spcPts val="600"/>
              </a:spcAft>
              <a:buFont typeface="+mj-lt"/>
              <a:buAutoNum type="arabicPeriod"/>
            </a:pPr>
            <a:r>
              <a:rPr lang="uk-UA" dirty="0"/>
              <a:t>Ініціативи МЕР повинні </a:t>
            </a:r>
            <a:r>
              <a:rPr lang="uk-UA" b="1" dirty="0"/>
              <a:t>плануватися на основі кращих практик та уроків впровадження аналогічних ініціатив </a:t>
            </a:r>
            <a:r>
              <a:rPr lang="uk-UA" dirty="0"/>
              <a:t>на інших територіях та з урахуванням місцевих особливостей.</a:t>
            </a:r>
            <a:endParaRPr lang="ru-RU" dirty="0"/>
          </a:p>
        </p:txBody>
      </p:sp>
      <p:sp>
        <p:nvSpPr>
          <p:cNvPr id="4" name="Номер слайда 3"/>
          <p:cNvSpPr>
            <a:spLocks noGrp="1"/>
          </p:cNvSpPr>
          <p:nvPr>
            <p:ph type="sldNum" sz="quarter" idx="12"/>
          </p:nvPr>
        </p:nvSpPr>
        <p:spPr/>
        <p:txBody>
          <a:bodyPr/>
          <a:lstStyle/>
          <a:p>
            <a:fld id="{CB000FB6-CC0C-417B-B1AB-8E01C7791486}" type="slidenum">
              <a:rPr lang="en-US" smtClean="0"/>
              <a:t>14</a:t>
            </a:fld>
            <a:endParaRPr lang="en-US" dirty="0"/>
          </a:p>
        </p:txBody>
      </p:sp>
    </p:spTree>
    <p:extLst>
      <p:ext uri="{BB962C8B-B14F-4D97-AF65-F5344CB8AC3E}">
        <p14:creationId xmlns:p14="http://schemas.microsoft.com/office/powerpoint/2010/main" val="3577538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823714"/>
          </a:xfrm>
        </p:spPr>
        <p:txBody>
          <a:bodyPr>
            <a:normAutofit/>
          </a:bodyPr>
          <a:lstStyle/>
          <a:p>
            <a:r>
              <a:rPr lang="uk-UA" sz="2800" dirty="0"/>
              <a:t>Принципи</a:t>
            </a:r>
            <a:r>
              <a:rPr lang="ru-RU" sz="2800" dirty="0"/>
              <a:t> МЕР</a:t>
            </a:r>
          </a:p>
        </p:txBody>
      </p:sp>
      <p:sp>
        <p:nvSpPr>
          <p:cNvPr id="3" name="Объект 2"/>
          <p:cNvSpPr>
            <a:spLocks noGrp="1"/>
          </p:cNvSpPr>
          <p:nvPr>
            <p:ph idx="1"/>
          </p:nvPr>
        </p:nvSpPr>
        <p:spPr>
          <a:xfrm>
            <a:off x="107504" y="1124744"/>
            <a:ext cx="8892988" cy="5112568"/>
          </a:xfrm>
        </p:spPr>
        <p:txBody>
          <a:bodyPr>
            <a:normAutofit fontScale="92500" lnSpcReduction="10000"/>
          </a:bodyPr>
          <a:lstStyle/>
          <a:p>
            <a:pPr marL="895350" indent="-534988">
              <a:buFont typeface="Wingdings" panose="05000000000000000000" pitchFamily="2" charset="2"/>
              <a:buChar char="§"/>
            </a:pPr>
            <a:r>
              <a:rPr lang="uk-UA" altLang="uk-UA" sz="2600" dirty="0">
                <a:solidFill>
                  <a:srgbClr val="333333"/>
                </a:solidFill>
              </a:rPr>
              <a:t>Стратегічна спланованість процесу</a:t>
            </a:r>
          </a:p>
          <a:p>
            <a:pPr marL="895350" indent="-534988">
              <a:buFont typeface="Wingdings" panose="05000000000000000000" pitchFamily="2" charset="2"/>
              <a:buChar char="§"/>
            </a:pPr>
            <a:r>
              <a:rPr lang="uk-UA" altLang="uk-UA" sz="2600" dirty="0">
                <a:solidFill>
                  <a:srgbClr val="333333"/>
                </a:solidFill>
              </a:rPr>
              <a:t>Здійснення інтегрованих втручань одночасно в кількох секторах</a:t>
            </a:r>
          </a:p>
          <a:p>
            <a:pPr marL="895350" indent="-534988">
              <a:buFont typeface="Wingdings" panose="05000000000000000000" pitchFamily="2" charset="2"/>
              <a:buChar char="§"/>
            </a:pPr>
            <a:r>
              <a:rPr lang="uk-UA" altLang="uk-UA" sz="2600" dirty="0">
                <a:solidFill>
                  <a:srgbClr val="333333"/>
                </a:solidFill>
              </a:rPr>
              <a:t>Лідерство на місцевому рівні</a:t>
            </a:r>
          </a:p>
          <a:p>
            <a:pPr marL="895350" indent="-534988">
              <a:buFont typeface="Wingdings" panose="05000000000000000000" pitchFamily="2" charset="2"/>
              <a:buChar char="§"/>
            </a:pPr>
            <a:r>
              <a:rPr lang="uk-UA" altLang="uk-UA" sz="2600" dirty="0">
                <a:solidFill>
                  <a:srgbClr val="333333"/>
                </a:solidFill>
              </a:rPr>
              <a:t>Зв’язок зі сталим розвитком</a:t>
            </a:r>
          </a:p>
          <a:p>
            <a:pPr marL="895350" indent="-534988">
              <a:buFont typeface="Wingdings" panose="05000000000000000000" pitchFamily="2" charset="2"/>
              <a:buChar char="§"/>
            </a:pPr>
            <a:r>
              <a:rPr lang="uk-UA" altLang="uk-UA" sz="2600" dirty="0">
                <a:solidFill>
                  <a:srgbClr val="333333"/>
                </a:solidFill>
              </a:rPr>
              <a:t>Залучення місцевої громади</a:t>
            </a:r>
          </a:p>
          <a:p>
            <a:pPr marL="895350" indent="-534988">
              <a:buFont typeface="Wingdings" panose="05000000000000000000" pitchFamily="2" charset="2"/>
              <a:buChar char="§"/>
            </a:pPr>
            <a:r>
              <a:rPr lang="uk-UA" altLang="uk-UA" sz="2600" dirty="0">
                <a:solidFill>
                  <a:srgbClr val="333333"/>
                </a:solidFill>
              </a:rPr>
              <a:t>Комплексний характер ініціатив МЕР</a:t>
            </a:r>
          </a:p>
          <a:p>
            <a:pPr marL="895350" indent="-534988">
              <a:buFont typeface="Wingdings" panose="05000000000000000000" pitchFamily="2" charset="2"/>
              <a:buChar char="§"/>
            </a:pPr>
            <a:r>
              <a:rPr lang="uk-UA" altLang="uk-UA" sz="2600" dirty="0">
                <a:solidFill>
                  <a:srgbClr val="333333"/>
                </a:solidFill>
              </a:rPr>
              <a:t>Формування сприятливого середовища для ведення бізнесу</a:t>
            </a:r>
          </a:p>
          <a:p>
            <a:pPr marL="895350" indent="-534988">
              <a:buFont typeface="Wingdings" panose="05000000000000000000" pitchFamily="2" charset="2"/>
              <a:buChar char="§"/>
            </a:pPr>
            <a:r>
              <a:rPr lang="uk-UA" altLang="uk-UA" sz="2600" dirty="0">
                <a:solidFill>
                  <a:srgbClr val="333333"/>
                </a:solidFill>
              </a:rPr>
              <a:t>Формування партнерств</a:t>
            </a:r>
          </a:p>
          <a:p>
            <a:pPr marL="895350" indent="-534988">
              <a:buFont typeface="Wingdings" panose="05000000000000000000" pitchFamily="2" charset="2"/>
              <a:buChar char="§"/>
            </a:pPr>
            <a:r>
              <a:rPr lang="uk-UA" altLang="uk-UA" sz="2600" dirty="0">
                <a:solidFill>
                  <a:srgbClr val="333333"/>
                </a:solidFill>
              </a:rPr>
              <a:t>Креативність та гнучкість у  виборі підходу</a:t>
            </a:r>
          </a:p>
          <a:p>
            <a:pPr marL="895350" indent="-534988">
              <a:buFont typeface="Wingdings" panose="05000000000000000000" pitchFamily="2" charset="2"/>
              <a:buChar char="§"/>
            </a:pPr>
            <a:r>
              <a:rPr lang="uk-UA" altLang="uk-UA" sz="2600" dirty="0">
                <a:solidFill>
                  <a:srgbClr val="333333"/>
                </a:solidFill>
              </a:rPr>
              <a:t>Важливість існуючих підприємств</a:t>
            </a:r>
          </a:p>
          <a:p>
            <a:pPr marL="895350" indent="-534988">
              <a:buFont typeface="Wingdings" panose="05000000000000000000" pitchFamily="2" charset="2"/>
              <a:buChar char="§"/>
            </a:pPr>
            <a:r>
              <a:rPr lang="uk-UA" altLang="uk-UA" sz="2600" dirty="0">
                <a:solidFill>
                  <a:srgbClr val="333333"/>
                </a:solidFill>
              </a:rPr>
              <a:t>Упереджувальний характер</a:t>
            </a:r>
          </a:p>
          <a:p>
            <a:endParaRPr lang="ru-RU" dirty="0"/>
          </a:p>
        </p:txBody>
      </p:sp>
      <p:sp>
        <p:nvSpPr>
          <p:cNvPr id="4" name="Номер слайда 3"/>
          <p:cNvSpPr>
            <a:spLocks noGrp="1"/>
          </p:cNvSpPr>
          <p:nvPr>
            <p:ph type="sldNum" sz="quarter" idx="12"/>
          </p:nvPr>
        </p:nvSpPr>
        <p:spPr/>
        <p:txBody>
          <a:bodyPr/>
          <a:lstStyle/>
          <a:p>
            <a:fld id="{CB000FB6-CC0C-417B-B1AB-8E01C7791486}" type="slidenum">
              <a:rPr lang="en-US" smtClean="0"/>
              <a:t>15</a:t>
            </a:fld>
            <a:endParaRPr lang="en-US" dirty="0"/>
          </a:p>
        </p:txBody>
      </p:sp>
    </p:spTree>
    <p:extLst>
      <p:ext uri="{BB962C8B-B14F-4D97-AF65-F5344CB8AC3E}">
        <p14:creationId xmlns:p14="http://schemas.microsoft.com/office/powerpoint/2010/main" val="767392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4624"/>
            <a:ext cx="8928992" cy="1143000"/>
          </a:xfrm>
        </p:spPr>
        <p:txBody>
          <a:bodyPr>
            <a:normAutofit/>
          </a:bodyPr>
          <a:lstStyle/>
          <a:p>
            <a:r>
              <a:rPr lang="uk-UA" sz="2800" dirty="0"/>
              <a:t>Концепції місцевого економічного розвитку</a:t>
            </a:r>
            <a:r>
              <a:rPr lang="ru-RU" sz="2800" dirty="0"/>
              <a:t> </a:t>
            </a:r>
          </a:p>
        </p:txBody>
      </p:sp>
      <p:sp>
        <p:nvSpPr>
          <p:cNvPr id="3" name="Объект 2"/>
          <p:cNvSpPr>
            <a:spLocks noGrp="1"/>
          </p:cNvSpPr>
          <p:nvPr>
            <p:ph idx="1"/>
          </p:nvPr>
        </p:nvSpPr>
        <p:spPr>
          <a:xfrm>
            <a:off x="467544" y="1484784"/>
            <a:ext cx="8568952" cy="4824536"/>
          </a:xfrm>
        </p:spPr>
        <p:txBody>
          <a:bodyPr>
            <a:normAutofit/>
          </a:bodyPr>
          <a:lstStyle/>
          <a:p>
            <a:pPr marL="0" indent="0">
              <a:buNone/>
            </a:pPr>
            <a:r>
              <a:rPr lang="uk-UA" altLang="uk-UA" sz="2600" b="1" dirty="0"/>
              <a:t>Місцевий економічний розвиток</a:t>
            </a:r>
          </a:p>
          <a:p>
            <a:pPr algn="ctr">
              <a:spcBef>
                <a:spcPts val="1200"/>
              </a:spcBef>
              <a:buFont typeface="Arial" panose="020B0604020202020204" pitchFamily="34" charset="0"/>
              <a:buChar char="-"/>
            </a:pPr>
            <a:r>
              <a:rPr lang="uk-UA" altLang="uk-UA" sz="2400" dirty="0">
                <a:solidFill>
                  <a:srgbClr val="333333"/>
                </a:solidFill>
              </a:rPr>
              <a:t>як результат управління;</a:t>
            </a:r>
          </a:p>
          <a:p>
            <a:pPr algn="ctr">
              <a:spcBef>
                <a:spcPts val="1200"/>
              </a:spcBef>
              <a:buFont typeface="Arial" panose="020B0604020202020204" pitchFamily="34" charset="0"/>
              <a:buChar char="-"/>
            </a:pPr>
            <a:r>
              <a:rPr lang="uk-UA" altLang="uk-UA" sz="2400" dirty="0">
                <a:solidFill>
                  <a:srgbClr val="333333"/>
                </a:solidFill>
              </a:rPr>
              <a:t>як процес сприяння підприємницькій активності;</a:t>
            </a:r>
          </a:p>
          <a:p>
            <a:pPr algn="ctr">
              <a:spcBef>
                <a:spcPts val="1200"/>
              </a:spcBef>
              <a:buFont typeface="Arial" panose="020B0604020202020204" pitchFamily="34" charset="0"/>
              <a:buChar char="-"/>
            </a:pPr>
            <a:r>
              <a:rPr lang="uk-UA" altLang="uk-UA" sz="2400" dirty="0">
                <a:solidFill>
                  <a:srgbClr val="333333"/>
                </a:solidFill>
              </a:rPr>
              <a:t>як економічне зростання;</a:t>
            </a:r>
          </a:p>
          <a:p>
            <a:pPr algn="ctr">
              <a:spcBef>
                <a:spcPts val="1200"/>
              </a:spcBef>
              <a:buFont typeface="Arial" panose="020B0604020202020204" pitchFamily="34" charset="0"/>
              <a:buChar char="-"/>
            </a:pPr>
            <a:r>
              <a:rPr lang="uk-UA" altLang="uk-UA" sz="2400" dirty="0">
                <a:solidFill>
                  <a:srgbClr val="333333"/>
                </a:solidFill>
              </a:rPr>
              <a:t>як реалізація людського потенціалу;</a:t>
            </a:r>
          </a:p>
          <a:p>
            <a:pPr algn="ctr">
              <a:spcBef>
                <a:spcPts val="1200"/>
              </a:spcBef>
              <a:buFont typeface="Arial" panose="020B0604020202020204" pitchFamily="34" charset="0"/>
              <a:buChar char="-"/>
            </a:pPr>
            <a:r>
              <a:rPr lang="uk-UA" altLang="uk-UA" sz="2400" dirty="0">
                <a:solidFill>
                  <a:srgbClr val="333333"/>
                </a:solidFill>
              </a:rPr>
              <a:t>як збереження природного і соціального середовища;</a:t>
            </a:r>
          </a:p>
          <a:p>
            <a:pPr algn="ctr">
              <a:spcBef>
                <a:spcPts val="1200"/>
              </a:spcBef>
              <a:buFont typeface="Arial" panose="020B0604020202020204" pitchFamily="34" charset="0"/>
              <a:buChar char="-"/>
            </a:pPr>
            <a:r>
              <a:rPr lang="uk-UA" altLang="uk-UA" sz="2400" dirty="0">
                <a:solidFill>
                  <a:srgbClr val="333333"/>
                </a:solidFill>
              </a:rPr>
              <a:t>як спосіб досягнення соціальної справедливості</a:t>
            </a:r>
            <a:r>
              <a:rPr lang="uk-UA" altLang="uk-UA" sz="2400" b="1" dirty="0">
                <a:solidFill>
                  <a:srgbClr val="333333"/>
                </a:solidFill>
              </a:rPr>
              <a:t>.</a:t>
            </a:r>
            <a:endParaRPr lang="uk-UA" altLang="uk-UA" sz="2400" dirty="0">
              <a:solidFill>
                <a:srgbClr val="333333"/>
              </a:solidFill>
            </a:endParaRPr>
          </a:p>
          <a:p>
            <a:endParaRPr lang="ru-RU" sz="2400" dirty="0"/>
          </a:p>
        </p:txBody>
      </p:sp>
      <p:sp>
        <p:nvSpPr>
          <p:cNvPr id="4" name="Номер слайда 3"/>
          <p:cNvSpPr>
            <a:spLocks noGrp="1"/>
          </p:cNvSpPr>
          <p:nvPr>
            <p:ph type="sldNum" sz="quarter" idx="12"/>
          </p:nvPr>
        </p:nvSpPr>
        <p:spPr/>
        <p:txBody>
          <a:bodyPr/>
          <a:lstStyle/>
          <a:p>
            <a:fld id="{CB000FB6-CC0C-417B-B1AB-8E01C7791486}" type="slidenum">
              <a:rPr lang="en-US" smtClean="0"/>
              <a:t>16</a:t>
            </a:fld>
            <a:endParaRPr lang="en-US" dirty="0"/>
          </a:p>
        </p:txBody>
      </p:sp>
    </p:spTree>
    <p:extLst>
      <p:ext uri="{BB962C8B-B14F-4D97-AF65-F5344CB8AC3E}">
        <p14:creationId xmlns:p14="http://schemas.microsoft.com/office/powerpoint/2010/main" val="397477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uk-UA" sz="2800" dirty="0"/>
              <a:t>Парадигма сталого розвитку і МЕР</a:t>
            </a:r>
          </a:p>
        </p:txBody>
      </p:sp>
      <p:sp>
        <p:nvSpPr>
          <p:cNvPr id="3" name="Объект 2"/>
          <p:cNvSpPr>
            <a:spLocks noGrp="1"/>
          </p:cNvSpPr>
          <p:nvPr>
            <p:ph idx="1"/>
          </p:nvPr>
        </p:nvSpPr>
        <p:spPr>
          <a:xfrm>
            <a:off x="323528" y="1196752"/>
            <a:ext cx="8424936" cy="5040560"/>
          </a:xfrm>
        </p:spPr>
        <p:txBody>
          <a:bodyPr>
            <a:normAutofit fontScale="70000" lnSpcReduction="20000"/>
          </a:bodyPr>
          <a:lstStyle/>
          <a:p>
            <a:pPr marL="0" indent="0">
              <a:lnSpc>
                <a:spcPct val="110000"/>
              </a:lnSpc>
              <a:spcBef>
                <a:spcPts val="600"/>
              </a:spcBef>
              <a:spcAft>
                <a:spcPts val="600"/>
              </a:spcAft>
              <a:buFont typeface="Arial" charset="0"/>
              <a:buNone/>
            </a:pPr>
            <a:r>
              <a:rPr lang="uk-UA" altLang="uk-UA" b="1" dirty="0"/>
              <a:t>Парадигма сталого (збалансованого) розвитку</a:t>
            </a:r>
            <a:r>
              <a:rPr lang="uk-UA" altLang="uk-UA" dirty="0"/>
              <a:t> включає вимоги (доцільно розповсюдити на МЕР) до:</a:t>
            </a:r>
          </a:p>
          <a:p>
            <a:pPr>
              <a:lnSpc>
                <a:spcPct val="110000"/>
              </a:lnSpc>
              <a:spcBef>
                <a:spcPts val="600"/>
              </a:spcBef>
              <a:spcAft>
                <a:spcPts val="600"/>
              </a:spcAft>
              <a:buFont typeface="Wingdings" panose="05000000000000000000" pitchFamily="2" charset="2"/>
              <a:buChar char="§"/>
            </a:pPr>
            <a:r>
              <a:rPr lang="uk-UA" altLang="uk-UA" dirty="0"/>
              <a:t>захисту довкілля, </a:t>
            </a:r>
          </a:p>
          <a:p>
            <a:pPr>
              <a:lnSpc>
                <a:spcPct val="110000"/>
              </a:lnSpc>
              <a:spcBef>
                <a:spcPts val="600"/>
              </a:spcBef>
              <a:spcAft>
                <a:spcPts val="600"/>
              </a:spcAft>
              <a:buFont typeface="Wingdings" panose="05000000000000000000" pitchFamily="2" charset="2"/>
              <a:buChar char="§"/>
            </a:pPr>
            <a:r>
              <a:rPr lang="uk-UA" altLang="uk-UA" dirty="0"/>
              <a:t>соціальної справедливості;</a:t>
            </a:r>
          </a:p>
          <a:p>
            <a:pPr>
              <a:lnSpc>
                <a:spcPct val="110000"/>
              </a:lnSpc>
              <a:spcBef>
                <a:spcPts val="600"/>
              </a:spcBef>
              <a:spcAft>
                <a:spcPts val="600"/>
              </a:spcAft>
              <a:buFont typeface="Wingdings" panose="05000000000000000000" pitchFamily="2" charset="2"/>
              <a:buChar char="§"/>
            </a:pPr>
            <a:r>
              <a:rPr lang="uk-UA" altLang="uk-UA" dirty="0"/>
              <a:t>відсутності расової й національної дискримінації. </a:t>
            </a:r>
          </a:p>
          <a:p>
            <a:pPr>
              <a:lnSpc>
                <a:spcPct val="110000"/>
              </a:lnSpc>
              <a:spcBef>
                <a:spcPts val="600"/>
              </a:spcBef>
              <a:spcAft>
                <a:spcPts val="600"/>
              </a:spcAft>
              <a:buFont typeface="Arial" charset="0"/>
              <a:buNone/>
            </a:pPr>
            <a:r>
              <a:rPr lang="uk-UA" altLang="uk-UA" dirty="0"/>
              <a:t>	В Україні термін вживають для означення неухильного зростання економічних показників країни, її регіонів, міст, сіл та окремих галузей економіки. Інколи до цього додають здійснення заходів щодо збереження довкілля та поліпшення санітарних умов проживання й праці людей.</a:t>
            </a:r>
          </a:p>
          <a:p>
            <a:pPr marL="0" indent="0">
              <a:lnSpc>
                <a:spcPct val="110000"/>
              </a:lnSpc>
              <a:spcBef>
                <a:spcPts val="600"/>
              </a:spcBef>
              <a:spcAft>
                <a:spcPts val="600"/>
              </a:spcAft>
              <a:buFont typeface="Arial" charset="0"/>
              <a:buNone/>
            </a:pPr>
            <a:endParaRPr lang="uk-UA" altLang="uk-UA" sz="2400" i="1" dirty="0"/>
          </a:p>
          <a:p>
            <a:pPr marL="0" indent="0">
              <a:lnSpc>
                <a:spcPct val="110000"/>
              </a:lnSpc>
              <a:spcBef>
                <a:spcPts val="600"/>
              </a:spcBef>
              <a:spcAft>
                <a:spcPts val="600"/>
              </a:spcAft>
              <a:buFont typeface="Arial" charset="0"/>
              <a:buNone/>
            </a:pPr>
            <a:r>
              <a:rPr lang="uk-UA" altLang="uk-UA" sz="2400" i="1" dirty="0"/>
              <a:t>[Парад</a:t>
            </a:r>
            <a:r>
              <a:rPr lang="en-US" altLang="uk-UA" sz="2400" i="1" dirty="0"/>
              <a:t>и</a:t>
            </a:r>
            <a:r>
              <a:rPr lang="uk-UA" altLang="uk-UA" sz="2400" i="1" dirty="0" err="1"/>
              <a:t>гма</a:t>
            </a:r>
            <a:r>
              <a:rPr lang="uk-UA" altLang="uk-UA" sz="2400" i="1" dirty="0"/>
              <a:t> (від грець. «приклад, модель, зразок») — сукупність фундаментальних наукових настанов, уявлень і термінів, що приймається і розділяється науковим співтовариством і об'єднуюча більшість його членів]</a:t>
            </a:r>
            <a:r>
              <a:rPr lang="uk-UA" altLang="uk-UA" sz="2400" dirty="0"/>
              <a:t> </a:t>
            </a:r>
            <a:endParaRPr lang="ru-RU" altLang="uk-UA" sz="2400" dirty="0"/>
          </a:p>
          <a:p>
            <a:endParaRPr lang="ru-RU" dirty="0"/>
          </a:p>
        </p:txBody>
      </p:sp>
      <p:sp>
        <p:nvSpPr>
          <p:cNvPr id="4" name="Номер слайда 3"/>
          <p:cNvSpPr>
            <a:spLocks noGrp="1"/>
          </p:cNvSpPr>
          <p:nvPr>
            <p:ph type="sldNum" sz="quarter" idx="12"/>
          </p:nvPr>
        </p:nvSpPr>
        <p:spPr/>
        <p:txBody>
          <a:bodyPr/>
          <a:lstStyle/>
          <a:p>
            <a:fld id="{CB000FB6-CC0C-417B-B1AB-8E01C7791486}" type="slidenum">
              <a:rPr lang="en-US" smtClean="0"/>
              <a:t>17</a:t>
            </a:fld>
            <a:endParaRPr lang="en-US" dirty="0"/>
          </a:p>
        </p:txBody>
      </p:sp>
    </p:spTree>
    <p:extLst>
      <p:ext uri="{BB962C8B-B14F-4D97-AF65-F5344CB8AC3E}">
        <p14:creationId xmlns:p14="http://schemas.microsoft.com/office/powerpoint/2010/main" val="2994049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792088"/>
          </a:xfrm>
        </p:spPr>
        <p:txBody>
          <a:bodyPr>
            <a:noAutofit/>
          </a:bodyPr>
          <a:lstStyle/>
          <a:p>
            <a:r>
              <a:rPr lang="uk-UA" sz="2800" dirty="0"/>
              <a:t>Визначення поняття </a:t>
            </a:r>
            <a:br>
              <a:rPr lang="uk-UA" sz="2800" dirty="0"/>
            </a:br>
            <a:r>
              <a:rPr lang="uk-UA" sz="2800" dirty="0"/>
              <a:t>«сталий розвиток» </a:t>
            </a:r>
          </a:p>
        </p:txBody>
      </p:sp>
      <p:sp>
        <p:nvSpPr>
          <p:cNvPr id="3" name="Объект 2"/>
          <p:cNvSpPr>
            <a:spLocks noGrp="1"/>
          </p:cNvSpPr>
          <p:nvPr>
            <p:ph idx="1"/>
          </p:nvPr>
        </p:nvSpPr>
        <p:spPr>
          <a:xfrm>
            <a:off x="467544" y="1268760"/>
            <a:ext cx="8568951" cy="2880320"/>
          </a:xfrm>
        </p:spPr>
        <p:txBody>
          <a:bodyPr>
            <a:normAutofit/>
          </a:bodyPr>
          <a:lstStyle/>
          <a:p>
            <a:pPr>
              <a:lnSpc>
                <a:spcPct val="80000"/>
              </a:lnSpc>
              <a:buFont typeface="Wingdings" panose="05000000000000000000" pitchFamily="2" charset="2"/>
              <a:buChar char="§"/>
            </a:pPr>
            <a:r>
              <a:rPr lang="uk-UA" altLang="uk-UA" sz="2000" dirty="0"/>
              <a:t>офіційний український відповідник – англ. «</a:t>
            </a:r>
            <a:r>
              <a:rPr lang="uk-UA" altLang="uk-UA" sz="2000" dirty="0" err="1"/>
              <a:t>sustainable</a:t>
            </a:r>
            <a:r>
              <a:rPr lang="uk-UA" altLang="uk-UA" sz="2000" dirty="0"/>
              <a:t> </a:t>
            </a:r>
            <a:r>
              <a:rPr lang="uk-UA" altLang="uk-UA" sz="2000" dirty="0" err="1"/>
              <a:t>development</a:t>
            </a:r>
            <a:r>
              <a:rPr lang="uk-UA" altLang="uk-UA" sz="2000" dirty="0"/>
              <a:t>»; </a:t>
            </a:r>
          </a:p>
          <a:p>
            <a:pPr>
              <a:lnSpc>
                <a:spcPct val="80000"/>
              </a:lnSpc>
              <a:buFont typeface="Wingdings" panose="05000000000000000000" pitchFamily="2" charset="2"/>
              <a:buChar char="§"/>
            </a:pPr>
            <a:r>
              <a:rPr lang="uk-UA" altLang="uk-UA" sz="2000" dirty="0"/>
              <a:t>дослівний переклад якого за контекстом «життєздатний розвиток», за сенсом — «</a:t>
            </a:r>
            <a:r>
              <a:rPr lang="uk-UA" altLang="uk-UA" sz="2000" dirty="0" err="1"/>
              <a:t>самопідтримуваний</a:t>
            </a:r>
            <a:r>
              <a:rPr lang="uk-UA" altLang="uk-UA" sz="2000" dirty="0"/>
              <a:t> розвиток», </a:t>
            </a:r>
          </a:p>
          <a:p>
            <a:pPr>
              <a:lnSpc>
                <a:spcPct val="80000"/>
              </a:lnSpc>
              <a:buFont typeface="Wingdings" panose="05000000000000000000" pitchFamily="2" charset="2"/>
              <a:buChar char="§"/>
            </a:pPr>
            <a:r>
              <a:rPr lang="uk-UA" altLang="uk-UA" sz="2000" dirty="0"/>
              <a:t>інколи тлумачать як всебічно збалансований розвиток. </a:t>
            </a:r>
          </a:p>
          <a:p>
            <a:pPr marL="0" indent="0">
              <a:lnSpc>
                <a:spcPct val="80000"/>
              </a:lnSpc>
              <a:spcBef>
                <a:spcPts val="1800"/>
              </a:spcBef>
              <a:buFont typeface="Arial" charset="0"/>
              <a:buNone/>
            </a:pPr>
            <a:r>
              <a:rPr lang="uk-UA" altLang="uk-UA" sz="2000" b="1" dirty="0"/>
              <a:t>Мета </a:t>
            </a:r>
            <a:r>
              <a:rPr lang="uk-UA" altLang="uk-UA" sz="2000" dirty="0"/>
              <a:t>— </a:t>
            </a:r>
            <a:r>
              <a:rPr lang="uk-UA" altLang="uk-UA" sz="2000" b="1" dirty="0"/>
              <a:t>встановлення балансу між задоволенням сучасних потреб людства і захистом інтересів майбутніх поколінь, включаючи їх потребу в безпечному і здоровому довкіллі.</a:t>
            </a:r>
            <a:endParaRPr lang="ru-RU" sz="2000" dirty="0"/>
          </a:p>
        </p:txBody>
      </p:sp>
      <p:sp>
        <p:nvSpPr>
          <p:cNvPr id="4" name="Номер слайда 3"/>
          <p:cNvSpPr>
            <a:spLocks noGrp="1"/>
          </p:cNvSpPr>
          <p:nvPr>
            <p:ph type="sldNum" sz="quarter" idx="12"/>
          </p:nvPr>
        </p:nvSpPr>
        <p:spPr/>
        <p:txBody>
          <a:bodyPr/>
          <a:lstStyle/>
          <a:p>
            <a:fld id="{CB000FB6-CC0C-417B-B1AB-8E01C7791486}" type="slidenum">
              <a:rPr lang="en-US" smtClean="0"/>
              <a:t>18</a:t>
            </a:fld>
            <a:endParaRPr lang="en-US" dirty="0"/>
          </a:p>
        </p:txBody>
      </p:sp>
      <p:pic>
        <p:nvPicPr>
          <p:cNvPr id="5" name="Picture 2" descr="Файл:Sustainable developmentUK.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109" y="3284984"/>
            <a:ext cx="6264275" cy="361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835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928992" cy="1143000"/>
          </a:xfrm>
        </p:spPr>
        <p:txBody>
          <a:bodyPr>
            <a:normAutofit/>
          </a:bodyPr>
          <a:lstStyle/>
          <a:p>
            <a:r>
              <a:rPr lang="uk-UA" sz="2800" dirty="0"/>
              <a:t>Місцевий економічний розвиток</a:t>
            </a:r>
            <a:r>
              <a:rPr lang="ru-RU" sz="2800" dirty="0"/>
              <a:t> </a:t>
            </a:r>
          </a:p>
        </p:txBody>
      </p:sp>
      <p:sp>
        <p:nvSpPr>
          <p:cNvPr id="3" name="Объект 2"/>
          <p:cNvSpPr>
            <a:spLocks noGrp="1"/>
          </p:cNvSpPr>
          <p:nvPr>
            <p:ph idx="1"/>
          </p:nvPr>
        </p:nvSpPr>
        <p:spPr/>
        <p:txBody>
          <a:bodyPr/>
          <a:lstStyle/>
          <a:p>
            <a:pPr>
              <a:lnSpc>
                <a:spcPct val="90000"/>
              </a:lnSpc>
              <a:spcBef>
                <a:spcPts val="400"/>
              </a:spcBef>
              <a:spcAft>
                <a:spcPts val="400"/>
              </a:spcAft>
              <a:buClr>
                <a:srgbClr val="46BCC2"/>
              </a:buClr>
              <a:defRPr/>
            </a:pPr>
            <a:endParaRPr lang="uk-UA" sz="2000" b="1" dirty="0">
              <a:solidFill>
                <a:schemeClr val="bg1">
                  <a:lumMod val="50000"/>
                </a:schemeClr>
              </a:solidFill>
            </a:endParaRPr>
          </a:p>
          <a:p>
            <a:pPr>
              <a:lnSpc>
                <a:spcPct val="90000"/>
              </a:lnSpc>
              <a:spcBef>
                <a:spcPts val="400"/>
              </a:spcBef>
              <a:spcAft>
                <a:spcPts val="400"/>
              </a:spcAft>
              <a:buClr>
                <a:srgbClr val="46BCC2"/>
              </a:buClr>
              <a:defRPr/>
            </a:pPr>
            <a:endParaRPr lang="uk-UA" sz="2000" b="1" dirty="0">
              <a:solidFill>
                <a:schemeClr val="bg1">
                  <a:lumMod val="50000"/>
                </a:schemeClr>
              </a:solidFill>
            </a:endParaRPr>
          </a:p>
          <a:p>
            <a:pPr marL="0" indent="0">
              <a:lnSpc>
                <a:spcPct val="90000"/>
              </a:lnSpc>
              <a:spcBef>
                <a:spcPts val="400"/>
              </a:spcBef>
              <a:spcAft>
                <a:spcPts val="400"/>
              </a:spcAft>
              <a:buClr>
                <a:srgbClr val="46BCC2"/>
              </a:buClr>
              <a:buNone/>
              <a:defRPr/>
            </a:pPr>
            <a:endParaRPr lang="uk-UA" sz="2000" b="1" dirty="0">
              <a:solidFill>
                <a:schemeClr val="bg1">
                  <a:lumMod val="50000"/>
                </a:schemeClr>
              </a:solidFill>
            </a:endParaRPr>
          </a:p>
          <a:p>
            <a:pPr marL="0" indent="0" algn="ctr">
              <a:lnSpc>
                <a:spcPct val="90000"/>
              </a:lnSpc>
              <a:spcBef>
                <a:spcPts val="400"/>
              </a:spcBef>
              <a:spcAft>
                <a:spcPts val="400"/>
              </a:spcAft>
              <a:buClr>
                <a:srgbClr val="46BCC2"/>
              </a:buClr>
              <a:buNone/>
              <a:defRPr/>
            </a:pPr>
            <a:r>
              <a:rPr lang="uk-UA" i="1" dirty="0"/>
              <a:t>Які ж фактори можуть бути задіяні?</a:t>
            </a:r>
          </a:p>
          <a:p>
            <a:pPr marL="0" indent="0" algn="ctr">
              <a:lnSpc>
                <a:spcPct val="90000"/>
              </a:lnSpc>
              <a:spcBef>
                <a:spcPts val="400"/>
              </a:spcBef>
              <a:spcAft>
                <a:spcPts val="400"/>
              </a:spcAft>
              <a:buClr>
                <a:srgbClr val="46BCC2"/>
              </a:buClr>
              <a:buNone/>
              <a:defRPr/>
            </a:pPr>
            <a:endParaRPr lang="uk-UA" sz="2000" b="1" dirty="0">
              <a:solidFill>
                <a:srgbClr val="870038"/>
              </a:solidFill>
            </a:endParaRPr>
          </a:p>
          <a:p>
            <a:pPr marL="0" indent="0" algn="ctr">
              <a:lnSpc>
                <a:spcPct val="90000"/>
              </a:lnSpc>
              <a:spcBef>
                <a:spcPts val="400"/>
              </a:spcBef>
              <a:spcAft>
                <a:spcPts val="400"/>
              </a:spcAft>
              <a:buClr>
                <a:srgbClr val="46BCC2"/>
              </a:buClr>
              <a:buNone/>
              <a:defRPr/>
            </a:pPr>
            <a:endParaRPr lang="uk-UA" sz="2000" b="1" dirty="0">
              <a:solidFill>
                <a:srgbClr val="870038"/>
              </a:solidFill>
            </a:endParaRPr>
          </a:p>
          <a:p>
            <a:pPr marL="0" indent="0" algn="ctr">
              <a:lnSpc>
                <a:spcPct val="90000"/>
              </a:lnSpc>
              <a:spcBef>
                <a:spcPts val="400"/>
              </a:spcBef>
              <a:spcAft>
                <a:spcPts val="400"/>
              </a:spcAft>
              <a:buClr>
                <a:srgbClr val="46BCC2"/>
              </a:buClr>
              <a:buNone/>
              <a:defRPr/>
            </a:pPr>
            <a:endParaRPr lang="uk-UA" sz="2000" b="1" dirty="0">
              <a:solidFill>
                <a:srgbClr val="870038"/>
              </a:solidFill>
            </a:endParaRPr>
          </a:p>
          <a:p>
            <a:pPr marL="0" indent="0" algn="ctr">
              <a:lnSpc>
                <a:spcPct val="90000"/>
              </a:lnSpc>
              <a:spcBef>
                <a:spcPts val="400"/>
              </a:spcBef>
              <a:spcAft>
                <a:spcPts val="400"/>
              </a:spcAft>
              <a:buClr>
                <a:srgbClr val="46BCC2"/>
              </a:buClr>
              <a:buNone/>
              <a:defRPr/>
            </a:pPr>
            <a:endParaRPr lang="uk-UA" sz="2000" b="1" dirty="0">
              <a:solidFill>
                <a:srgbClr val="870038"/>
              </a:solidFill>
            </a:endParaRPr>
          </a:p>
          <a:p>
            <a:pPr marL="0" indent="0" algn="r">
              <a:lnSpc>
                <a:spcPct val="90000"/>
              </a:lnSpc>
              <a:spcBef>
                <a:spcPts val="400"/>
              </a:spcBef>
              <a:spcAft>
                <a:spcPts val="400"/>
              </a:spcAft>
              <a:buClr>
                <a:srgbClr val="46BCC2"/>
              </a:buClr>
              <a:buNone/>
              <a:defRPr/>
            </a:pPr>
            <a:r>
              <a:rPr lang="uk-UA" sz="2000" b="1" i="1" dirty="0">
                <a:solidFill>
                  <a:srgbClr val="870038"/>
                </a:solidFill>
              </a:rPr>
              <a:t>Обговорення</a:t>
            </a:r>
            <a:endParaRPr lang="uk-UA" sz="2000" b="1" dirty="0">
              <a:solidFill>
                <a:srgbClr val="870038"/>
              </a:solidFill>
            </a:endParaRPr>
          </a:p>
          <a:p>
            <a:pPr marL="0" indent="0">
              <a:buNone/>
            </a:pPr>
            <a:endParaRPr lang="ru-RU" dirty="0"/>
          </a:p>
        </p:txBody>
      </p:sp>
      <p:sp>
        <p:nvSpPr>
          <p:cNvPr id="4" name="Номер слайда 3"/>
          <p:cNvSpPr>
            <a:spLocks noGrp="1"/>
          </p:cNvSpPr>
          <p:nvPr>
            <p:ph type="sldNum" sz="quarter" idx="12"/>
          </p:nvPr>
        </p:nvSpPr>
        <p:spPr/>
        <p:txBody>
          <a:bodyPr/>
          <a:lstStyle/>
          <a:p>
            <a:fld id="{CB000FB6-CC0C-417B-B1AB-8E01C7791486}" type="slidenum">
              <a:rPr lang="en-US" smtClean="0"/>
              <a:t>19</a:t>
            </a:fld>
            <a:endParaRPr lang="en-US" dirty="0"/>
          </a:p>
        </p:txBody>
      </p:sp>
    </p:spTree>
    <p:extLst>
      <p:ext uri="{BB962C8B-B14F-4D97-AF65-F5344CB8AC3E}">
        <p14:creationId xmlns:p14="http://schemas.microsoft.com/office/powerpoint/2010/main" val="984187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buFont typeface="Wingdings" panose="05000000000000000000" pitchFamily="2" charset="2"/>
              <a:buChar char="§"/>
            </a:pPr>
            <a:r>
              <a:rPr lang="uk-UA" altLang="uk-UA" sz="3600" b="1" dirty="0">
                <a:solidFill>
                  <a:srgbClr val="870038"/>
                </a:solidFill>
                <a:latin typeface="Tahoma" pitchFamily="34" charset="0"/>
                <a:cs typeface="Tahoma" pitchFamily="34" charset="0"/>
              </a:rPr>
              <a:t>МІСЦЕВИЙ ЕКОНОМІЧНИЙ РОЗВИТОК</a:t>
            </a:r>
          </a:p>
          <a:p>
            <a:pPr algn="ctr"/>
            <a:endParaRPr lang="uk-UA" altLang="uk-UA" b="1" dirty="0">
              <a:solidFill>
                <a:srgbClr val="C00000"/>
              </a:solidFill>
              <a:latin typeface="Tahoma" pitchFamily="34" charset="0"/>
              <a:cs typeface="Tahoma" pitchFamily="34" charset="0"/>
            </a:endParaRPr>
          </a:p>
          <a:p>
            <a:pPr algn="ctr">
              <a:buFont typeface="Wingdings" panose="05000000000000000000" pitchFamily="2" charset="2"/>
              <a:buChar char="§"/>
            </a:pPr>
            <a:r>
              <a:rPr lang="uk-UA" altLang="uk-UA" b="1" dirty="0">
                <a:solidFill>
                  <a:srgbClr val="C00000"/>
                </a:solidFill>
                <a:latin typeface="Tahoma" pitchFamily="34" charset="0"/>
                <a:cs typeface="Tahoma" pitchFamily="34" charset="0"/>
              </a:rPr>
              <a:t> </a:t>
            </a:r>
            <a:r>
              <a:rPr lang="uk-UA" altLang="uk-UA" i="1" dirty="0">
                <a:solidFill>
                  <a:srgbClr val="333333"/>
                </a:solidFill>
                <a:latin typeface="Tahoma" pitchFamily="34" charset="0"/>
                <a:cs typeface="Tahoma" pitchFamily="34" charset="0"/>
              </a:rPr>
              <a:t>– ЦЕ……</a:t>
            </a:r>
          </a:p>
          <a:p>
            <a:pPr algn="ctr"/>
            <a:endParaRPr lang="uk-UA" altLang="uk-UA" dirty="0">
              <a:solidFill>
                <a:srgbClr val="333333"/>
              </a:solidFill>
              <a:latin typeface="Tahoma" pitchFamily="34" charset="0"/>
              <a:cs typeface="Tahoma" pitchFamily="34" charset="0"/>
            </a:endParaRPr>
          </a:p>
          <a:p>
            <a:pPr algn="ctr"/>
            <a:endParaRPr lang="uk-UA" altLang="uk-UA" dirty="0">
              <a:solidFill>
                <a:srgbClr val="333333"/>
              </a:solidFill>
              <a:latin typeface="Tahoma" pitchFamily="34" charset="0"/>
              <a:cs typeface="Tahoma" pitchFamily="34" charset="0"/>
            </a:endParaRPr>
          </a:p>
          <a:p>
            <a:pPr algn="r">
              <a:buFont typeface="Wingdings" panose="05000000000000000000" pitchFamily="2" charset="2"/>
              <a:buChar char="§"/>
            </a:pPr>
            <a:r>
              <a:rPr lang="uk-UA" altLang="uk-UA" i="1" dirty="0">
                <a:solidFill>
                  <a:srgbClr val="870038"/>
                </a:solidFill>
                <a:latin typeface="Tahoma" pitchFamily="34" charset="0"/>
                <a:cs typeface="Tahoma" pitchFamily="34" charset="0"/>
              </a:rPr>
              <a:t>Обговорення…..</a:t>
            </a:r>
          </a:p>
          <a:p>
            <a:endParaRPr lang="ru-RU" dirty="0">
              <a:latin typeface="Tahoma" pitchFamily="34" charset="0"/>
              <a:cs typeface="Tahoma" pitchFamily="34" charset="0"/>
            </a:endParaRPr>
          </a:p>
        </p:txBody>
      </p:sp>
      <p:sp>
        <p:nvSpPr>
          <p:cNvPr id="4" name="Номер слайда 3"/>
          <p:cNvSpPr>
            <a:spLocks noGrp="1"/>
          </p:cNvSpPr>
          <p:nvPr>
            <p:ph type="sldNum" sz="quarter" idx="12"/>
          </p:nvPr>
        </p:nvSpPr>
        <p:spPr/>
        <p:txBody>
          <a:bodyPr/>
          <a:lstStyle/>
          <a:p>
            <a:fld id="{CB000FB6-CC0C-417B-B1AB-8E01C7791486}" type="slidenum">
              <a:rPr lang="en-US" smtClean="0"/>
              <a:t>2</a:t>
            </a:fld>
            <a:endParaRPr lang="en-US" dirty="0"/>
          </a:p>
        </p:txBody>
      </p:sp>
    </p:spTree>
    <p:extLst>
      <p:ext uri="{BB962C8B-B14F-4D97-AF65-F5344CB8AC3E}">
        <p14:creationId xmlns:p14="http://schemas.microsoft.com/office/powerpoint/2010/main" val="2701251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1" descr="http://image.slidesharecdn.com/vasylchenkog-130709163159-phpapp01/95/slide-3-638.jpg?cb=13734061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p:cNvSpPr>
            <a:spLocks noGrp="1"/>
          </p:cNvSpPr>
          <p:nvPr>
            <p:ph type="sldNum" sz="quarter" idx="12"/>
          </p:nvPr>
        </p:nvSpPr>
        <p:spPr/>
        <p:txBody>
          <a:bodyPr/>
          <a:lstStyle/>
          <a:p>
            <a:fld id="{CB000FB6-CC0C-417B-B1AB-8E01C7791486}" type="slidenum">
              <a:rPr lang="en-US" smtClean="0"/>
              <a:t>20</a:t>
            </a:fld>
            <a:endParaRPr lang="en-US" dirty="0"/>
          </a:p>
        </p:txBody>
      </p:sp>
    </p:spTree>
    <p:extLst>
      <p:ext uri="{BB962C8B-B14F-4D97-AF65-F5344CB8AC3E}">
        <p14:creationId xmlns:p14="http://schemas.microsoft.com/office/powerpoint/2010/main" val="3655847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493097" y="260350"/>
            <a:ext cx="7773253" cy="731838"/>
          </a:xfrm>
        </p:spPr>
        <p:txBody>
          <a:bodyPr/>
          <a:lstStyle/>
          <a:p>
            <a:r>
              <a:rPr lang="uk-UA"/>
              <a:t>Чинники глобалізації</a:t>
            </a:r>
          </a:p>
        </p:txBody>
      </p:sp>
      <p:sp>
        <p:nvSpPr>
          <p:cNvPr id="33795" name="Місце для вмісту 2"/>
          <p:cNvSpPr>
            <a:spLocks noGrp="1"/>
          </p:cNvSpPr>
          <p:nvPr>
            <p:ph idx="1"/>
          </p:nvPr>
        </p:nvSpPr>
        <p:spPr>
          <a:xfrm>
            <a:off x="71328" y="981076"/>
            <a:ext cx="8931565" cy="5114925"/>
          </a:xfrm>
        </p:spPr>
        <p:txBody>
          <a:bodyPr>
            <a:normAutofit lnSpcReduction="10000"/>
          </a:bodyPr>
          <a:lstStyle/>
          <a:p>
            <a:r>
              <a:rPr lang="uk-UA" sz="2000">
                <a:latin typeface="Arial" charset="0"/>
              </a:rPr>
              <a:t>Інтеграція у глобальну економіку посилює тиск конкуренції, так як бізнес і капітал глобалізуються,  конкуренція зростає;</a:t>
            </a:r>
          </a:p>
          <a:p>
            <a:r>
              <a:rPr lang="uk-UA" sz="2000">
                <a:latin typeface="Arial" charset="0"/>
              </a:rPr>
              <a:t>Зростаючі вимоги до  гнучкості і соціально-економічних інновацій;</a:t>
            </a:r>
          </a:p>
          <a:p>
            <a:r>
              <a:rPr lang="uk-UA" sz="2000">
                <a:latin typeface="Arial" charset="0"/>
              </a:rPr>
              <a:t>Зростаюча залежність від технологій, що постійно змінюються;</a:t>
            </a:r>
          </a:p>
          <a:p>
            <a:r>
              <a:rPr lang="uk-UA" sz="2000">
                <a:latin typeface="Arial" charset="0"/>
              </a:rPr>
              <a:t>Бізнес більш мобільний;</a:t>
            </a:r>
          </a:p>
          <a:p>
            <a:r>
              <a:rPr lang="uk-UA" sz="2000">
                <a:latin typeface="Arial" charset="0"/>
              </a:rPr>
              <a:t>Контроль за рівнем витрат і зростання продуктивності мають першочергове значення, і бізнес спрямовується туди де він може досягти найкращих результатів;</a:t>
            </a:r>
          </a:p>
          <a:p>
            <a:r>
              <a:rPr lang="uk-UA" sz="2000">
                <a:latin typeface="Arial" charset="0"/>
              </a:rPr>
              <a:t>Капітал не проявляє ніякої лояльності до місцезнаходження;</a:t>
            </a:r>
          </a:p>
          <a:p>
            <a:r>
              <a:rPr lang="uk-UA" sz="2000">
                <a:latin typeface="Arial" charset="0"/>
              </a:rPr>
              <a:t>Інновації нестримні і зміни постійні; гнучкість трудових ресурсів є необхідною умовою;</a:t>
            </a:r>
          </a:p>
          <a:p>
            <a:r>
              <a:rPr lang="uk-UA" sz="2000">
                <a:latin typeface="Arial" charset="0"/>
              </a:rPr>
              <a:t>Зростаюча політична і економічна незалежність означає існування потреби  більшої інтеграції і координації всередині і між бізнесом і урядами;</a:t>
            </a:r>
          </a:p>
          <a:p>
            <a:r>
              <a:rPr lang="uk-UA" sz="2000">
                <a:latin typeface="Arial" charset="0"/>
              </a:rPr>
              <a:t>Здатність бізнесу конкурувати на глобальному рівні включає розвиток підприємницьких навичок для здатності конкурувати;</a:t>
            </a:r>
          </a:p>
        </p:txBody>
      </p:sp>
    </p:spTree>
    <p:extLst>
      <p:ext uri="{BB962C8B-B14F-4D97-AF65-F5344CB8AC3E}">
        <p14:creationId xmlns:p14="http://schemas.microsoft.com/office/powerpoint/2010/main" val="882646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493097" y="260350"/>
            <a:ext cx="7773253" cy="731838"/>
          </a:xfrm>
        </p:spPr>
        <p:txBody>
          <a:bodyPr/>
          <a:lstStyle/>
          <a:p>
            <a:r>
              <a:rPr lang="uk-UA" dirty="0"/>
              <a:t>Чинники глобалізації</a:t>
            </a:r>
          </a:p>
        </p:txBody>
      </p:sp>
      <p:sp>
        <p:nvSpPr>
          <p:cNvPr id="34819" name="Місце для вмісту 2"/>
          <p:cNvSpPr>
            <a:spLocks noGrp="1"/>
          </p:cNvSpPr>
          <p:nvPr>
            <p:ph idx="1"/>
          </p:nvPr>
        </p:nvSpPr>
        <p:spPr>
          <a:xfrm>
            <a:off x="21709" y="1125539"/>
            <a:ext cx="8933116" cy="5114925"/>
          </a:xfrm>
        </p:spPr>
        <p:txBody>
          <a:bodyPr/>
          <a:lstStyle/>
          <a:p>
            <a:r>
              <a:rPr lang="uk-UA" sz="2000">
                <a:latin typeface="Arial" charset="0"/>
              </a:rPr>
              <a:t>Глобалізація надає можливість бізнесу для зростання, але також призводить до зростання конкуренції з боку міжнародних, національних і регіональних конкурентів;</a:t>
            </a:r>
          </a:p>
          <a:p>
            <a:r>
              <a:rPr lang="uk-UA" sz="2000">
                <a:latin typeface="Arial" charset="0"/>
              </a:rPr>
              <a:t>Міжнародні корпорації відіграють все більш важливу роль у торгівлі;</a:t>
            </a:r>
          </a:p>
          <a:p>
            <a:r>
              <a:rPr lang="uk-UA" sz="2000">
                <a:latin typeface="Arial" charset="0"/>
              </a:rPr>
              <a:t>Зростаюча важливість освіти і гнучкості, та зменшення важливості низької зарплатні, як фактору визначення території розташування;</a:t>
            </a:r>
          </a:p>
          <a:p>
            <a:r>
              <a:rPr lang="uk-UA" sz="2000">
                <a:latin typeface="Arial" charset="0"/>
              </a:rPr>
              <a:t>Потреба у навичках з інформаційних технологій;</a:t>
            </a:r>
          </a:p>
          <a:p>
            <a:r>
              <a:rPr lang="uk-UA" sz="2000">
                <a:latin typeface="Arial" charset="0"/>
              </a:rPr>
              <a:t>Фактори глобалізації збільшують конкурентоспроможність територій із важливим впливом на МЕР;</a:t>
            </a:r>
          </a:p>
          <a:p>
            <a:r>
              <a:rPr lang="uk-UA" sz="2000">
                <a:latin typeface="Arial" charset="0"/>
              </a:rPr>
              <a:t>Певні територіальні фактори надають конкурентні переваги;</a:t>
            </a:r>
          </a:p>
          <a:p>
            <a:r>
              <a:rPr lang="uk-UA" sz="2000">
                <a:latin typeface="Arial" charset="0"/>
              </a:rPr>
              <a:t>Із зростаючою децентралізацією уряду,  передача повноважень від національних до регіональних і місцевих установ, міст і муніципалітетів має завершитись успішно у глобальних ринкових умовах для інвестиційного фінансування та вибору місця розташування виробництва.</a:t>
            </a:r>
          </a:p>
          <a:p>
            <a:endParaRPr lang="uk-UA"/>
          </a:p>
        </p:txBody>
      </p:sp>
    </p:spTree>
    <p:extLst>
      <p:ext uri="{BB962C8B-B14F-4D97-AF65-F5344CB8AC3E}">
        <p14:creationId xmlns:p14="http://schemas.microsoft.com/office/powerpoint/2010/main" val="2568334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703981" y="188913"/>
            <a:ext cx="7773253" cy="936625"/>
          </a:xfrm>
        </p:spPr>
        <p:txBody>
          <a:bodyPr>
            <a:noAutofit/>
          </a:bodyPr>
          <a:lstStyle/>
          <a:p>
            <a:r>
              <a:rPr lang="uk-UA" dirty="0"/>
              <a:t>Місцеві фактори впливу на економічне зростання </a:t>
            </a:r>
          </a:p>
        </p:txBody>
      </p:sp>
      <p:sp>
        <p:nvSpPr>
          <p:cNvPr id="3" name="Місце для вмісту 2"/>
          <p:cNvSpPr>
            <a:spLocks noGrp="1"/>
          </p:cNvSpPr>
          <p:nvPr>
            <p:ph idx="1"/>
          </p:nvPr>
        </p:nvSpPr>
        <p:spPr>
          <a:xfrm>
            <a:off x="210885" y="1557338"/>
            <a:ext cx="8861787" cy="4114800"/>
          </a:xfrm>
        </p:spPr>
        <p:txBody>
          <a:bodyPr>
            <a:normAutofit fontScale="92500" lnSpcReduction="10000"/>
          </a:bodyPr>
          <a:lstStyle/>
          <a:p>
            <a:pPr>
              <a:defRPr/>
            </a:pPr>
            <a:r>
              <a:rPr lang="uk-UA" sz="2000" dirty="0">
                <a:latin typeface="Arial" pitchFamily="34" charset="0"/>
                <a:cs typeface="Arial" pitchFamily="34" charset="0"/>
              </a:rPr>
              <a:t>Фактори агломерації, переваги спільних ринків, бізнес мереж, якісної бізнес інфраструктури, якість резерву робочої сили і інформації, кластери однотипної діяльності, економія на масштабах;</a:t>
            </a:r>
          </a:p>
          <a:p>
            <a:pPr>
              <a:defRPr/>
            </a:pPr>
            <a:r>
              <a:rPr lang="uk-UA" sz="2000" dirty="0">
                <a:latin typeface="Arial" pitchFamily="34" charset="0"/>
                <a:cs typeface="Arial" pitchFamily="34" charset="0"/>
              </a:rPr>
              <a:t>Географічні фактори такі, як порти, річки або кордони, або легкий доступ до важливої сировини;</a:t>
            </a:r>
          </a:p>
          <a:p>
            <a:pPr>
              <a:defRPr/>
            </a:pPr>
            <a:r>
              <a:rPr lang="uk-UA" sz="2000" dirty="0">
                <a:latin typeface="Arial" pitchFamily="34" charset="0"/>
                <a:cs typeface="Arial" pitchFamily="34" charset="0"/>
              </a:rPr>
              <a:t>Комбінація факторів, які визначають чи є місто привабливим місцем для ведення бізнесу. У кожного бізнесу є свій перелік вимог, але є декілька основних факторів.</a:t>
            </a:r>
          </a:p>
          <a:p>
            <a:pPr>
              <a:defRPr/>
            </a:pPr>
            <a:r>
              <a:rPr lang="uk-UA" sz="2000" dirty="0">
                <a:latin typeface="Arial" pitchFamily="34" charset="0"/>
                <a:cs typeface="Arial" pitchFamily="34" charset="0"/>
              </a:rPr>
              <a:t>Основні фактори вартості при відкритті, розширенні або управлінні; земля, трудові ресурси, виробничі приміщення;</a:t>
            </a:r>
          </a:p>
          <a:p>
            <a:pPr>
              <a:defRPr/>
            </a:pPr>
            <a:r>
              <a:rPr lang="uk-UA" sz="2000" dirty="0">
                <a:latin typeface="Arial" pitchFamily="34" charset="0"/>
                <a:cs typeface="Arial" pitchFamily="34" charset="0"/>
              </a:rPr>
              <a:t>Не вартісні фактори, які впливають на інвестиції та вибір місця розташування, такі як якість життя і побутові умови;</a:t>
            </a:r>
          </a:p>
          <a:p>
            <a:pPr>
              <a:defRPr/>
            </a:pPr>
            <a:r>
              <a:rPr lang="uk-UA" sz="2000" dirty="0">
                <a:latin typeface="Arial" pitchFamily="34" charset="0"/>
                <a:cs typeface="Arial" pitchFamily="34" charset="0"/>
              </a:rPr>
              <a:t>Ступінь до якої місто і місцева влада сприймаються як про-бізнесові, і такі, що просувають політики сприятливі для ведення бізнесу.</a:t>
            </a:r>
          </a:p>
          <a:p>
            <a:pPr marL="0" indent="0">
              <a:buFontTx/>
              <a:buNone/>
              <a:defRPr/>
            </a:pPr>
            <a:endParaRPr lang="uk-UA" dirty="0"/>
          </a:p>
          <a:p>
            <a:pPr>
              <a:defRPr/>
            </a:pPr>
            <a:endParaRPr lang="uk-UA" dirty="0"/>
          </a:p>
        </p:txBody>
      </p:sp>
    </p:spTree>
    <p:extLst>
      <p:ext uri="{BB962C8B-B14F-4D97-AF65-F5344CB8AC3E}">
        <p14:creationId xmlns:p14="http://schemas.microsoft.com/office/powerpoint/2010/main" val="3948062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632652" y="333376"/>
            <a:ext cx="7773253" cy="658813"/>
          </a:xfrm>
        </p:spPr>
        <p:txBody>
          <a:bodyPr/>
          <a:lstStyle/>
          <a:p>
            <a:r>
              <a:rPr lang="uk-UA"/>
              <a:t>Завдання:</a:t>
            </a:r>
          </a:p>
        </p:txBody>
      </p:sp>
      <p:sp>
        <p:nvSpPr>
          <p:cNvPr id="3" name="Місце для вмісту 2"/>
          <p:cNvSpPr>
            <a:spLocks noGrp="1"/>
          </p:cNvSpPr>
          <p:nvPr>
            <p:ph idx="1"/>
          </p:nvPr>
        </p:nvSpPr>
        <p:spPr>
          <a:xfrm>
            <a:off x="685374" y="1196976"/>
            <a:ext cx="7773253" cy="4899025"/>
          </a:xfrm>
        </p:spPr>
        <p:txBody>
          <a:bodyPr>
            <a:normAutofit lnSpcReduction="10000"/>
          </a:bodyPr>
          <a:lstStyle/>
          <a:p>
            <a:pPr marL="0" indent="0">
              <a:buFontTx/>
              <a:buNone/>
              <a:defRPr/>
            </a:pPr>
            <a:r>
              <a:rPr lang="uk-UA" sz="2400" dirty="0">
                <a:latin typeface="Arial" pitchFamily="34" charset="0"/>
                <a:cs typeface="Arial" pitchFamily="34" charset="0"/>
              </a:rPr>
              <a:t>Уявіть, що Ви намагаєтесь умовити нову компанію по збірці телевізорів </a:t>
            </a:r>
            <a:r>
              <a:rPr lang="uk-UA" sz="2400">
                <a:latin typeface="Arial" pitchFamily="34" charset="0"/>
                <a:cs typeface="Arial" pitchFamily="34" charset="0"/>
              </a:rPr>
              <a:t>із 500-ми </a:t>
            </a:r>
            <a:r>
              <a:rPr lang="uk-UA" sz="2400" dirty="0">
                <a:latin typeface="Arial" pitchFamily="34" charset="0"/>
                <a:cs typeface="Arial" pitchFamily="34" charset="0"/>
              </a:rPr>
              <a:t>робочими місцями побудувати завод у Вашому регіоні:</a:t>
            </a:r>
          </a:p>
          <a:p>
            <a:pPr marL="0" indent="0">
              <a:buFontTx/>
              <a:buNone/>
              <a:defRPr/>
            </a:pPr>
            <a:endParaRPr lang="uk-UA" sz="2400" dirty="0">
              <a:latin typeface="Arial" pitchFamily="34" charset="0"/>
              <a:cs typeface="Arial" pitchFamily="34" charset="0"/>
            </a:endParaRPr>
          </a:p>
          <a:p>
            <a:pPr>
              <a:defRPr/>
            </a:pPr>
            <a:r>
              <a:rPr lang="uk-UA" sz="2400" dirty="0">
                <a:latin typeface="Arial" pitchFamily="34" charset="0"/>
                <a:cs typeface="Arial" pitchFamily="34" charset="0"/>
              </a:rPr>
              <a:t>Перерахуйте п’ять причин чому вони мають вибрати Ваше місто (перелічіть відповідні сильні сторони Вашого міста).</a:t>
            </a:r>
          </a:p>
          <a:p>
            <a:pPr>
              <a:defRPr/>
            </a:pPr>
            <a:r>
              <a:rPr lang="uk-UA" sz="2400" dirty="0">
                <a:latin typeface="Arial" pitchFamily="34" charset="0"/>
                <a:cs typeface="Arial" pitchFamily="34" charset="0"/>
              </a:rPr>
              <a:t>Перерахуйте п’ять інших причин, чому вони не мають вибрати Ваше місто (перелічіть п’ять слабких сторін Вашого міста).</a:t>
            </a:r>
          </a:p>
          <a:p>
            <a:pPr>
              <a:defRPr/>
            </a:pPr>
            <a:r>
              <a:rPr lang="uk-UA" sz="2400" dirty="0">
                <a:latin typeface="Arial" pitchFamily="34" charset="0"/>
                <a:cs typeface="Arial" pitchFamily="34" charset="0"/>
              </a:rPr>
              <a:t>Якби Ви приймали рішення про інвестиції, у якому місті Вашого регіону Ви розмістили би виробництво, і чому?</a:t>
            </a:r>
          </a:p>
          <a:p>
            <a:pPr>
              <a:defRPr/>
            </a:pPr>
            <a:endParaRPr lang="uk-UA" sz="2400" dirty="0">
              <a:latin typeface="Arial" pitchFamily="34" charset="0"/>
              <a:cs typeface="Arial" pitchFamily="34" charset="0"/>
            </a:endParaRPr>
          </a:p>
        </p:txBody>
      </p:sp>
    </p:spTree>
    <p:extLst>
      <p:ext uri="{BB962C8B-B14F-4D97-AF65-F5344CB8AC3E}">
        <p14:creationId xmlns:p14="http://schemas.microsoft.com/office/powerpoint/2010/main" val="38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351991" y="188913"/>
            <a:ext cx="7773252" cy="1143000"/>
          </a:xfrm>
        </p:spPr>
        <p:txBody>
          <a:bodyPr/>
          <a:lstStyle/>
          <a:p>
            <a:r>
              <a:rPr lang="uk-UA" sz="4000" b="1" dirty="0">
                <a:latin typeface="Arial" charset="0"/>
                <a:cs typeface="Arial" charset="0"/>
              </a:rPr>
              <a:t>Як виглядає розвиток?</a:t>
            </a:r>
            <a:r>
              <a:rPr lang="uk-UA" sz="4000" dirty="0"/>
              <a:t/>
            </a:r>
            <a:br>
              <a:rPr lang="uk-UA" sz="4000" dirty="0"/>
            </a:br>
            <a:r>
              <a:rPr lang="uk-UA" sz="1600" b="1" dirty="0">
                <a:latin typeface="Arial" charset="0"/>
                <a:cs typeface="Arial" charset="0"/>
              </a:rPr>
              <a:t>(</a:t>
            </a:r>
            <a:r>
              <a:rPr lang="uk-UA" sz="2400" b="1" dirty="0">
                <a:latin typeface="Arial" charset="0"/>
                <a:cs typeface="Arial" charset="0"/>
              </a:rPr>
              <a:t>коли «</a:t>
            </a:r>
            <a:r>
              <a:rPr lang="uk-UA" sz="2400" dirty="0">
                <a:latin typeface="Arial" charset="0"/>
                <a:cs typeface="Arial" charset="0"/>
              </a:rPr>
              <a:t>космічні кораблі</a:t>
            </a:r>
            <a:r>
              <a:rPr lang="uk-UA" sz="2400" b="1" dirty="0">
                <a:latin typeface="Arial" charset="0"/>
                <a:cs typeface="Arial" charset="0"/>
              </a:rPr>
              <a:t>...»)</a:t>
            </a:r>
          </a:p>
        </p:txBody>
      </p:sp>
      <p:sp>
        <p:nvSpPr>
          <p:cNvPr id="21507" name="Місце для вмісту 2"/>
          <p:cNvSpPr>
            <a:spLocks noGrp="1"/>
          </p:cNvSpPr>
          <p:nvPr>
            <p:ph idx="1"/>
          </p:nvPr>
        </p:nvSpPr>
        <p:spPr/>
        <p:txBody>
          <a:bodyPr/>
          <a:lstStyle/>
          <a:p>
            <a:pPr marL="0" indent="0">
              <a:buFontTx/>
              <a:buNone/>
            </a:pPr>
            <a:endParaRPr lang="uk-UA"/>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5" y="1412776"/>
            <a:ext cx="9230834" cy="4536504"/>
          </a:xfrm>
          <a:prstGeom prst="rect">
            <a:avLst/>
          </a:prstGeom>
          <a:noFill/>
          <a:ln>
            <a:noFill/>
          </a:ln>
          <a:effectLst/>
          <a:extLst>
            <a:ext uri="{909E8E84-426E-40DD-AFC4-6F175D3DCCD1}">
              <a14:hiddenFill xmlns:a14="http://schemas.microsoft.com/office/drawing/2010/main">
                <a:solidFill>
                  <a:schemeClr val="tx2">
                    <a:alpha val="85097"/>
                  </a:scheme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212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1" y="609600"/>
            <a:ext cx="8458626" cy="1143000"/>
          </a:xfrm>
        </p:spPr>
        <p:txBody>
          <a:bodyPr/>
          <a:lstStyle/>
          <a:p>
            <a:pPr algn="l"/>
            <a:r>
              <a:rPr lang="uk-UA"/>
              <a:t>І Європа</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9422"/>
            <a:ext cx="6516216" cy="6810375"/>
          </a:xfrm>
          <a:prstGeom prst="rect">
            <a:avLst/>
          </a:prstGeom>
          <a:noFill/>
          <a:ln>
            <a:noFill/>
          </a:ln>
          <a:effectLst/>
          <a:extLst>
            <a:ext uri="{909E8E84-426E-40DD-AFC4-6F175D3DCCD1}">
              <a14:hiddenFill xmlns:a14="http://schemas.microsoft.com/office/drawing/2010/main">
                <a:solidFill>
                  <a:schemeClr val="tx2">
                    <a:alpha val="85097"/>
                  </a:scheme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59914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endParaRPr lang="uk-UA"/>
          </a:p>
        </p:txBody>
      </p:sp>
      <p:sp>
        <p:nvSpPr>
          <p:cNvPr id="23555" name="Місце для вмісту 2"/>
          <p:cNvSpPr>
            <a:spLocks noGrp="1"/>
          </p:cNvSpPr>
          <p:nvPr>
            <p:ph idx="1"/>
          </p:nvPr>
        </p:nvSpPr>
        <p:spPr/>
        <p:txBody>
          <a:bodyPr/>
          <a:lstStyle/>
          <a:p>
            <a:endParaRPr lang="uk-UA"/>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l="14879" t="18100" r="13547" b="4863"/>
          <a:stretch>
            <a:fillRect/>
          </a:stretch>
        </p:blipFill>
        <p:spPr bwMode="auto">
          <a:xfrm>
            <a:off x="0" y="116632"/>
            <a:ext cx="9060267" cy="6240463"/>
          </a:xfrm>
          <a:prstGeom prst="rect">
            <a:avLst/>
          </a:prstGeom>
          <a:noFill/>
          <a:ln>
            <a:noFill/>
          </a:ln>
          <a:effectLst/>
          <a:extLst>
            <a:ext uri="{909E8E84-426E-40DD-AFC4-6F175D3DCCD1}">
              <a14:hiddenFill xmlns:a14="http://schemas.microsoft.com/office/drawing/2010/main">
                <a:solidFill>
                  <a:schemeClr val="tx2">
                    <a:alpha val="85097"/>
                  </a:scheme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87254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672192" y="-162272"/>
            <a:ext cx="7773253" cy="1143000"/>
          </a:xfrm>
        </p:spPr>
        <p:txBody>
          <a:bodyPr>
            <a:normAutofit/>
          </a:bodyPr>
          <a:lstStyle/>
          <a:p>
            <a:r>
              <a:rPr lang="uk-UA" sz="2800" dirty="0"/>
              <a:t>Або так: щільність авіарейсів</a:t>
            </a:r>
          </a:p>
        </p:txBody>
      </p:sp>
      <p:sp>
        <p:nvSpPr>
          <p:cNvPr id="24579" name="Місце для вмісту 2"/>
          <p:cNvSpPr>
            <a:spLocks noGrp="1"/>
          </p:cNvSpPr>
          <p:nvPr>
            <p:ph idx="1"/>
          </p:nvPr>
        </p:nvSpPr>
        <p:spPr/>
        <p:txBody>
          <a:bodyPr/>
          <a:lstStyle/>
          <a:p>
            <a:endParaRPr lang="uk-UA"/>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l="20091" t="37038" r="18150" b="8148"/>
          <a:stretch>
            <a:fillRect/>
          </a:stretch>
        </p:blipFill>
        <p:spPr bwMode="auto">
          <a:xfrm>
            <a:off x="-1" y="657260"/>
            <a:ext cx="9144001" cy="5589587"/>
          </a:xfrm>
          <a:prstGeom prst="rect">
            <a:avLst/>
          </a:prstGeom>
          <a:noFill/>
          <a:ln>
            <a:noFill/>
          </a:ln>
          <a:effectLst/>
          <a:extLst>
            <a:ext uri="{909E8E84-426E-40DD-AFC4-6F175D3DCCD1}">
              <a14:hiddenFill xmlns:a14="http://schemas.microsoft.com/office/drawing/2010/main">
                <a:solidFill>
                  <a:schemeClr val="tx2">
                    <a:alpha val="85097"/>
                  </a:scheme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0472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5410944" cy="1143000"/>
          </a:xfrm>
        </p:spPr>
        <p:txBody>
          <a:bodyPr>
            <a:normAutofit/>
          </a:bodyPr>
          <a:lstStyle/>
          <a:p>
            <a:r>
              <a:rPr lang="ru-RU" sz="2800" dirty="0"/>
              <a:t>МІСЦЕВИЙ ЕКОНОМІЧНИЙ РОЗВИТОК:</a:t>
            </a:r>
          </a:p>
        </p:txBody>
      </p:sp>
      <p:sp>
        <p:nvSpPr>
          <p:cNvPr id="3" name="Объект 2"/>
          <p:cNvSpPr>
            <a:spLocks noGrp="1"/>
          </p:cNvSpPr>
          <p:nvPr>
            <p:ph idx="1"/>
          </p:nvPr>
        </p:nvSpPr>
        <p:spPr/>
        <p:txBody>
          <a:bodyPr/>
          <a:lstStyle/>
          <a:p>
            <a:endParaRPr lang="ru-RU" dirty="0"/>
          </a:p>
        </p:txBody>
      </p:sp>
      <p:sp>
        <p:nvSpPr>
          <p:cNvPr id="4" name="Номер слайда 3"/>
          <p:cNvSpPr>
            <a:spLocks noGrp="1"/>
          </p:cNvSpPr>
          <p:nvPr>
            <p:ph type="sldNum" sz="quarter" idx="12"/>
          </p:nvPr>
        </p:nvSpPr>
        <p:spPr/>
        <p:txBody>
          <a:bodyPr/>
          <a:lstStyle/>
          <a:p>
            <a:fld id="{CB000FB6-CC0C-417B-B1AB-8E01C7791486}" type="slidenum">
              <a:rPr lang="en-US" smtClean="0"/>
              <a:t>7</a:t>
            </a:fld>
            <a:endParaRPr lang="en-US" dirty="0"/>
          </a:p>
        </p:txBody>
      </p:sp>
      <p:pic>
        <p:nvPicPr>
          <p:cNvPr id="5" name="Picture 2" descr="http://www.pue.itesm.mx/comunicacion/ProgramasInternacionales/img/Paises/32/Universidades/16/waterlo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8" y="1268413"/>
            <a:ext cx="6750050" cy="439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media.glassdoor.com/m/f5/f4/4b/97/inside-davis-center-university-of-waterlo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788" y="116632"/>
            <a:ext cx="2163761"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upload.wikimedia.org/wikipedia/commons/a/a0/Campus_lake_at_the_University_of_Waterloo%2C_October_20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5788" y="2060848"/>
            <a:ext cx="220821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5788" y="3717032"/>
            <a:ext cx="2208212" cy="1665288"/>
          </a:xfrm>
          <a:prstGeom prst="rect">
            <a:avLst/>
          </a:prstGeom>
          <a:noFill/>
          <a:ln>
            <a:noFill/>
          </a:ln>
          <a:effectLst/>
          <a:extLst>
            <a:ext uri="{909E8E84-426E-40DD-AFC4-6F175D3DCCD1}">
              <a14:hiddenFill xmlns:a14="http://schemas.microsoft.com/office/drawing/2010/main">
                <a:solidFill>
                  <a:schemeClr val="tx2">
                    <a:alpha val="85097"/>
                  </a:scheme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5" descr="http://illinsky.com.ua/content/images/IMG_2386.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5789" y="5445225"/>
            <a:ext cx="2208211" cy="14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571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4624"/>
            <a:ext cx="8928992" cy="1143000"/>
          </a:xfrm>
        </p:spPr>
        <p:txBody>
          <a:bodyPr>
            <a:normAutofit/>
          </a:bodyPr>
          <a:lstStyle/>
          <a:p>
            <a:r>
              <a:rPr lang="uk-UA" sz="2800" dirty="0"/>
              <a:t>Поняття «місцевий економічний розвиток» - контекст</a:t>
            </a:r>
          </a:p>
        </p:txBody>
      </p:sp>
      <p:graphicFrame>
        <p:nvGraphicFramePr>
          <p:cNvPr id="6" name="Объект 5"/>
          <p:cNvGraphicFramePr>
            <a:graphicFrameLocks noGrp="1"/>
          </p:cNvGraphicFramePr>
          <p:nvPr>
            <p:ph idx="1"/>
            <p:extLst>
              <p:ext uri="{D42A27DB-BD31-4B8C-83A1-F6EECF244321}">
                <p14:modId xmlns:p14="http://schemas.microsoft.com/office/powerpoint/2010/main" val="958399942"/>
              </p:ext>
            </p:extLst>
          </p:nvPr>
        </p:nvGraphicFramePr>
        <p:xfrm>
          <a:off x="457200" y="1556792"/>
          <a:ext cx="8229600" cy="442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fld id="{CB000FB6-CC0C-417B-B1AB-8E01C7791486}" type="slidenum">
              <a:rPr lang="en-US" smtClean="0"/>
              <a:t>8</a:t>
            </a:fld>
            <a:endParaRPr lang="en-US" dirty="0"/>
          </a:p>
        </p:txBody>
      </p:sp>
      <p:sp>
        <p:nvSpPr>
          <p:cNvPr id="8" name="Двойная стрелка влево/вправо 7"/>
          <p:cNvSpPr/>
          <p:nvPr/>
        </p:nvSpPr>
        <p:spPr>
          <a:xfrm>
            <a:off x="3491878" y="1844824"/>
            <a:ext cx="2160241" cy="576064"/>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Двойная стрелка влево/вправо 8"/>
          <p:cNvSpPr/>
          <p:nvPr/>
        </p:nvSpPr>
        <p:spPr>
          <a:xfrm>
            <a:off x="3491877" y="4365104"/>
            <a:ext cx="2160241" cy="576064"/>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Двойная стрелка влево/вправо 9"/>
          <p:cNvSpPr/>
          <p:nvPr/>
        </p:nvSpPr>
        <p:spPr>
          <a:xfrm rot="16200000">
            <a:off x="1370683" y="3029917"/>
            <a:ext cx="1362076" cy="576064"/>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Двойная стрелка влево/вправо 10"/>
          <p:cNvSpPr/>
          <p:nvPr/>
        </p:nvSpPr>
        <p:spPr>
          <a:xfrm rot="16200000">
            <a:off x="6486343" y="3140968"/>
            <a:ext cx="1362074" cy="576064"/>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7384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4624"/>
            <a:ext cx="8928992" cy="1143000"/>
          </a:xfrm>
        </p:spPr>
        <p:txBody>
          <a:bodyPr>
            <a:normAutofit/>
          </a:bodyPr>
          <a:lstStyle/>
          <a:p>
            <a:r>
              <a:rPr lang="uk-UA" sz="2800" dirty="0"/>
              <a:t>поняття «місцевий економічний розвиток» - контекст</a:t>
            </a:r>
          </a:p>
        </p:txBody>
      </p:sp>
      <p:sp>
        <p:nvSpPr>
          <p:cNvPr id="3" name="Объект 2"/>
          <p:cNvSpPr>
            <a:spLocks noGrp="1"/>
          </p:cNvSpPr>
          <p:nvPr>
            <p:ph idx="1"/>
          </p:nvPr>
        </p:nvSpPr>
        <p:spPr>
          <a:xfrm>
            <a:off x="467544" y="1412776"/>
            <a:ext cx="8229600" cy="4824536"/>
          </a:xfrm>
        </p:spPr>
        <p:txBody>
          <a:bodyPr>
            <a:normAutofit fontScale="62500" lnSpcReduction="20000"/>
          </a:bodyPr>
          <a:lstStyle/>
          <a:p>
            <a:pPr>
              <a:buFont typeface="Wingdings" panose="05000000000000000000" pitchFamily="2" charset="2"/>
              <a:buChar char="§"/>
            </a:pPr>
            <a:r>
              <a:rPr lang="uk-UA" altLang="uk-UA" b="1" dirty="0"/>
              <a:t>Розвиток – це незворотні, спрямовані, закономірні зміни свідомості та матерії. Результатом розвитку є нова якість.</a:t>
            </a:r>
          </a:p>
          <a:p>
            <a:pPr algn="just">
              <a:buFont typeface="Wingdings" panose="05000000000000000000" pitchFamily="2" charset="2"/>
              <a:buChar char="§"/>
            </a:pPr>
            <a:endParaRPr lang="uk-UA" altLang="uk-UA" b="1" dirty="0"/>
          </a:p>
          <a:p>
            <a:pPr>
              <a:buFont typeface="Wingdings" panose="05000000000000000000" pitchFamily="2" charset="2"/>
              <a:buChar char="§"/>
            </a:pPr>
            <a:r>
              <a:rPr lang="uk-UA" altLang="uk-UA" b="1" dirty="0"/>
              <a:t>Економічний розвиток </a:t>
            </a:r>
            <a:r>
              <a:rPr lang="uk-UA" altLang="uk-UA" dirty="0"/>
              <a:t>– це процес створення </a:t>
            </a:r>
            <a:r>
              <a:rPr lang="uk-UA" altLang="uk-UA" b="1" dirty="0"/>
              <a:t>добробуту </a:t>
            </a:r>
            <a:r>
              <a:rPr lang="uk-UA" altLang="uk-UA" dirty="0"/>
              <a:t>через мобілізацію людських, фінансових, капітальних, фізичних та природних ресурсів для генерування придатних для ринку товарів та послуг  (</a:t>
            </a:r>
            <a:r>
              <a:rPr lang="uk-UA" altLang="uk-UA" i="1" dirty="0"/>
              <a:t>Едвард </a:t>
            </a:r>
            <a:r>
              <a:rPr lang="uk-UA" altLang="uk-UA" i="1" dirty="0" err="1"/>
              <a:t>Блейклі</a:t>
            </a:r>
            <a:r>
              <a:rPr lang="uk-UA" altLang="uk-UA" i="1" dirty="0"/>
              <a:t>)</a:t>
            </a:r>
          </a:p>
          <a:p>
            <a:pPr>
              <a:lnSpc>
                <a:spcPct val="170000"/>
              </a:lnSpc>
              <a:buNone/>
            </a:pPr>
            <a:r>
              <a:rPr lang="uk-UA" altLang="uk-UA" i="1" dirty="0"/>
              <a:t>	      	• </a:t>
            </a:r>
            <a:r>
              <a:rPr lang="uk-UA" altLang="uk-UA" dirty="0"/>
              <a:t>добробут окремого споживача;</a:t>
            </a:r>
          </a:p>
          <a:p>
            <a:pPr algn="just">
              <a:lnSpc>
                <a:spcPct val="170000"/>
              </a:lnSpc>
              <a:buNone/>
            </a:pPr>
            <a:r>
              <a:rPr lang="uk-UA" altLang="uk-UA" dirty="0"/>
              <a:t>		• суспільний добробут.</a:t>
            </a:r>
          </a:p>
          <a:p>
            <a:pPr algn="just">
              <a:buNone/>
            </a:pPr>
            <a:r>
              <a:rPr lang="uk-UA" altLang="uk-UA" i="1" dirty="0"/>
              <a:t>	</a:t>
            </a:r>
          </a:p>
          <a:p>
            <a:pPr>
              <a:buNone/>
            </a:pPr>
            <a:r>
              <a:rPr lang="uk-UA" altLang="uk-UA" b="1" i="1" dirty="0"/>
              <a:t>	Під економічним розвитком розуміється довготривалий процес змін в економіці, який охоплює як кількісні (економічне зростання), так і якісні зміни (соціально-економічний прогрес), в результаті яких зростає добробут суспільства</a:t>
            </a:r>
            <a:endParaRPr lang="ru-RU" b="1" i="1" dirty="0"/>
          </a:p>
        </p:txBody>
      </p:sp>
      <p:sp>
        <p:nvSpPr>
          <p:cNvPr id="4" name="Номер слайда 3"/>
          <p:cNvSpPr>
            <a:spLocks noGrp="1"/>
          </p:cNvSpPr>
          <p:nvPr>
            <p:ph type="sldNum" sz="quarter" idx="12"/>
          </p:nvPr>
        </p:nvSpPr>
        <p:spPr/>
        <p:txBody>
          <a:bodyPr/>
          <a:lstStyle/>
          <a:p>
            <a:fld id="{CB000FB6-CC0C-417B-B1AB-8E01C7791486}" type="slidenum">
              <a:rPr lang="en-US" smtClean="0"/>
              <a:t>9</a:t>
            </a:fld>
            <a:endParaRPr lang="en-US" dirty="0"/>
          </a:p>
        </p:txBody>
      </p:sp>
    </p:spTree>
    <p:extLst>
      <p:ext uri="{BB962C8B-B14F-4D97-AF65-F5344CB8AC3E}">
        <p14:creationId xmlns:p14="http://schemas.microsoft.com/office/powerpoint/2010/main" val="20237371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1078</Words>
  <Application>Microsoft Office PowerPoint</Application>
  <PresentationFormat>Экран (4:3)</PresentationFormat>
  <Paragraphs>140</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 1.1. Сутність місцевого економічного розвитку</vt:lpstr>
      <vt:lpstr>Презентация PowerPoint</vt:lpstr>
      <vt:lpstr>Як виглядає розвиток? (коли «космічні кораблі...»)</vt:lpstr>
      <vt:lpstr>І Європа</vt:lpstr>
      <vt:lpstr>Презентация PowerPoint</vt:lpstr>
      <vt:lpstr>Або так: щільність авіарейсів</vt:lpstr>
      <vt:lpstr>МІСЦЕВИЙ ЕКОНОМІЧНИЙ РОЗВИТОК:</vt:lpstr>
      <vt:lpstr>Поняття «місцевий економічний розвиток» - контекст</vt:lpstr>
      <vt:lpstr>поняття «місцевий економічний розвиток» - контекст</vt:lpstr>
      <vt:lpstr>Поняття «місцевий економічний розвиток» -</vt:lpstr>
      <vt:lpstr>Поняття «місцевий економічний розвиток»</vt:lpstr>
      <vt:lpstr>Місцевий економічний розвиток: суттєві аспекти</vt:lpstr>
      <vt:lpstr>Характеристики МЕР</vt:lpstr>
      <vt:lpstr>Контекст місцевого економічного розвитку</vt:lpstr>
      <vt:lpstr>Принципи МЕР</vt:lpstr>
      <vt:lpstr>Концепції місцевого економічного розвитку </vt:lpstr>
      <vt:lpstr> Парадигма сталого розвитку і МЕР</vt:lpstr>
      <vt:lpstr>Визначення поняття  «сталий розвиток» </vt:lpstr>
      <vt:lpstr>Місцевий економічний розвиток </vt:lpstr>
      <vt:lpstr>Презентация PowerPoint</vt:lpstr>
      <vt:lpstr>Чинники глобалізації</vt:lpstr>
      <vt:lpstr>Чинники глобалізації</vt:lpstr>
      <vt:lpstr>Місцеві фактори впливу на економічне зростання </vt:lpstr>
      <vt:lpstr>Завдання:</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М.С. Багінський</dc:creator>
  <cp:lastModifiedBy>Владелец</cp:lastModifiedBy>
  <cp:revision>80</cp:revision>
  <cp:lastPrinted>2015-11-30T15:29:39Z</cp:lastPrinted>
  <dcterms:created xsi:type="dcterms:W3CDTF">2015-11-16T08:42:05Z</dcterms:created>
  <dcterms:modified xsi:type="dcterms:W3CDTF">2022-01-25T16:05:45Z</dcterms:modified>
</cp:coreProperties>
</file>