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sldIdLst>
    <p:sldId id="316" r:id="rId2"/>
    <p:sldId id="319" r:id="rId3"/>
    <p:sldId id="320" r:id="rId4"/>
    <p:sldId id="326" r:id="rId5"/>
    <p:sldId id="321" r:id="rId6"/>
    <p:sldId id="323" r:id="rId7"/>
    <p:sldId id="324" r:id="rId8"/>
    <p:sldId id="325" r:id="rId9"/>
    <p:sldId id="32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103" d="100"/>
          <a:sy n="103" d="100"/>
        </p:scale>
        <p:origin x="2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52476-7A0A-4DAC-A3A9-52277F995B77}" type="datetimeFigureOut">
              <a:rPr lang="ru-RU" smtClean="0"/>
              <a:pPr/>
              <a:t>20.02.2020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2B843-1B7F-4C0E-9B10-A1B1E5B21D6A}" type="slidenum">
              <a:rPr lang="ru-RU" smtClean="0"/>
              <a:pPr/>
              <a:t>‹#›</a:t>
            </a:fld>
            <a:endParaRPr lang="ru-RU"/>
          </a:p>
        </p:txBody>
      </p:sp>
    </p:spTree>
    <p:extLst>
      <p:ext uri="{BB962C8B-B14F-4D97-AF65-F5344CB8AC3E}">
        <p14:creationId xmlns:p14="http://schemas.microsoft.com/office/powerpoint/2010/main" val="223234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1C089A1-550B-4638-A368-2FA0B73CCF4F}" type="datetimeFigureOut">
              <a:rPr lang="ru-RU" smtClean="0"/>
              <a:pPr/>
              <a:t>20.02.2020</a:t>
            </a:fld>
            <a:endParaRPr lang="ru-RU"/>
          </a:p>
        </p:txBody>
      </p:sp>
      <p:sp>
        <p:nvSpPr>
          <p:cNvPr id="16" name="Номер слайда 15"/>
          <p:cNvSpPr>
            <a:spLocks noGrp="1"/>
          </p:cNvSpPr>
          <p:nvPr>
            <p:ph type="sldNum" sz="quarter" idx="11"/>
          </p:nvPr>
        </p:nvSpPr>
        <p:spPr/>
        <p:txBody>
          <a:bodyPr/>
          <a:lstStyle/>
          <a:p>
            <a:fld id="{C30DDCC0-A5C3-440F-B68E-94DEFB5DF57C}"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C089A1-550B-4638-A368-2FA0B73CCF4F}"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0DDCC0-A5C3-440F-B68E-94DEFB5DF57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C089A1-550B-4638-A368-2FA0B73CCF4F}"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0DDCC0-A5C3-440F-B68E-94DEFB5DF57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1C089A1-550B-4638-A368-2FA0B73CCF4F}" type="datetimeFigureOut">
              <a:rPr lang="ru-RU" smtClean="0"/>
              <a:pPr/>
              <a:t>20.02.2020</a:t>
            </a:fld>
            <a:endParaRPr lang="ru-RU"/>
          </a:p>
        </p:txBody>
      </p:sp>
      <p:sp>
        <p:nvSpPr>
          <p:cNvPr id="15" name="Номер слайда 14"/>
          <p:cNvSpPr>
            <a:spLocks noGrp="1"/>
          </p:cNvSpPr>
          <p:nvPr>
            <p:ph type="sldNum" sz="quarter" idx="15"/>
          </p:nvPr>
        </p:nvSpPr>
        <p:spPr/>
        <p:txBody>
          <a:bodyPr/>
          <a:lstStyle>
            <a:lvl1pPr algn="ctr">
              <a:defRPr/>
            </a:lvl1pPr>
          </a:lstStyle>
          <a:p>
            <a:fld id="{C30DDCC0-A5C3-440F-B68E-94DEFB5DF57C}"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1C089A1-550B-4638-A368-2FA0B73CCF4F}" type="datetimeFigureOut">
              <a:rPr lang="ru-RU" smtClean="0"/>
              <a:pPr/>
              <a:t>20.02.2020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0DDCC0-A5C3-440F-B68E-94DEFB5DF57C}"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1C089A1-550B-4638-A368-2FA0B73CCF4F}" type="datetimeFigureOut">
              <a:rPr lang="ru-RU" smtClean="0"/>
              <a:pPr/>
              <a:t>20.02.2020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0DDCC0-A5C3-440F-B68E-94DEFB5DF57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C30DDCC0-A5C3-440F-B68E-94DEFB5DF57C}"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1C089A1-550B-4638-A368-2FA0B73CCF4F}" type="datetimeFigureOut">
              <a:rPr lang="ru-RU" smtClean="0"/>
              <a:pPr/>
              <a:t>20.02.2020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1C089A1-550B-4638-A368-2FA0B73CCF4F}" type="datetimeFigureOut">
              <a:rPr lang="ru-RU" smtClean="0"/>
              <a:pPr/>
              <a:t>20.02.2020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0DDCC0-A5C3-440F-B68E-94DEFB5DF57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C089A1-550B-4638-A368-2FA0B73CCF4F}" type="datetimeFigureOut">
              <a:rPr lang="ru-RU" smtClean="0"/>
              <a:pPr/>
              <a:t>20.02.2020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0DDCC0-A5C3-440F-B68E-94DEFB5DF57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1C089A1-550B-4638-A368-2FA0B73CCF4F}" type="datetimeFigureOut">
              <a:rPr lang="ru-RU" smtClean="0"/>
              <a:pPr/>
              <a:t>20.02.2020</a:t>
            </a:fld>
            <a:endParaRPr lang="ru-RU"/>
          </a:p>
        </p:txBody>
      </p:sp>
      <p:sp>
        <p:nvSpPr>
          <p:cNvPr id="9" name="Номер слайда 8"/>
          <p:cNvSpPr>
            <a:spLocks noGrp="1"/>
          </p:cNvSpPr>
          <p:nvPr>
            <p:ph type="sldNum" sz="quarter" idx="15"/>
          </p:nvPr>
        </p:nvSpPr>
        <p:spPr/>
        <p:txBody>
          <a:bodyPr/>
          <a:lstStyle/>
          <a:p>
            <a:fld id="{C30DDCC0-A5C3-440F-B68E-94DEFB5DF57C}"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1C089A1-550B-4638-A368-2FA0B73CCF4F}" type="datetimeFigureOut">
              <a:rPr lang="ru-RU" smtClean="0"/>
              <a:pPr/>
              <a:t>20.02.2020</a:t>
            </a:fld>
            <a:endParaRPr lang="ru-RU"/>
          </a:p>
        </p:txBody>
      </p:sp>
      <p:sp>
        <p:nvSpPr>
          <p:cNvPr id="9" name="Номер слайда 8"/>
          <p:cNvSpPr>
            <a:spLocks noGrp="1"/>
          </p:cNvSpPr>
          <p:nvPr>
            <p:ph type="sldNum" sz="quarter" idx="11"/>
          </p:nvPr>
        </p:nvSpPr>
        <p:spPr/>
        <p:txBody>
          <a:bodyPr/>
          <a:lstStyle/>
          <a:p>
            <a:fld id="{C30DDCC0-A5C3-440F-B68E-94DEFB5DF57C}"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1C089A1-550B-4638-A368-2FA0B73CCF4F}" type="datetimeFigureOut">
              <a:rPr lang="ru-RU" smtClean="0"/>
              <a:pPr/>
              <a:t>20.02.2020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30DDCC0-A5C3-440F-B68E-94DEFB5DF57C}"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lang="uk-UA" sz="1800" dirty="0" smtClean="0">
                <a:solidFill>
                  <a:schemeClr val="bg1">
                    <a:lumMod val="85000"/>
                    <a:lumOff val="15000"/>
                  </a:schemeClr>
                </a:solidFill>
                <a:latin typeface="Times New Roman" panose="02020603050405020304" pitchFamily="18" charset="0"/>
                <a:cs typeface="Times New Roman" panose="02020603050405020304" pitchFamily="18" charset="0"/>
              </a:rPr>
              <a:t>Державний архів Запорізької області</a:t>
            </a:r>
            <a:endParaRPr lang="ru-RU" sz="1800" b="0" dirty="0" smtClean="0">
              <a:solidFill>
                <a:schemeClr val="bg1">
                  <a:lumMod val="85000"/>
                  <a:lumOff val="15000"/>
                </a:schemeClr>
              </a:solidFill>
              <a:latin typeface="Times New Roman" panose="02020603050405020304" pitchFamily="18" charset="0"/>
              <a:cs typeface="Times New Roman" panose="02020603050405020304" pitchFamily="18" charset="0"/>
            </a:endParaRPr>
          </a:p>
          <a:p>
            <a:endParaRPr lang="ru-RU" sz="1100" b="0" i="1" dirty="0">
              <a:solidFill>
                <a:schemeClr val="bg1"/>
              </a:solidFill>
            </a:endParaRPr>
          </a:p>
        </p:txBody>
      </p:sp>
      <p:sp>
        <p:nvSpPr>
          <p:cNvPr id="5" name="Заголовок 4"/>
          <p:cNvSpPr>
            <a:spLocks noGrp="1"/>
          </p:cNvSpPr>
          <p:nvPr>
            <p:ph type="title"/>
          </p:nvPr>
        </p:nvSpPr>
        <p:spPr/>
        <p:txBody>
          <a:bodyPr>
            <a:noAutofit/>
          </a:bodyPr>
          <a:lstStyle/>
          <a:p>
            <a:pPr algn="ctr"/>
            <a:r>
              <a:rPr lang="uk-UA" sz="2800" b="1" dirty="0" err="1" smtClean="0">
                <a:solidFill>
                  <a:schemeClr val="bg1">
                    <a:lumMod val="85000"/>
                    <a:lumOff val="15000"/>
                  </a:schemeClr>
                </a:solidFill>
                <a:effectLst/>
              </a:rPr>
              <a:t>Музейно</a:t>
            </a:r>
            <a:r>
              <a:rPr lang="uk-UA" sz="2800" b="1" dirty="0" smtClean="0">
                <a:solidFill>
                  <a:schemeClr val="bg1">
                    <a:lumMod val="85000"/>
                    <a:lumOff val="15000"/>
                  </a:schemeClr>
                </a:solidFill>
                <a:effectLst/>
              </a:rPr>
              <a:t>-архівна практика</a:t>
            </a:r>
            <a:endParaRPr lang="ru-RU" sz="2800" dirty="0">
              <a:solidFill>
                <a:schemeClr val="bg1">
                  <a:lumMod val="85000"/>
                  <a:lumOff val="15000"/>
                </a:schemeClr>
              </a:solidFill>
            </a:endParaRPr>
          </a:p>
        </p:txBody>
      </p:sp>
      <p:sp>
        <p:nvSpPr>
          <p:cNvPr id="6" name="Текст 5"/>
          <p:cNvSpPr>
            <a:spLocks noGrp="1"/>
          </p:cNvSpPr>
          <p:nvPr>
            <p:ph type="body" idx="3"/>
          </p:nvPr>
        </p:nvSpPr>
        <p:spPr/>
        <p:txBody>
          <a:bodyPr/>
          <a:lstStyle/>
          <a:p>
            <a:pPr algn="r"/>
            <a:r>
              <a:rPr lang="uk-UA" sz="1800" dirty="0" smtClean="0">
                <a:solidFill>
                  <a:schemeClr val="bg1">
                    <a:lumMod val="85000"/>
                    <a:lumOff val="15000"/>
                  </a:schemeClr>
                </a:solidFill>
              </a:rPr>
              <a:t>Запорізький обласний краєзнавчий музей</a:t>
            </a:r>
            <a:endParaRPr lang="uk-UA" sz="1800" dirty="0" smtClean="0">
              <a:solidFill>
                <a:schemeClr val="bg1">
                  <a:lumMod val="85000"/>
                  <a:lumOff val="15000"/>
                </a:schemeClr>
              </a:solidFill>
            </a:endParaRPr>
          </a:p>
        </p:txBody>
      </p:sp>
      <p:pic>
        <p:nvPicPr>
          <p:cNvPr id="9" name="Объект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1193" y="2244338"/>
            <a:ext cx="4124783" cy="2795182"/>
          </a:xfrm>
        </p:spPr>
      </p:pic>
      <p:pic>
        <p:nvPicPr>
          <p:cNvPr id="12" name="Объект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78400" y="2270040"/>
            <a:ext cx="3708400" cy="2777720"/>
          </a:xfrm>
        </p:spPr>
      </p:pic>
    </p:spTree>
    <p:extLst>
      <p:ext uri="{BB962C8B-B14F-4D97-AF65-F5344CB8AC3E}">
        <p14:creationId xmlns:p14="http://schemas.microsoft.com/office/powerpoint/2010/main" val="793441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980456"/>
          </a:xfrm>
        </p:spPr>
        <p:txBody>
          <a:bodyPr>
            <a:noAutofit/>
          </a:bodyPr>
          <a:lstStyle/>
          <a:p>
            <a:r>
              <a:rPr lang="uk-UA" sz="1400" dirty="0">
                <a:solidFill>
                  <a:schemeClr val="bg1"/>
                </a:solidFill>
                <a:effectLst/>
                <a:latin typeface="Times New Roman" panose="02020603050405020304" pitchFamily="18" charset="0"/>
                <a:cs typeface="Times New Roman" panose="02020603050405020304" pitchFamily="18" charset="0"/>
              </a:rPr>
              <a:t>Для студентів, котрі проходять практику </a:t>
            </a:r>
            <a:r>
              <a:rPr lang="uk-UA" sz="1400" b="1" i="1" dirty="0">
                <a:solidFill>
                  <a:schemeClr val="bg1"/>
                </a:solidFill>
                <a:effectLst/>
                <a:latin typeface="Times New Roman" panose="02020603050405020304" pitchFamily="18" charset="0"/>
                <a:cs typeface="Times New Roman" panose="02020603050405020304" pitchFamily="18" charset="0"/>
              </a:rPr>
              <a:t>в музейній установі</a:t>
            </a:r>
            <a:r>
              <a:rPr lang="uk-UA" sz="1400" b="1" dirty="0">
                <a:solidFill>
                  <a:schemeClr val="bg1"/>
                </a:solidFill>
                <a:effectLst/>
                <a:latin typeface="Times New Roman" panose="02020603050405020304" pitchFamily="18" charset="0"/>
                <a:cs typeface="Times New Roman" panose="02020603050405020304" pitchFamily="18" charset="0"/>
              </a:rPr>
              <a:t>,</a:t>
            </a:r>
            <a:r>
              <a:rPr lang="uk-UA" sz="1400" dirty="0">
                <a:solidFill>
                  <a:schemeClr val="bg1"/>
                </a:solidFill>
                <a:effectLst/>
                <a:latin typeface="Times New Roman" panose="02020603050405020304" pitchFamily="18" charset="0"/>
                <a:cs typeface="Times New Roman" panose="02020603050405020304" pitchFamily="18" charset="0"/>
              </a:rPr>
              <a:t> можуть бути запропоновані наступні типові індивідуальні завдання:</a:t>
            </a:r>
            <a:r>
              <a:rPr lang="ru-RU" sz="1400" dirty="0">
                <a:solidFill>
                  <a:schemeClr val="bg1"/>
                </a:solidFill>
                <a:effectLst/>
                <a:latin typeface="Times New Roman" panose="02020603050405020304" pitchFamily="18" charset="0"/>
                <a:cs typeface="Times New Roman" panose="02020603050405020304" pitchFamily="18" charset="0"/>
              </a:rPr>
              <a:t/>
            </a:r>
            <a:br>
              <a:rPr lang="ru-RU" sz="1400" dirty="0">
                <a:solidFill>
                  <a:schemeClr val="bg1"/>
                </a:solidFill>
                <a:effectLst/>
                <a:latin typeface="Times New Roman" panose="02020603050405020304" pitchFamily="18" charset="0"/>
                <a:cs typeface="Times New Roman" panose="02020603050405020304" pitchFamily="18" charset="0"/>
              </a:rPr>
            </a:br>
            <a:r>
              <a:rPr lang="uk-UA" sz="1400" dirty="0">
                <a:solidFill>
                  <a:schemeClr val="bg1"/>
                </a:solidFill>
                <a:effectLst/>
                <a:latin typeface="Times New Roman" panose="02020603050405020304" pitchFamily="18" charset="0"/>
                <a:cs typeface="Times New Roman" panose="02020603050405020304" pitchFamily="18" charset="0"/>
              </a:rPr>
              <a:t>1. Підготувати загальну довідку про музей, в якій слід подати відомості про його профіль, коротку історію музею, структуру музейних експозицій, штатний розклад і персонал музейних працівників.</a:t>
            </a:r>
            <a:r>
              <a:rPr lang="ru-RU" sz="1400" dirty="0">
                <a:solidFill>
                  <a:schemeClr val="bg1"/>
                </a:solidFill>
                <a:effectLst/>
                <a:latin typeface="Times New Roman" panose="02020603050405020304" pitchFamily="18" charset="0"/>
                <a:cs typeface="Times New Roman" panose="02020603050405020304" pitchFamily="18" charset="0"/>
              </a:rPr>
              <a:t/>
            </a:r>
            <a:br>
              <a:rPr lang="ru-RU" sz="1400" dirty="0">
                <a:solidFill>
                  <a:schemeClr val="bg1"/>
                </a:solidFill>
                <a:effectLst/>
                <a:latin typeface="Times New Roman" panose="02020603050405020304" pitchFamily="18" charset="0"/>
                <a:cs typeface="Times New Roman" panose="02020603050405020304" pitchFamily="18" charset="0"/>
              </a:rPr>
            </a:br>
            <a:r>
              <a:rPr lang="uk-UA" sz="1400" dirty="0">
                <a:solidFill>
                  <a:schemeClr val="bg1"/>
                </a:solidFill>
                <a:effectLst/>
                <a:latin typeface="Times New Roman" panose="02020603050405020304" pitchFamily="18" charset="0"/>
                <a:cs typeface="Times New Roman" panose="02020603050405020304" pitchFamily="18" charset="0"/>
              </a:rPr>
              <a:t>2. Підготувати довідку про роботу музею з комплектування фондів, його склад, зберігання та систематичний облік.</a:t>
            </a:r>
            <a:r>
              <a:rPr lang="ru-RU" sz="1400" dirty="0">
                <a:solidFill>
                  <a:schemeClr val="bg1"/>
                </a:solidFill>
                <a:effectLst/>
                <a:latin typeface="Times New Roman" panose="02020603050405020304" pitchFamily="18" charset="0"/>
                <a:cs typeface="Times New Roman" panose="02020603050405020304" pitchFamily="18" charset="0"/>
              </a:rPr>
              <a:t/>
            </a:r>
            <a:br>
              <a:rPr lang="ru-RU" sz="1400" dirty="0">
                <a:solidFill>
                  <a:schemeClr val="bg1"/>
                </a:solidFill>
                <a:effectLst/>
                <a:latin typeface="Times New Roman" panose="02020603050405020304" pitchFamily="18" charset="0"/>
                <a:cs typeface="Times New Roman" panose="02020603050405020304" pitchFamily="18" charset="0"/>
              </a:rPr>
            </a:br>
            <a:r>
              <a:rPr lang="uk-UA" sz="1400" dirty="0">
                <a:solidFill>
                  <a:schemeClr val="bg1"/>
                </a:solidFill>
                <a:effectLst/>
                <a:latin typeface="Times New Roman" panose="02020603050405020304" pitchFamily="18" charset="0"/>
                <a:cs typeface="Times New Roman" panose="02020603050405020304" pitchFamily="18" charset="0"/>
              </a:rPr>
              <a:t>3. Підготувати довідку про просвітницьку та популяризаторську діяльність музею, тематику, кількість і якість екскурсій, лекцій, вистав, формах реклами.</a:t>
            </a:r>
            <a:r>
              <a:rPr lang="ru-RU" sz="1400" dirty="0">
                <a:solidFill>
                  <a:schemeClr val="bg1"/>
                </a:solidFill>
                <a:effectLst/>
                <a:latin typeface="Times New Roman" panose="02020603050405020304" pitchFamily="18" charset="0"/>
                <a:cs typeface="Times New Roman" panose="02020603050405020304" pitchFamily="18" charset="0"/>
              </a:rPr>
              <a:t/>
            </a:r>
            <a:br>
              <a:rPr lang="ru-RU" sz="1400" dirty="0">
                <a:solidFill>
                  <a:schemeClr val="bg1"/>
                </a:solidFill>
                <a:effectLst/>
                <a:latin typeface="Times New Roman" panose="02020603050405020304" pitchFamily="18" charset="0"/>
                <a:cs typeface="Times New Roman" panose="02020603050405020304" pitchFamily="18" charset="0"/>
              </a:rPr>
            </a:br>
            <a:r>
              <a:rPr lang="uk-UA" sz="1400" dirty="0">
                <a:solidFill>
                  <a:schemeClr val="bg1"/>
                </a:solidFill>
                <a:effectLst/>
                <a:latin typeface="Times New Roman" panose="02020603050405020304" pitchFamily="18" charset="0"/>
                <a:cs typeface="Times New Roman" panose="02020603050405020304" pitchFamily="18" charset="0"/>
              </a:rPr>
              <a:t>4. </a:t>
            </a:r>
            <a:r>
              <a:rPr lang="uk-UA" sz="1400" dirty="0">
                <a:solidFill>
                  <a:schemeClr val="bg1"/>
                </a:solidFill>
                <a:effectLst/>
                <a:latin typeface="Times New Roman" panose="02020603050405020304" pitchFamily="18" charset="0"/>
                <a:cs typeface="Times New Roman" panose="02020603050405020304" pitchFamily="18" charset="0"/>
              </a:rPr>
              <a:t>Підготувати довідку про конкретну експозицію музею, її тематику, кількість і характер експонатів, їх </a:t>
            </a:r>
            <a:r>
              <a:rPr lang="uk-UA" sz="1400" dirty="0" smtClean="0">
                <a:solidFill>
                  <a:schemeClr val="bg1"/>
                </a:solidFill>
                <a:effectLst/>
                <a:latin typeface="Times New Roman" panose="02020603050405020304" pitchFamily="18" charset="0"/>
                <a:cs typeface="Times New Roman" panose="02020603050405020304" pitchFamily="18" charset="0"/>
              </a:rPr>
              <a:t>походження</a:t>
            </a:r>
            <a:endParaRPr lang="ru-RU" sz="1400" b="1"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9355" y="2420888"/>
            <a:ext cx="3924198" cy="261449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340868"/>
            <a:ext cx="2847975" cy="16002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509120"/>
            <a:ext cx="4876800" cy="1704975"/>
          </a:xfrm>
          <a:prstGeom prst="rect">
            <a:avLst/>
          </a:prstGeom>
        </p:spPr>
      </p:pic>
    </p:spTree>
    <p:extLst>
      <p:ext uri="{BB962C8B-B14F-4D97-AF65-F5344CB8AC3E}">
        <p14:creationId xmlns:p14="http://schemas.microsoft.com/office/powerpoint/2010/main" val="3532210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solidFill>
                  <a:schemeClr val="bg1"/>
                </a:solidFill>
                <a:latin typeface="Times New Roman" panose="02020603050405020304" pitchFamily="18" charset="0"/>
                <a:cs typeface="Times New Roman" panose="02020603050405020304" pitchFamily="18" charset="0"/>
              </a:rPr>
              <a:t>Керівник практики від установи – Тараненко С.В.</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56792"/>
            <a:ext cx="7704856" cy="5131434"/>
          </a:xfrm>
          <a:prstGeom prst="rect">
            <a:avLst/>
          </a:prstGeom>
        </p:spPr>
      </p:pic>
    </p:spTree>
    <p:extLst>
      <p:ext uri="{BB962C8B-B14F-4D97-AF65-F5344CB8AC3E}">
        <p14:creationId xmlns:p14="http://schemas.microsoft.com/office/powerpoint/2010/main" val="47501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r="5502" b="12884"/>
          <a:stretch/>
        </p:blipFill>
        <p:spPr>
          <a:xfrm>
            <a:off x="107504" y="116632"/>
            <a:ext cx="3456384" cy="4248472"/>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60648"/>
            <a:ext cx="4876800" cy="31242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3573016"/>
            <a:ext cx="4248472" cy="3198657"/>
          </a:xfrm>
          <a:prstGeom prst="rect">
            <a:avLst/>
          </a:prstGeom>
        </p:spPr>
      </p:pic>
    </p:spTree>
    <p:extLst>
      <p:ext uri="{BB962C8B-B14F-4D97-AF65-F5344CB8AC3E}">
        <p14:creationId xmlns:p14="http://schemas.microsoft.com/office/powerpoint/2010/main" val="270462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764432"/>
          </a:xfrm>
        </p:spPr>
        <p:txBody>
          <a:bodyPr>
            <a:noAutofit/>
          </a:bodyPr>
          <a:lstStyle/>
          <a:p>
            <a:r>
              <a:rPr lang="uk-UA" sz="1400" dirty="0">
                <a:solidFill>
                  <a:schemeClr val="bg1"/>
                </a:solidFill>
                <a:effectLst/>
                <a:latin typeface="Times New Roman" panose="02020603050405020304" pitchFamily="18" charset="0"/>
                <a:cs typeface="Times New Roman" panose="02020603050405020304" pitchFamily="18" charset="0"/>
              </a:rPr>
              <a:t>Для студентів, котрі проходять практику </a:t>
            </a:r>
            <a:r>
              <a:rPr lang="uk-UA" sz="1400" b="1" i="1" dirty="0">
                <a:solidFill>
                  <a:schemeClr val="bg1"/>
                </a:solidFill>
                <a:effectLst/>
                <a:latin typeface="Times New Roman" panose="02020603050405020304" pitchFamily="18" charset="0"/>
                <a:cs typeface="Times New Roman" panose="02020603050405020304" pitchFamily="18" charset="0"/>
              </a:rPr>
              <a:t>в архівній установі</a:t>
            </a:r>
            <a:r>
              <a:rPr lang="uk-UA" sz="1400" dirty="0">
                <a:solidFill>
                  <a:schemeClr val="bg1"/>
                </a:solidFill>
                <a:effectLst/>
                <a:latin typeface="Times New Roman" panose="02020603050405020304" pitchFamily="18" charset="0"/>
                <a:cs typeface="Times New Roman" panose="02020603050405020304" pitchFamily="18" charset="0"/>
              </a:rPr>
              <a:t>, можуть бути запропоновані наступні типові індивідуальні завдання:</a:t>
            </a:r>
            <a:r>
              <a:rPr lang="ru-RU" sz="1400" dirty="0">
                <a:solidFill>
                  <a:schemeClr val="bg1"/>
                </a:solidFill>
                <a:effectLst/>
                <a:latin typeface="Times New Roman" panose="02020603050405020304" pitchFamily="18" charset="0"/>
                <a:cs typeface="Times New Roman" panose="02020603050405020304" pitchFamily="18" charset="0"/>
              </a:rPr>
              <a:t/>
            </a:r>
            <a:br>
              <a:rPr lang="ru-RU" sz="1400" dirty="0">
                <a:solidFill>
                  <a:schemeClr val="bg1"/>
                </a:solidFill>
                <a:effectLst/>
                <a:latin typeface="Times New Roman" panose="02020603050405020304" pitchFamily="18" charset="0"/>
                <a:cs typeface="Times New Roman" panose="02020603050405020304" pitchFamily="18" charset="0"/>
              </a:rPr>
            </a:br>
            <a:r>
              <a:rPr lang="uk-UA" sz="1400" dirty="0">
                <a:solidFill>
                  <a:schemeClr val="bg1"/>
                </a:solidFill>
                <a:effectLst/>
                <a:latin typeface="Times New Roman" panose="02020603050405020304" pitchFamily="18" charset="0"/>
                <a:cs typeface="Times New Roman" panose="02020603050405020304" pitchFamily="18" charset="0"/>
              </a:rPr>
              <a:t>1. Укласти тематичний, географічний та іменний покажчик (у вигляді каталожних карток) до документів окремої справи, опису або цілого (невеликого) фонду.</a:t>
            </a:r>
            <a:r>
              <a:rPr lang="ru-RU" sz="1400" dirty="0">
                <a:solidFill>
                  <a:schemeClr val="bg1"/>
                </a:solidFill>
                <a:effectLst/>
                <a:latin typeface="Times New Roman" panose="02020603050405020304" pitchFamily="18" charset="0"/>
                <a:cs typeface="Times New Roman" panose="02020603050405020304" pitchFamily="18" charset="0"/>
              </a:rPr>
              <a:t/>
            </a:r>
            <a:br>
              <a:rPr lang="ru-RU" sz="1400" dirty="0">
                <a:solidFill>
                  <a:schemeClr val="bg1"/>
                </a:solidFill>
                <a:effectLst/>
                <a:latin typeface="Times New Roman" panose="02020603050405020304" pitchFamily="18" charset="0"/>
                <a:cs typeface="Times New Roman" panose="02020603050405020304" pitchFamily="18" charset="0"/>
              </a:rPr>
            </a:br>
            <a:r>
              <a:rPr lang="uk-UA" sz="1400" dirty="0">
                <a:solidFill>
                  <a:schemeClr val="bg1"/>
                </a:solidFill>
                <a:effectLst/>
                <a:latin typeface="Times New Roman" panose="02020603050405020304" pitchFamily="18" charset="0"/>
                <a:cs typeface="Times New Roman" panose="02020603050405020304" pitchFamily="18" charset="0"/>
              </a:rPr>
              <a:t>2. Підготувати документний опис архівної справи.</a:t>
            </a:r>
            <a:r>
              <a:rPr lang="ru-RU" sz="1400" dirty="0">
                <a:solidFill>
                  <a:schemeClr val="bg1"/>
                </a:solidFill>
                <a:effectLst/>
                <a:latin typeface="Times New Roman" panose="02020603050405020304" pitchFamily="18" charset="0"/>
                <a:cs typeface="Times New Roman" panose="02020603050405020304" pitchFamily="18" charset="0"/>
              </a:rPr>
              <a:t/>
            </a:r>
            <a:br>
              <a:rPr lang="ru-RU" sz="1400" dirty="0">
                <a:solidFill>
                  <a:schemeClr val="bg1"/>
                </a:solidFill>
                <a:effectLst/>
                <a:latin typeface="Times New Roman" panose="02020603050405020304" pitchFamily="18" charset="0"/>
                <a:cs typeface="Times New Roman" panose="02020603050405020304" pitchFamily="18" charset="0"/>
              </a:rPr>
            </a:br>
            <a:r>
              <a:rPr lang="uk-UA" sz="1400" dirty="0">
                <a:solidFill>
                  <a:schemeClr val="bg1"/>
                </a:solidFill>
                <a:effectLst/>
                <a:latin typeface="Times New Roman" panose="02020603050405020304" pitchFamily="18" charset="0"/>
                <a:cs typeface="Times New Roman" panose="02020603050405020304" pitchFamily="18" charset="0"/>
              </a:rPr>
              <a:t>3. Укласти архівну довідку.</a:t>
            </a:r>
            <a:r>
              <a:rPr lang="ru-RU" sz="1400" dirty="0">
                <a:solidFill>
                  <a:schemeClr val="bg1"/>
                </a:solidFill>
                <a:effectLst/>
                <a:latin typeface="Times New Roman" panose="02020603050405020304" pitchFamily="18" charset="0"/>
                <a:cs typeface="Times New Roman" panose="02020603050405020304" pitchFamily="18" charset="0"/>
              </a:rPr>
              <a:t/>
            </a:r>
            <a:br>
              <a:rPr lang="ru-RU" sz="1400" dirty="0">
                <a:solidFill>
                  <a:schemeClr val="bg1"/>
                </a:solidFill>
                <a:effectLst/>
                <a:latin typeface="Times New Roman" panose="02020603050405020304" pitchFamily="18" charset="0"/>
                <a:cs typeface="Times New Roman" panose="02020603050405020304" pitchFamily="18" charset="0"/>
              </a:rPr>
            </a:br>
            <a:r>
              <a:rPr lang="uk-UA" sz="1400" dirty="0">
                <a:solidFill>
                  <a:schemeClr val="bg1"/>
                </a:solidFill>
                <a:effectLst/>
                <a:latin typeface="Times New Roman" panose="02020603050405020304" pitchFamily="18" charset="0"/>
                <a:cs typeface="Times New Roman" panose="02020603050405020304" pitchFamily="18" charset="0"/>
              </a:rPr>
              <a:t>4. Розробити тематико-експозиційний план виставки архівних документів.</a:t>
            </a:r>
            <a:r>
              <a:rPr lang="ru-RU" sz="1400" dirty="0">
                <a:solidFill>
                  <a:schemeClr val="bg1"/>
                </a:solidFill>
                <a:effectLst/>
                <a:latin typeface="Times New Roman" panose="02020603050405020304" pitchFamily="18" charset="0"/>
                <a:cs typeface="Times New Roman" panose="02020603050405020304" pitchFamily="18" charset="0"/>
              </a:rPr>
              <a:t/>
            </a:r>
            <a:br>
              <a:rPr lang="ru-RU" sz="1400" dirty="0">
                <a:solidFill>
                  <a:schemeClr val="bg1"/>
                </a:solidFill>
                <a:effectLst/>
                <a:latin typeface="Times New Roman" panose="02020603050405020304" pitchFamily="18" charset="0"/>
                <a:cs typeface="Times New Roman" panose="02020603050405020304" pitchFamily="18" charset="0"/>
              </a:rPr>
            </a:br>
            <a:r>
              <a:rPr lang="uk-UA" sz="1400" dirty="0">
                <a:solidFill>
                  <a:schemeClr val="bg1"/>
                </a:solidFill>
                <a:effectLst/>
                <a:latin typeface="Times New Roman" panose="02020603050405020304" pitchFamily="18" charset="0"/>
                <a:cs typeface="Times New Roman" panose="02020603050405020304" pitchFamily="18" charset="0"/>
              </a:rPr>
              <a:t>5. </a:t>
            </a:r>
            <a:r>
              <a:rPr lang="uk-UA" sz="1400" dirty="0">
                <a:solidFill>
                  <a:schemeClr val="bg1"/>
                </a:solidFill>
                <a:effectLst/>
                <a:latin typeface="Times New Roman" panose="02020603050405020304" pitchFamily="18" charset="0"/>
                <a:cs typeface="Times New Roman" panose="02020603050405020304" pitchFamily="18" charset="0"/>
              </a:rPr>
              <a:t>Підготувати раніше неопублікований архівний документ (або групу документів) для наукової археографічної </a:t>
            </a:r>
            <a:r>
              <a:rPr lang="uk-UA" sz="1400" dirty="0" smtClean="0">
                <a:solidFill>
                  <a:schemeClr val="bg1"/>
                </a:solidFill>
                <a:effectLst/>
                <a:latin typeface="Times New Roman" panose="02020603050405020304" pitchFamily="18" charset="0"/>
                <a:cs typeface="Times New Roman" panose="02020603050405020304" pitchFamily="18" charset="0"/>
              </a:rPr>
              <a:t>публікації</a:t>
            </a:r>
            <a:endParaRPr lang="ru-RU" sz="14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192792"/>
            <a:ext cx="2780054" cy="433255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192792"/>
            <a:ext cx="2643163" cy="4241007"/>
          </a:xfrm>
          <a:prstGeom prst="rect">
            <a:avLst/>
          </a:prstGeom>
        </p:spPr>
      </p:pic>
    </p:spTree>
    <p:extLst>
      <p:ext uri="{BB962C8B-B14F-4D97-AF65-F5344CB8AC3E}">
        <p14:creationId xmlns:p14="http://schemas.microsoft.com/office/powerpoint/2010/main" val="48858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1400" dirty="0" smtClean="0">
                <a:solidFill>
                  <a:schemeClr val="bg1"/>
                </a:solidFill>
                <a:latin typeface="Times New Roman" panose="02020603050405020304" pitchFamily="18" charset="0"/>
                <a:cs typeface="Times New Roman" panose="02020603050405020304" pitchFamily="18" charset="0"/>
              </a:rPr>
              <a:t>Розвиток архівної справи на Запоріжжі пов'язаний з ім’ям відомого краєзнавця, етнографа та історика Якова Павловича Новицького, який активно працював у складі Катеринославської губернської вченої архівної комісії. У 1921 році він очолив музейну секцію Запорізького губернського відділу народної освіти зі сховищем архівних документів, у 1922 р. – губернське архівне управління</a:t>
            </a:r>
            <a:endParaRPr lang="uk-UA" sz="1400"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98802"/>
            <a:ext cx="2298496" cy="345638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762899"/>
            <a:ext cx="2695935" cy="393567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1797381"/>
            <a:ext cx="3334021" cy="4797152"/>
          </a:xfrm>
          <a:prstGeom prst="rect">
            <a:avLst/>
          </a:prstGeom>
        </p:spPr>
      </p:pic>
    </p:spTree>
    <p:extLst>
      <p:ext uri="{BB962C8B-B14F-4D97-AF65-F5344CB8AC3E}">
        <p14:creationId xmlns:p14="http://schemas.microsoft.com/office/powerpoint/2010/main" val="380771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1600" b="1" dirty="0" smtClean="0">
                <a:solidFill>
                  <a:schemeClr val="bg1"/>
                </a:solidFill>
                <a:effectLst/>
                <a:latin typeface="Times New Roman" panose="02020603050405020304" pitchFamily="18" charset="0"/>
                <a:cs typeface="Times New Roman" panose="02020603050405020304" pitchFamily="18" charset="0"/>
              </a:rPr>
              <a:t>Запорізький архів. Студії з історії євреїв Запорізького краю (ХІХ–І половина ХХ ст.): Збірник документів і матеріалів: Наук.-довід. вид. /</a:t>
            </a:r>
            <a:r>
              <a:rPr lang="uk-UA" sz="1600" b="1" dirty="0" err="1" smtClean="0">
                <a:solidFill>
                  <a:schemeClr val="bg1"/>
                </a:solidFill>
                <a:effectLst/>
                <a:latin typeface="Times New Roman" panose="02020603050405020304" pitchFamily="18" charset="0"/>
                <a:cs typeface="Times New Roman" panose="02020603050405020304" pitchFamily="18" charset="0"/>
              </a:rPr>
              <a:t>Упоряд</a:t>
            </a:r>
            <a:r>
              <a:rPr lang="uk-UA" sz="1600" b="1" dirty="0" smtClean="0">
                <a:solidFill>
                  <a:schemeClr val="bg1"/>
                </a:solidFill>
                <a:effectLst/>
                <a:latin typeface="Times New Roman" panose="02020603050405020304" pitchFamily="18" charset="0"/>
                <a:cs typeface="Times New Roman" panose="02020603050405020304" pitchFamily="18" charset="0"/>
              </a:rPr>
              <a:t>.:</a:t>
            </a:r>
            <a:r>
              <a:rPr lang="uk-UA" sz="1600" b="1" dirty="0" err="1" smtClean="0">
                <a:solidFill>
                  <a:schemeClr val="bg1"/>
                </a:solidFill>
                <a:effectLst/>
                <a:latin typeface="Times New Roman" panose="02020603050405020304" pitchFamily="18" charset="0"/>
                <a:cs typeface="Times New Roman" panose="02020603050405020304" pitchFamily="18" charset="0"/>
              </a:rPr>
              <a:t>В.О.Бондар,О.Г.Величко</a:t>
            </a:r>
            <a:r>
              <a:rPr lang="uk-UA" sz="1600" b="1" dirty="0" smtClean="0">
                <a:solidFill>
                  <a:schemeClr val="bg1"/>
                </a:solidFill>
                <a:effectLst/>
                <a:latin typeface="Times New Roman" panose="02020603050405020304" pitchFamily="18" charset="0"/>
                <a:cs typeface="Times New Roman" panose="02020603050405020304" pitchFamily="18" charset="0"/>
              </a:rPr>
              <a:t>, </a:t>
            </a:r>
            <a:r>
              <a:rPr lang="uk-UA" sz="1600" b="1" dirty="0" err="1" smtClean="0">
                <a:solidFill>
                  <a:schemeClr val="bg1"/>
                </a:solidFill>
                <a:effectLst/>
                <a:latin typeface="Times New Roman" panose="02020603050405020304" pitchFamily="18" charset="0"/>
                <a:cs typeface="Times New Roman" panose="02020603050405020304" pitchFamily="18" charset="0"/>
              </a:rPr>
              <a:t>І.В.Козлова</a:t>
            </a:r>
            <a:r>
              <a:rPr lang="uk-UA" sz="1600" b="1" dirty="0" smtClean="0">
                <a:solidFill>
                  <a:schemeClr val="bg1"/>
                </a:solidFill>
                <a:effectLst/>
                <a:latin typeface="Times New Roman" panose="02020603050405020304" pitchFamily="18" charset="0"/>
                <a:cs typeface="Times New Roman" panose="02020603050405020304" pitchFamily="18" charset="0"/>
              </a:rPr>
              <a:t>. –Державний архів Запорізької області, Запорізький національний університет , Запорізьке міське відділення товариства «Україна-Ізраїль », Запоріжжя, 2010. – 318 с.</a:t>
            </a:r>
            <a:endParaRPr lang="uk-UA" sz="16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541687"/>
            <a:ext cx="3724051" cy="5316313"/>
          </a:xfrm>
          <a:prstGeom prst="rect">
            <a:avLst/>
          </a:prstGeom>
        </p:spPr>
      </p:pic>
    </p:spTree>
    <p:extLst>
      <p:ext uri="{BB962C8B-B14F-4D97-AF65-F5344CB8AC3E}">
        <p14:creationId xmlns:p14="http://schemas.microsoft.com/office/powerpoint/2010/main" val="138505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solidFill>
                  <a:schemeClr val="bg1"/>
                </a:solidFill>
                <a:latin typeface="Times New Roman" panose="02020603050405020304" pitchFamily="18" charset="0"/>
                <a:cs typeface="Times New Roman" panose="02020603050405020304" pitchFamily="18" charset="0"/>
              </a:rPr>
              <a:t>Запорізькі архіви відкривають для громадськості розсекречені документи</a:t>
            </a:r>
            <a:endParaRPr lang="uk-UA"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3567178"/>
            <a:ext cx="4861453" cy="323894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83" y="1628800"/>
            <a:ext cx="3998942" cy="2664296"/>
          </a:xfrm>
          <a:prstGeom prst="rect">
            <a:avLst/>
          </a:prstGeom>
        </p:spPr>
      </p:pic>
    </p:spTree>
    <p:extLst>
      <p:ext uri="{BB962C8B-B14F-4D97-AF65-F5344CB8AC3E}">
        <p14:creationId xmlns:p14="http://schemas.microsoft.com/office/powerpoint/2010/main" val="63234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solidFill>
                  <a:schemeClr val="bg1"/>
                </a:solidFill>
                <a:latin typeface="Times New Roman" panose="02020603050405020304" pitchFamily="18" charset="0"/>
                <a:cs typeface="Times New Roman" panose="02020603050405020304" pitchFamily="18" charset="0"/>
              </a:rPr>
              <a:t>Директор </a:t>
            </a:r>
            <a:r>
              <a:rPr lang="uk-UA" dirty="0" smtClean="0">
                <a:solidFill>
                  <a:schemeClr val="bg1"/>
                </a:solidFill>
                <a:latin typeface="Times New Roman" panose="02020603050405020304" pitchFamily="18" charset="0"/>
                <a:cs typeface="Times New Roman" panose="02020603050405020304" pitchFamily="18" charset="0"/>
              </a:rPr>
              <a:t>ДАЗО</a:t>
            </a:r>
            <a:br>
              <a:rPr lang="uk-UA" dirty="0" smtClean="0">
                <a:solidFill>
                  <a:schemeClr val="bg1"/>
                </a:solidFill>
                <a:latin typeface="Times New Roman" panose="02020603050405020304" pitchFamily="18" charset="0"/>
                <a:cs typeface="Times New Roman" panose="02020603050405020304" pitchFamily="18" charset="0"/>
              </a:rPr>
            </a:br>
            <a:r>
              <a:rPr lang="uk-UA" dirty="0" smtClean="0">
                <a:solidFill>
                  <a:schemeClr val="bg1"/>
                </a:solidFill>
                <a:latin typeface="Times New Roman" panose="02020603050405020304" pitchFamily="18" charset="0"/>
                <a:cs typeface="Times New Roman" panose="02020603050405020304" pitchFamily="18" charset="0"/>
              </a:rPr>
              <a:t>Олександр Сергійович </a:t>
            </a:r>
            <a:r>
              <a:rPr lang="uk-UA" dirty="0" err="1" smtClean="0">
                <a:solidFill>
                  <a:schemeClr val="bg1"/>
                </a:solidFill>
                <a:latin typeface="Times New Roman" panose="02020603050405020304" pitchFamily="18" charset="0"/>
                <a:cs typeface="Times New Roman" panose="02020603050405020304" pitchFamily="18" charset="0"/>
              </a:rPr>
              <a:t>Тедеєв</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57" y="1586196"/>
            <a:ext cx="8286750" cy="5248275"/>
          </a:xfrm>
          <a:prstGeom prst="rect">
            <a:avLst/>
          </a:prstGeom>
        </p:spPr>
      </p:pic>
    </p:spTree>
    <p:extLst>
      <p:ext uri="{BB962C8B-B14F-4D97-AF65-F5344CB8AC3E}">
        <p14:creationId xmlns:p14="http://schemas.microsoft.com/office/powerpoint/2010/main" val="35610429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5">
      <a:dk1>
        <a:sysClr val="windowText" lastClr="000000"/>
      </a:dk1>
      <a:lt1>
        <a:srgbClr val="D1530D"/>
      </a:lt1>
      <a:dk2>
        <a:srgbClr val="F7C890"/>
      </a:dk2>
      <a:lt2>
        <a:srgbClr val="DD7E0E"/>
      </a:lt2>
      <a:accent1>
        <a:srgbClr val="A5B592"/>
      </a:accent1>
      <a:accent2>
        <a:srgbClr val="F3A447"/>
      </a:accent2>
      <a:accent3>
        <a:srgbClr val="E7BC29"/>
      </a:accent3>
      <a:accent4>
        <a:srgbClr val="D092A7"/>
      </a:accent4>
      <a:accent5>
        <a:srgbClr val="0C0C0C"/>
      </a:accent5>
      <a:accent6>
        <a:srgbClr val="809EC2"/>
      </a:accent6>
      <a:hlink>
        <a:srgbClr val="0C0C0C"/>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821</TotalTime>
  <Words>175</Words>
  <Application>Microsoft Office PowerPoint</Application>
  <PresentationFormat>Экран (4:3)</PresentationFormat>
  <Paragraphs>10</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Constantia</vt:lpstr>
      <vt:lpstr>Times New Roman</vt:lpstr>
      <vt:lpstr>Wingdings 2</vt:lpstr>
      <vt:lpstr>Бумажная</vt:lpstr>
      <vt:lpstr>Музейно-архівна практика</vt:lpstr>
      <vt:lpstr>Для студентів, котрі проходять практику в музейній установі, можуть бути запропоновані наступні типові індивідуальні завдання: 1. Підготувати загальну довідку про музей, в якій слід подати відомості про його профіль, коротку історію музею, структуру музейних експозицій, штатний розклад і персонал музейних працівників. 2. Підготувати довідку про роботу музею з комплектування фондів, його склад, зберігання та систематичний облік. 3. Підготувати довідку про просвітницьку та популяризаторську діяльність музею, тематику, кількість і якість екскурсій, лекцій, вистав, формах реклами. 4. Підготувати довідку про конкретну експозицію музею, її тематику, кількість і характер експонатів, їх походження</vt:lpstr>
      <vt:lpstr>Керівник практики від установи – Тараненко С.В.</vt:lpstr>
      <vt:lpstr>Презентация PowerPoint</vt:lpstr>
      <vt:lpstr>Для студентів, котрі проходять практику в архівній установі, можуть бути запропоновані наступні типові індивідуальні завдання: 1. Укласти тематичний, географічний та іменний покажчик (у вигляді каталожних карток) до документів окремої справи, опису або цілого (невеликого) фонду. 2. Підготувати документний опис архівної справи. 3. Укласти архівну довідку. 4. Розробити тематико-експозиційний план виставки архівних документів. 5. Підготувати раніше неопублікований архівний документ (або групу документів) для наукової археографічної публікації</vt:lpstr>
      <vt:lpstr>Розвиток архівної справи на Запоріжжі пов'язаний з ім’ям відомого краєзнавця, етнографа та історика Якова Павловича Новицького, який активно працював у складі Катеринославської губернської вченої архівної комісії. У 1921 році він очолив музейну секцію Запорізького губернського відділу народної освіти зі сховищем архівних документів, у 1922 р. – губернське архівне управління</vt:lpstr>
      <vt:lpstr>Запорізький архів. Студії з історії євреїв Запорізького краю (ХІХ–І половина ХХ ст.): Збірник документів і матеріалів: Наук.-довід. вид. /Упоряд.:В.О.Бондар,О.Г.Величко, І.В.Козлова. –Державний архів Запорізької області, Запорізький національний університет , Запорізьке міське відділення товариства «Україна-Ізраїль », Запоріжжя, 2010. – 318 с.</vt:lpstr>
      <vt:lpstr>Запорізькі архіви відкривають для громадськості розсекречені документи</vt:lpstr>
      <vt:lpstr>Директор ДАЗО Олександр Сергійович Тедеєв</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107</cp:revision>
  <dcterms:created xsi:type="dcterms:W3CDTF">2012-09-10T05:51:55Z</dcterms:created>
  <dcterms:modified xsi:type="dcterms:W3CDTF">2020-02-20T09:59:44Z</dcterms:modified>
</cp:coreProperties>
</file>