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5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68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11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359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289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29031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616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52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10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3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98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623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09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19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00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793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86B7-EA63-4F17-87E2-0D1CBB2D7D58}" type="datetimeFigureOut">
              <a:rPr lang="ru-RU" smtClean="0"/>
              <a:t>02.12.2018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C0F2711-5AFC-44B7-8A33-EF1C12998C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44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КАР</a:t>
            </a:r>
            <a:r>
              <a:rPr lang="en-US" dirty="0" smtClean="0"/>
              <a:t>’</a:t>
            </a:r>
            <a:r>
              <a:rPr lang="uk-UA" dirty="0" smtClean="0"/>
              <a:t>ЄРНИЙ ДИЗАЙН </a:t>
            </a:r>
            <a:r>
              <a:rPr lang="uk-UA" dirty="0" smtClean="0"/>
              <a:t>У ДЕРЖАВНІЙ СЛУЖБІ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ПРЕЗЕНТАЦІЯ КУРСУ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80811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4000">
        <p:cut/>
      </p:transition>
    </mc:Choice>
    <mc:Fallback xmlns="">
      <p:transition advClick="0" advTm="4000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42030"/>
          </a:xfrm>
        </p:spPr>
        <p:txBody>
          <a:bodyPr/>
          <a:lstStyle/>
          <a:p>
            <a:pPr algn="ctr"/>
            <a:r>
              <a:rPr lang="uk-UA" dirty="0" smtClean="0"/>
              <a:t>КАР</a:t>
            </a:r>
            <a:r>
              <a:rPr lang="en-US" dirty="0" smtClean="0"/>
              <a:t>’</a:t>
            </a:r>
            <a:r>
              <a:rPr lang="uk-UA" smtClean="0"/>
              <a:t>ЄРОГРАМА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402006"/>
            <a:ext cx="8596668" cy="3639356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Індивідуальний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кар’єрний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план (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кар’єрограма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) –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документ,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допомагає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управляти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кар’єрою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містить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опис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бажаного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шляху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розвитку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людини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заняття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ним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вакансії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компанії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своєї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мрії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Документ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дає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уявлення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про те,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етапи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повинна пройти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людина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знання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уміння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навички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цього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потрібні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8105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КАРЄРНИЙ ДИЗАЙН НОВІТНЯ ТЕХНОЛОГІЯ ПОБУДОВИ КАР</a:t>
            </a:r>
            <a:r>
              <a:rPr lang="en-US" dirty="0" smtClean="0"/>
              <a:t>’</a:t>
            </a:r>
            <a:r>
              <a:rPr lang="uk-UA" dirty="0" smtClean="0"/>
              <a:t>ЄРИ</a:t>
            </a:r>
            <a:endParaRPr lang="ru-RU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4720" b="1472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7334" y="5367337"/>
            <a:ext cx="8596667" cy="119723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2000" dirty="0" smtClean="0"/>
              <a:t>«Ось </a:t>
            </a:r>
            <a:r>
              <a:rPr lang="ru-RU" sz="2000" dirty="0" err="1" smtClean="0"/>
              <a:t>найкраща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порада</a:t>
            </a:r>
            <a:r>
              <a:rPr lang="ru-RU" sz="2000" dirty="0" smtClean="0"/>
              <a:t>, яку </a:t>
            </a:r>
            <a:r>
              <a:rPr lang="ru-RU" sz="2000" dirty="0" err="1" smtClean="0"/>
              <a:t>можна</a:t>
            </a:r>
            <a:r>
              <a:rPr lang="ru-RU" sz="2000" dirty="0" smtClean="0"/>
              <a:t> </a:t>
            </a:r>
            <a:r>
              <a:rPr lang="ru-RU" sz="2000" dirty="0" err="1" smtClean="0"/>
              <a:t>дати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юнацтву</a:t>
            </a:r>
            <a:r>
              <a:rPr lang="ru-RU" sz="2000" dirty="0" smtClean="0"/>
              <a:t>: </a:t>
            </a:r>
            <a:r>
              <a:rPr lang="ru-RU" sz="2000" dirty="0" err="1" smtClean="0"/>
              <a:t>знайди</a:t>
            </a:r>
            <a:r>
              <a:rPr lang="ru-RU" sz="2000" dirty="0" smtClean="0"/>
              <a:t> </a:t>
            </a:r>
            <a:r>
              <a:rPr lang="ru-RU" sz="2000" dirty="0" err="1" smtClean="0"/>
              <a:t>щось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тоб</a:t>
            </a:r>
            <a:r>
              <a:rPr lang="uk-UA" sz="2000" dirty="0" smtClean="0"/>
              <a:t>і подобається, а потім знайди того, хто буде тобі за це платити</a:t>
            </a:r>
            <a:r>
              <a:rPr lang="ru-RU" sz="2000" dirty="0" smtClean="0"/>
              <a:t>» </a:t>
            </a:r>
            <a:endParaRPr lang="en-US" sz="2000" dirty="0" smtClean="0"/>
          </a:p>
          <a:p>
            <a:r>
              <a:rPr lang="ru-RU" sz="2000" dirty="0" smtClean="0"/>
              <a:t>Кэтрин </a:t>
            </a:r>
            <a:r>
              <a:rPr lang="ru-RU" sz="2000" dirty="0" err="1"/>
              <a:t>Уайтхорн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7405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2072" y="928048"/>
            <a:ext cx="7942997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5400" dirty="0" smtClean="0"/>
              <a:t>Мета курсу: 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1214651" y="3125337"/>
            <a:ext cx="7451677" cy="31085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Формування</a:t>
            </a:r>
            <a:r>
              <a:rPr lang="ru-RU" sz="2800" dirty="0" smtClean="0"/>
              <a:t> </a:t>
            </a:r>
            <a:r>
              <a:rPr lang="ru-RU" sz="2800" dirty="0" err="1"/>
              <a:t>уявлень</a:t>
            </a:r>
            <a:r>
              <a:rPr lang="ru-RU" sz="2800" dirty="0"/>
              <a:t> </a:t>
            </a:r>
            <a:r>
              <a:rPr lang="ru-RU" sz="2800" dirty="0" err="1"/>
              <a:t>студентів</a:t>
            </a:r>
            <a:r>
              <a:rPr lang="ru-RU" sz="2800" dirty="0"/>
              <a:t> </a:t>
            </a:r>
            <a:r>
              <a:rPr lang="ru-RU" sz="2800" dirty="0" err="1"/>
              <a:t>щодо</a:t>
            </a:r>
            <a:r>
              <a:rPr lang="ru-RU" sz="2800" dirty="0"/>
              <a:t> основ </a:t>
            </a:r>
            <a:r>
              <a:rPr lang="ru-RU" sz="2800" dirty="0" err="1"/>
              <a:t>планування</a:t>
            </a:r>
            <a:r>
              <a:rPr lang="ru-RU" sz="2800" dirty="0"/>
              <a:t> </a:t>
            </a:r>
            <a:r>
              <a:rPr lang="ru-RU" sz="2800" dirty="0" err="1"/>
              <a:t>професійної</a:t>
            </a:r>
            <a:r>
              <a:rPr lang="ru-RU" sz="2800" dirty="0"/>
              <a:t> </a:t>
            </a:r>
            <a:r>
              <a:rPr lang="ru-RU" sz="2800" dirty="0" err="1"/>
              <a:t>кар’єри</a:t>
            </a:r>
            <a:r>
              <a:rPr lang="ru-RU" sz="2800" dirty="0"/>
              <a:t>,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цілей</a:t>
            </a:r>
            <a:r>
              <a:rPr lang="ru-RU" sz="2800" dirty="0"/>
              <a:t> </a:t>
            </a:r>
            <a:r>
              <a:rPr lang="ru-RU" sz="2800" dirty="0" err="1"/>
              <a:t>кар’єри</a:t>
            </a:r>
            <a:r>
              <a:rPr lang="ru-RU" sz="2800" dirty="0"/>
              <a:t>,  </a:t>
            </a:r>
            <a:r>
              <a:rPr lang="ru-RU" sz="2800" dirty="0" err="1"/>
              <a:t>усвідомлення</a:t>
            </a:r>
            <a:r>
              <a:rPr lang="ru-RU" sz="2800" dirty="0"/>
              <a:t> умов </a:t>
            </a:r>
            <a:r>
              <a:rPr lang="ru-RU" sz="2800" dirty="0" err="1"/>
              <a:t>планування</a:t>
            </a:r>
            <a:r>
              <a:rPr lang="ru-RU" sz="2800" dirty="0"/>
              <a:t> </a:t>
            </a:r>
            <a:r>
              <a:rPr lang="ru-RU" sz="2800" dirty="0" err="1"/>
              <a:t>кар’єрних</a:t>
            </a:r>
            <a:r>
              <a:rPr lang="ru-RU" sz="2800" dirty="0"/>
              <a:t> </a:t>
            </a:r>
            <a:r>
              <a:rPr lang="ru-RU" sz="2800" dirty="0" err="1"/>
              <a:t>етапів</a:t>
            </a:r>
            <a:r>
              <a:rPr lang="ru-RU" sz="2800" dirty="0"/>
              <a:t>, </a:t>
            </a:r>
            <a:r>
              <a:rPr lang="ru-RU" sz="2800" dirty="0" err="1"/>
              <a:t>визначення</a:t>
            </a:r>
            <a:r>
              <a:rPr lang="ru-RU" sz="2800" dirty="0"/>
              <a:t> </a:t>
            </a:r>
            <a:r>
              <a:rPr lang="ru-RU" sz="2800" dirty="0" err="1"/>
              <a:t>особистісного</a:t>
            </a:r>
            <a:r>
              <a:rPr lang="ru-RU" sz="2800" dirty="0"/>
              <a:t> </a:t>
            </a:r>
            <a:r>
              <a:rPr lang="ru-RU" sz="2800" dirty="0" err="1"/>
              <a:t>сенсу</a:t>
            </a:r>
            <a:r>
              <a:rPr lang="ru-RU" sz="2800" dirty="0"/>
              <a:t> </a:t>
            </a:r>
            <a:r>
              <a:rPr lang="ru-RU" sz="2800" dirty="0" err="1"/>
              <a:t>професійної</a:t>
            </a:r>
            <a:r>
              <a:rPr lang="ru-RU" sz="2800" dirty="0"/>
              <a:t> </a:t>
            </a:r>
            <a:r>
              <a:rPr lang="ru-RU" sz="2800" dirty="0" err="1"/>
              <a:t>кар’єри</a:t>
            </a:r>
            <a:r>
              <a:rPr lang="ru-RU" sz="2800" dirty="0"/>
              <a:t>, </a:t>
            </a:r>
            <a:r>
              <a:rPr lang="ru-RU" sz="2800" dirty="0" err="1"/>
              <a:t>управління</a:t>
            </a:r>
            <a:r>
              <a:rPr lang="ru-RU" sz="2800" dirty="0"/>
              <a:t> </a:t>
            </a:r>
            <a:r>
              <a:rPr lang="ru-RU" sz="2800" dirty="0" err="1"/>
              <a:t>професійним</a:t>
            </a:r>
            <a:r>
              <a:rPr lang="ru-RU" sz="2800" dirty="0"/>
              <a:t> </a:t>
            </a:r>
            <a:r>
              <a:rPr lang="ru-RU" sz="2800" dirty="0" err="1"/>
              <a:t>життям</a:t>
            </a:r>
            <a:r>
              <a:rPr lang="ru-RU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7041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4000">
        <p:fade/>
      </p:transition>
    </mc:Choice>
    <mc:Fallback xmlns="">
      <p:transition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399197"/>
          </a:xfr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accent4"/>
                </a:solidFill>
              </a:rPr>
              <a:t>Очікувані результати вивчення курсу</a:t>
            </a:r>
            <a:endParaRPr lang="ru-RU" dirty="0">
              <a:solidFill>
                <a:schemeClr val="accent4"/>
              </a:solidFill>
            </a:endParaRPr>
          </a:p>
        </p:txBody>
      </p:sp>
      <p:pic>
        <p:nvPicPr>
          <p:cNvPr id="6" name="Рисунок 5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875" b="3875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6265" y="5199797"/>
            <a:ext cx="8596667" cy="136477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uk-UA" sz="1400" dirty="0" smtClean="0"/>
              <a:t>Студенти дізнаються</a:t>
            </a:r>
            <a:r>
              <a:rPr lang="uk-UA" dirty="0" smtClean="0"/>
              <a:t>:</a:t>
            </a:r>
          </a:p>
          <a:p>
            <a:r>
              <a:rPr lang="uk-UA" sz="1600" dirty="0" smtClean="0"/>
              <a:t>Як стати професіоналом, розвиваючи свої здібності і реалізуючи свої інтереси.</a:t>
            </a:r>
            <a:endParaRPr lang="ru-RU" sz="1600" dirty="0" smtClean="0"/>
          </a:p>
          <a:p>
            <a:r>
              <a:rPr lang="uk-UA" sz="1600" dirty="0" smtClean="0"/>
              <a:t>Як знайти роботу і реалізувати власні життєві плани, приносячи користь суспільству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dirty="0" smtClean="0"/>
              <a:t>Як </a:t>
            </a:r>
            <a:r>
              <a:rPr lang="ru-RU" sz="1600" dirty="0" err="1" smtClean="0"/>
              <a:t>професійно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самореалізуватися</a:t>
            </a:r>
            <a:r>
              <a:rPr lang="ru-RU" sz="1600" dirty="0" smtClean="0"/>
              <a:t> в </a:t>
            </a:r>
            <a:r>
              <a:rPr lang="ru-RU" sz="1600" dirty="0" err="1" smtClean="0"/>
              <a:t>установах</a:t>
            </a:r>
            <a:r>
              <a:rPr lang="ru-RU" sz="1600" dirty="0" smtClean="0"/>
              <a:t> та </a:t>
            </a:r>
            <a:r>
              <a:rPr lang="ru-RU" sz="1600" dirty="0" err="1" smtClean="0"/>
              <a:t>оргнанізаціях</a:t>
            </a:r>
            <a:r>
              <a:rPr lang="ru-RU" sz="1600" dirty="0" smtClean="0"/>
              <a:t> </a:t>
            </a:r>
            <a:r>
              <a:rPr lang="ru-RU" sz="1600" dirty="0" err="1" smtClean="0"/>
              <a:t>сфери</a:t>
            </a:r>
            <a:r>
              <a:rPr lang="ru-RU" sz="1600" dirty="0" smtClean="0"/>
              <a:t> державного </a:t>
            </a:r>
            <a:r>
              <a:rPr lang="ru-RU" sz="1600" dirty="0" err="1" smtClean="0"/>
              <a:t>управління</a:t>
            </a:r>
            <a:r>
              <a:rPr lang="ru-RU" sz="1600" dirty="0" smtClean="0"/>
              <a:t> та </a:t>
            </a:r>
            <a:r>
              <a:rPr lang="ru-RU" sz="1600" dirty="0" err="1" smtClean="0"/>
              <a:t>системи</a:t>
            </a:r>
            <a:r>
              <a:rPr lang="ru-RU" sz="1600" dirty="0" smtClean="0"/>
              <a:t> </a:t>
            </a:r>
            <a:r>
              <a:rPr lang="ru-RU" sz="1600" dirty="0" err="1" smtClean="0"/>
              <a:t>місцевого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самоврядування</a:t>
            </a:r>
            <a:r>
              <a:rPr lang="ru-RU" sz="1600" dirty="0" smtClean="0"/>
              <a:t>.</a:t>
            </a:r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869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Click="0" advTm="4000">
        <p:split orient="vert"/>
      </p:transition>
    </mc:Choice>
    <mc:Fallback xmlns="">
      <p:transition advClick="0" advTm="4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2890" y="464024"/>
            <a:ext cx="7642746" cy="29479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303" y="742647"/>
            <a:ext cx="6389920" cy="243728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82890" y="4367284"/>
            <a:ext cx="7779223" cy="22109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процесі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вивчення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курсу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передбачається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засвоєння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методики 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PDP (</a:t>
            </a:r>
            <a:r>
              <a:rPr lang="ru-RU" sz="24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Professional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Development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Plan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),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що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є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найсучаснішою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технологією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управління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процесом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професійного</a:t>
            </a:r>
            <a:r>
              <a:rPr lang="ru-RU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і кар</a:t>
            </a:r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’</a:t>
            </a:r>
            <a:r>
              <a:rPr lang="uk-UA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єрного</a:t>
            </a:r>
            <a:r>
              <a:rPr lang="uk-UA" sz="2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росту в світі.</a:t>
            </a:r>
            <a:endParaRPr lang="ru-RU" sz="2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07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000"/>
    </mc:Choice>
    <mc:Fallback xmlns=""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b="1" dirty="0">
                <a:solidFill>
                  <a:srgbClr val="4E9937"/>
                </a:solidFill>
                <a:latin typeface="Calibri Light" panose="020F0302020204030204" pitchFamily="34" charset="0"/>
              </a:rPr>
              <a:t>Кадрове планування</a:t>
            </a:r>
            <a:r>
              <a:rPr lang="ru-RU" altLang="ru-RU" b="1" dirty="0">
                <a:solidFill>
                  <a:srgbClr val="4E9937"/>
                </a:solidFill>
                <a:latin typeface="Calibri Light" panose="020F0302020204030204" pitchFamily="34" charset="0"/>
              </a:rPr>
              <a:t/>
            </a:r>
            <a:br>
              <a:rPr lang="ru-RU" altLang="ru-RU" b="1" dirty="0">
                <a:solidFill>
                  <a:srgbClr val="4E9937"/>
                </a:solidFill>
                <a:latin typeface="Calibri Light" panose="020F030202020403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Кадрове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планування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складова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частина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системи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персоналом в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організаційній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структурі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установи</a:t>
            </a:r>
          </a:p>
          <a:p>
            <a:pPr>
              <a:defRPr/>
            </a:pP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потреби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державної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установи у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відповідному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персоналі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джерел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кадрового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поповнення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залучення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необхідних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працівників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необхідною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кваліфікацією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адаптація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діловою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кар’єрою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службово-професійне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просуваня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персоналу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04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dirty="0" err="1">
                <a:solidFill>
                  <a:srgbClr val="119F14"/>
                </a:solidFill>
              </a:rPr>
              <a:t>Кадрова</a:t>
            </a:r>
            <a:r>
              <a:rPr lang="ru-RU" altLang="ru-RU" b="1" dirty="0">
                <a:solidFill>
                  <a:srgbClr val="119F14"/>
                </a:solidFill>
              </a:rPr>
              <a:t> </a:t>
            </a:r>
            <a:r>
              <a:rPr lang="ru-RU" altLang="ru-RU" b="1" dirty="0" err="1">
                <a:solidFill>
                  <a:srgbClr val="119F14"/>
                </a:solidFill>
              </a:rPr>
              <a:t>політика</a:t>
            </a:r>
            <a:r>
              <a:rPr lang="ru-RU" altLang="ru-RU" b="1" dirty="0">
                <a:solidFill>
                  <a:srgbClr val="119F14"/>
                </a:solidFill>
              </a:rPr>
              <a:t> — курс на персонал</a:t>
            </a:r>
            <a:r>
              <a:rPr lang="ru-RU" altLang="ru-RU" b="1" dirty="0">
                <a:solidFill>
                  <a:srgbClr val="119F14"/>
                </a:solidFill>
                <a:latin typeface="Calibri Light" panose="020F0302020204030204" pitchFamily="34" charset="0"/>
              </a:rPr>
              <a:t/>
            </a:r>
            <a:br>
              <a:rPr lang="ru-RU" altLang="ru-RU" b="1" dirty="0">
                <a:solidFill>
                  <a:srgbClr val="119F14"/>
                </a:solidFill>
                <a:latin typeface="Calibri Light" panose="020F030202020403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altLang="ru-RU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Відкрита</a:t>
            </a:r>
            <a:r>
              <a:rPr lang="ru-RU" alt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кадрова</a:t>
            </a:r>
            <a:r>
              <a:rPr lang="ru-RU" alt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політика</a:t>
            </a:r>
            <a:r>
              <a:rPr lang="ru-RU" alt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прозора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потенційних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співробітників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будь-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якому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рівні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готова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прийняти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роботу будь-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фахівця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відповідної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кваліфікації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професійної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компетентності</a:t>
            </a:r>
            <a:endParaRPr lang="ru-RU" alt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alt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Закрита</a:t>
            </a:r>
            <a:r>
              <a:rPr lang="ru-RU" alt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кадрова</a:t>
            </a:r>
            <a:r>
              <a:rPr lang="ru-RU" alt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політика</a:t>
            </a:r>
            <a:r>
              <a:rPr lang="ru-RU" altLang="ru-RU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орієнтується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включення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нового персоналу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тільки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нижчого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посадового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заміщення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відбувається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тільки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числа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співробітників</a:t>
            </a:r>
            <a:r>
              <a:rPr lang="ru-RU" alt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організації</a:t>
            </a:r>
            <a:endParaRPr lang="ru-RU" alt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5217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ÐÐ¢ÐÐÐ ÐÐ ÐÐ¤ÐÐ¡ÐÐÐÐÐÐ ÐÐÐÐ§ÐÐÐÐ¯ ÐÐÐ Ð¡ÐÐÐÐÐ£ ÐÐÐÐÐ ÐÐÐÐ¡Ð¢ÐÐ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343" y="0"/>
            <a:ext cx="8161361" cy="6628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0882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tudfiles.net/html/2706/299/html_Bn9DpTvarO.L3XM/img-UGTby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975" y="1296537"/>
            <a:ext cx="7882956" cy="4217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053500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</TotalTime>
  <Words>310</Words>
  <Application>Microsoft Office PowerPoint</Application>
  <PresentationFormat>Широкоэкранный</PresentationFormat>
  <Paragraphs>25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 Light</vt:lpstr>
      <vt:lpstr>Trebuchet MS</vt:lpstr>
      <vt:lpstr>Wingdings 3</vt:lpstr>
      <vt:lpstr>Грань</vt:lpstr>
      <vt:lpstr>КАР’ЄРНИЙ ДИЗАЙН У ДЕРЖАВНІЙ СЛУЖБІ</vt:lpstr>
      <vt:lpstr>КАРЄРНИЙ ДИЗАЙН НОВІТНЯ ТЕХНОЛОГІЯ ПОБУДОВИ КАР’ЄРИ</vt:lpstr>
      <vt:lpstr>Презентация PowerPoint</vt:lpstr>
      <vt:lpstr>Очікувані результати вивчення курсу</vt:lpstr>
      <vt:lpstr>Презентация PowerPoint</vt:lpstr>
      <vt:lpstr>Кадрове планування </vt:lpstr>
      <vt:lpstr>Кадрова політика — курс на персонал </vt:lpstr>
      <vt:lpstr>Презентация PowerPoint</vt:lpstr>
      <vt:lpstr>Презентация PowerPoint</vt:lpstr>
      <vt:lpstr>КАР’ЄРОГРАМА</vt:lpstr>
    </vt:vector>
  </TitlesOfParts>
  <Company>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КАР’ЄРНИЙ ДИЗАЙН В СОЦІАЛЬНІЙ РОБОТІ</dc:title>
  <dc:creator>1</dc:creator>
  <cp:lastModifiedBy>1</cp:lastModifiedBy>
  <cp:revision>12</cp:revision>
  <dcterms:created xsi:type="dcterms:W3CDTF">2016-01-23T20:02:44Z</dcterms:created>
  <dcterms:modified xsi:type="dcterms:W3CDTF">2018-12-02T14:26:10Z</dcterms:modified>
</cp:coreProperties>
</file>